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5"/>
  </p:notesMasterIdLst>
  <p:handoutMasterIdLst>
    <p:handoutMasterId r:id="rId76"/>
  </p:handoutMasterIdLst>
  <p:sldIdLst>
    <p:sldId id="256" r:id="rId2"/>
    <p:sldId id="271" r:id="rId3"/>
    <p:sldId id="276" r:id="rId4"/>
    <p:sldId id="272" r:id="rId5"/>
    <p:sldId id="273" r:id="rId6"/>
    <p:sldId id="274" r:id="rId7"/>
    <p:sldId id="275" r:id="rId8"/>
    <p:sldId id="277" r:id="rId9"/>
    <p:sldId id="278" r:id="rId10"/>
    <p:sldId id="279" r:id="rId11"/>
    <p:sldId id="288" r:id="rId12"/>
    <p:sldId id="280" r:id="rId13"/>
    <p:sldId id="281" r:id="rId14"/>
    <p:sldId id="282" r:id="rId15"/>
    <p:sldId id="283" r:id="rId16"/>
    <p:sldId id="262" r:id="rId17"/>
    <p:sldId id="284" r:id="rId18"/>
    <p:sldId id="267" r:id="rId19"/>
    <p:sldId id="266" r:id="rId20"/>
    <p:sldId id="285" r:id="rId21"/>
    <p:sldId id="286" r:id="rId22"/>
    <p:sldId id="287" r:id="rId23"/>
    <p:sldId id="289" r:id="rId24"/>
    <p:sldId id="290" r:id="rId25"/>
    <p:sldId id="291" r:id="rId26"/>
    <p:sldId id="292" r:id="rId27"/>
    <p:sldId id="293" r:id="rId28"/>
    <p:sldId id="294" r:id="rId29"/>
    <p:sldId id="295" r:id="rId30"/>
    <p:sldId id="296" r:id="rId31"/>
    <p:sldId id="297" r:id="rId32"/>
    <p:sldId id="314" r:id="rId33"/>
    <p:sldId id="313" r:id="rId34"/>
    <p:sldId id="298" r:id="rId35"/>
    <p:sldId id="299" r:id="rId36"/>
    <p:sldId id="300" r:id="rId37"/>
    <p:sldId id="315" r:id="rId38"/>
    <p:sldId id="316" r:id="rId39"/>
    <p:sldId id="317" r:id="rId40"/>
    <p:sldId id="318" r:id="rId41"/>
    <p:sldId id="319" r:id="rId42"/>
    <p:sldId id="320" r:id="rId43"/>
    <p:sldId id="321" r:id="rId44"/>
    <p:sldId id="322" r:id="rId45"/>
    <p:sldId id="323" r:id="rId46"/>
    <p:sldId id="324" r:id="rId47"/>
    <p:sldId id="301" r:id="rId48"/>
    <p:sldId id="302" r:id="rId49"/>
    <p:sldId id="330" r:id="rId50"/>
    <p:sldId id="331" r:id="rId51"/>
    <p:sldId id="325" r:id="rId52"/>
    <p:sldId id="332" r:id="rId53"/>
    <p:sldId id="327" r:id="rId54"/>
    <p:sldId id="328" r:id="rId55"/>
    <p:sldId id="333" r:id="rId56"/>
    <p:sldId id="334" r:id="rId57"/>
    <p:sldId id="303" r:id="rId58"/>
    <p:sldId id="304" r:id="rId59"/>
    <p:sldId id="335" r:id="rId60"/>
    <p:sldId id="336" r:id="rId61"/>
    <p:sldId id="337" r:id="rId62"/>
    <p:sldId id="338" r:id="rId63"/>
    <p:sldId id="339" r:id="rId64"/>
    <p:sldId id="340" r:id="rId65"/>
    <p:sldId id="341" r:id="rId66"/>
    <p:sldId id="342" r:id="rId67"/>
    <p:sldId id="306" r:id="rId68"/>
    <p:sldId id="343" r:id="rId69"/>
    <p:sldId id="344" r:id="rId70"/>
    <p:sldId id="309" r:id="rId71"/>
    <p:sldId id="310" r:id="rId72"/>
    <p:sldId id="311" r:id="rId73"/>
    <p:sldId id="312"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77" d="100"/>
          <a:sy n="77" d="100"/>
        </p:scale>
        <p:origin x="-378" y="-42"/>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76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AD939D-5EE8-4012-97E7-40DFF405DC2C}" type="datetimeFigureOut">
              <a:rPr lang="en-US" smtClean="0"/>
              <a:t>10/7/2015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D12515-AA38-4BC6-8440-EDADC454866B}" type="slidenum">
              <a:rPr lang="en-US" smtClean="0"/>
              <a:t>‹#›</a:t>
            </a:fld>
            <a:endParaRPr lang="en-US"/>
          </a:p>
        </p:txBody>
      </p:sp>
    </p:spTree>
    <p:extLst>
      <p:ext uri="{BB962C8B-B14F-4D97-AF65-F5344CB8AC3E}">
        <p14:creationId xmlns:p14="http://schemas.microsoft.com/office/powerpoint/2010/main" val="2846427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03B38F-D53B-4FAA-91DC-2A8A93A57AD9}" type="datetimeFigureOut">
              <a:rPr lang="en-US" smtClean="0"/>
              <a:t>10/7/2015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36CE51-1C1B-4DC1-ABC4-5FD876111274}" type="slidenum">
              <a:rPr lang="en-US" smtClean="0"/>
              <a:t>‹#›</a:t>
            </a:fld>
            <a:endParaRPr lang="en-US"/>
          </a:p>
        </p:txBody>
      </p:sp>
    </p:spTree>
    <p:extLst>
      <p:ext uri="{BB962C8B-B14F-4D97-AF65-F5344CB8AC3E}">
        <p14:creationId xmlns:p14="http://schemas.microsoft.com/office/powerpoint/2010/main" val="170568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a:spLocks noGrp="1" noRot="1" noChangeAspect="1" noChangeArrowheads="1" noTextEdit="1"/>
          </p:cNvSpPr>
          <p:nvPr>
            <p:ph type="sldImg"/>
          </p:nvPr>
        </p:nvSpPr>
        <p:spPr bwMode="auto">
          <a:xfrm>
            <a:off x="642938" y="914400"/>
            <a:ext cx="5572125" cy="3135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2" name="Rectangle 2"/>
          <p:cNvSpPr txBox="1">
            <a:spLocks noGrp="1" noChangeArrowheads="1"/>
          </p:cNvSpPr>
          <p:nvPr>
            <p:ph type="body" idx="1"/>
          </p:nvPr>
        </p:nvSpPr>
        <p:spPr bwMode="auto">
          <a:xfrm>
            <a:off x="1046350" y="4352637"/>
            <a:ext cx="4772305" cy="3479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1887119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9F8A2E3-5D71-4FDC-9F54-DE6E4D58D383}" type="slidenum">
              <a:rPr lang="en-GB" sz="1200"/>
              <a:pPr eaLnBrk="1" hangingPunct="1"/>
              <a:t>49</a:t>
            </a:fld>
            <a:endParaRPr lang="en-GB" sz="1200"/>
          </a:p>
        </p:txBody>
      </p:sp>
    </p:spTree>
    <p:extLst>
      <p:ext uri="{BB962C8B-B14F-4D97-AF65-F5344CB8AC3E}">
        <p14:creationId xmlns:p14="http://schemas.microsoft.com/office/powerpoint/2010/main" val="234702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CFB8738-7CA6-47C8-85AC-25596C4F5FFF}" type="slidenum">
              <a:rPr lang="en-GB" sz="1200"/>
              <a:pPr eaLnBrk="1" hangingPunct="1"/>
              <a:t>50</a:t>
            </a:fld>
            <a:endParaRPr lang="en-GB" sz="1200"/>
          </a:p>
        </p:txBody>
      </p:sp>
    </p:spTree>
    <p:extLst>
      <p:ext uri="{BB962C8B-B14F-4D97-AF65-F5344CB8AC3E}">
        <p14:creationId xmlns:p14="http://schemas.microsoft.com/office/powerpoint/2010/main" val="94033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a:spLocks noGrp="1" noRot="1" noChangeAspect="1" noChangeArrowheads="1" noTextEdit="1"/>
          </p:cNvSpPr>
          <p:nvPr>
            <p:ph type="sldImg"/>
          </p:nvPr>
        </p:nvSpPr>
        <p:spPr bwMode="auto">
          <a:xfrm>
            <a:off x="642938" y="914400"/>
            <a:ext cx="5572125" cy="31353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8" name="Rectangle 2"/>
          <p:cNvSpPr txBox="1">
            <a:spLocks noGrp="1" noChangeArrowheads="1"/>
          </p:cNvSpPr>
          <p:nvPr>
            <p:ph type="body" idx="1"/>
          </p:nvPr>
        </p:nvSpPr>
        <p:spPr bwMode="auto">
          <a:xfrm>
            <a:off x="1046350" y="4352637"/>
            <a:ext cx="4772305" cy="3479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984575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B1174C9-FCD3-4383-A259-7706A9E2F90D}" type="slidenum">
              <a:rPr lang="en-GB" sz="1200"/>
              <a:pPr eaLnBrk="1" hangingPunct="1"/>
              <a:t>52</a:t>
            </a:fld>
            <a:endParaRPr lang="en-GB" sz="1200"/>
          </a:p>
        </p:txBody>
      </p:sp>
    </p:spTree>
    <p:extLst>
      <p:ext uri="{BB962C8B-B14F-4D97-AF65-F5344CB8AC3E}">
        <p14:creationId xmlns:p14="http://schemas.microsoft.com/office/powerpoint/2010/main" val="2542584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a:spLocks noGrp="1" noRot="1" noChangeAspect="1" noChangeArrowheads="1" noTextEdit="1"/>
          </p:cNvSpPr>
          <p:nvPr>
            <p:ph type="sldImg"/>
          </p:nvPr>
        </p:nvSpPr>
        <p:spPr bwMode="auto">
          <a:xfrm>
            <a:off x="822325" y="1006475"/>
            <a:ext cx="6127750"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2" name="Rectangle 2"/>
          <p:cNvSpPr txBox="1">
            <a:spLocks noGrp="1" noChangeArrowheads="1"/>
          </p:cNvSpPr>
          <p:nvPr>
            <p:ph type="body" idx="1"/>
          </p:nvPr>
        </p:nvSpPr>
        <p:spPr bwMode="auto">
          <a:xfrm>
            <a:off x="1185863" y="4787900"/>
            <a:ext cx="5408612"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397400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822325" y="1006475"/>
            <a:ext cx="6127750"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6" name="Rectangle 2"/>
          <p:cNvSpPr txBox="1">
            <a:spLocks noGrp="1" noChangeArrowheads="1"/>
          </p:cNvSpPr>
          <p:nvPr>
            <p:ph type="body" idx="1"/>
          </p:nvPr>
        </p:nvSpPr>
        <p:spPr bwMode="auto">
          <a:xfrm>
            <a:off x="1185863" y="4787900"/>
            <a:ext cx="5408612"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4210072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77269" y="149531"/>
            <a:ext cx="1241998" cy="1247469"/>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10/7/2015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605033">
            <a:off x="11230571" y="91089"/>
            <a:ext cx="885103" cy="889001"/>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10/7/2015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
        <p:nvSpPr>
          <p:cNvPr id="12" name="Slide Number Placeholder 6"/>
          <p:cNvSpPr>
            <a:spLocks noGrp="1"/>
          </p:cNvSpPr>
          <p:nvPr>
            <p:ph type="sldNum" sz="quarter" idx="12"/>
          </p:nvPr>
        </p:nvSpPr>
        <p:spPr>
          <a:xfrm>
            <a:off x="10729455" y="753227"/>
            <a:ext cx="1154151" cy="1090789"/>
          </a:xfrm>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729455" y="243411"/>
            <a:ext cx="1311726" cy="1317503"/>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58636" y="5856811"/>
            <a:ext cx="885103" cy="88900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10/7/2015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id/imgres?imgurl=http://www.lucidcafe.com/library/96jul/96julgifs/caesar.gif&amp;imgrefurl=http://www.lucidcafe.com/library/96jul/caesar.html&amp;h=312&amp;w=216&amp;sz=59&amp;hl=id&amp;start=6&amp;tbnid=rVwqykNcFLzTdM:&amp;tbnh=117&amp;tbnw=81&amp;prev=/images?q=caesar&amp;svnum=10&amp;hl=id&amp;lr=&amp;sa=G" TargetMode="Externa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http://images.google.co.id/imgres?imgurl=http://www.markchurms.com/Merchant2/graphics/caesar-d.jpg&amp;imgrefurl=http://www.markchurms.com/mark-churms-original-art-oil-paintings-for-sale.html&amp;h=538&amp;w=600&amp;sz=90&amp;hl=id&amp;start=7&amp;tbnid=nJHPWFJZH0Ad0M:&amp;tbnh=121&amp;tbnw=135&amp;prev=/images?q=caesar&amp;svnum=10&amp;hl=id&amp;lr=&amp;sa=G"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7.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images.google.co.id/imgres?imgurl=http://cs-exhibitions.uni-klu.ac.at/uploads/pics/vigenere.jpg&amp;imgrefurl=http://cs-exhibitions.uni-klu.ac.at/index.php?id=280&amp;h=262&amp;w=200&amp;sz=14&amp;hl=id&amp;start=2&amp;tbnid=860JC9TgogWPQM:&amp;tbnh=112&amp;tbnw=85&amp;prev=/images?q=vigenere&amp;svnum=10&amp;hl=id&amp;lr=&amp;sa=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0.wmf"/><Relationship Id="rId4" Type="http://schemas.openxmlformats.org/officeDocument/2006/relationships/oleObject" Target="../embeddings/oleObject5.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21.wmf"/><Relationship Id="rId4" Type="http://schemas.openxmlformats.org/officeDocument/2006/relationships/oleObject" Target="../embeddings/oleObject6.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image" Target="../media/image23.wmf"/><Relationship Id="rId4" Type="http://schemas.openxmlformats.org/officeDocument/2006/relationships/oleObject" Target="../embeddings/oleObject8.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image" Target="../media/image25.wmf"/><Relationship Id="rId4" Type="http://schemas.openxmlformats.org/officeDocument/2006/relationships/oleObject" Target="../embeddings/oleObject10.bin"/></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hadiwibowo.wordpress.com/2007/04/18/metode-penyandian-substitusi/"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KEAMANAN SISTEM KOMPUTER</a:t>
            </a:r>
            <a:endParaRPr lang="id-ID" dirty="0"/>
          </a:p>
        </p:txBody>
      </p:sp>
      <p:sp>
        <p:nvSpPr>
          <p:cNvPr id="3" name="Subtitle 2"/>
          <p:cNvSpPr>
            <a:spLocks noGrp="1"/>
          </p:cNvSpPr>
          <p:nvPr>
            <p:ph type="subTitle" idx="1"/>
          </p:nvPr>
        </p:nvSpPr>
        <p:spPr/>
        <p:txBody>
          <a:bodyPr/>
          <a:lstStyle/>
          <a:p>
            <a:endParaRPr lang="id-ID" dirty="0" smtClean="0"/>
          </a:p>
          <a:p>
            <a:r>
              <a:rPr lang="id-ID" dirty="0" smtClean="0"/>
              <a:t>PENGANTAR KRIPTOGRAFI</a:t>
            </a:r>
            <a:endParaRPr lang="id-ID" dirty="0"/>
          </a:p>
        </p:txBody>
      </p:sp>
    </p:spTree>
    <p:extLst>
      <p:ext uri="{BB962C8B-B14F-4D97-AF65-F5344CB8AC3E}">
        <p14:creationId xmlns:p14="http://schemas.microsoft.com/office/powerpoint/2010/main" val="261967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r>
              <a:rPr lang="en-US">
                <a:latin typeface="Arial" panose="020B0604020202020204" pitchFamily="34" charset="0"/>
              </a:rPr>
              <a:t>Proses menyandikan </a:t>
            </a:r>
            <a:r>
              <a:rPr lang="en-US" i="1">
                <a:latin typeface="Arial" panose="020B0604020202020204" pitchFamily="34" charset="0"/>
              </a:rPr>
              <a:t>plaintext</a:t>
            </a:r>
            <a:r>
              <a:rPr lang="en-US">
                <a:latin typeface="Arial" panose="020B0604020202020204" pitchFamily="34" charset="0"/>
              </a:rPr>
              <a:t> menjadi </a:t>
            </a:r>
            <a:r>
              <a:rPr lang="en-US" i="1">
                <a:latin typeface="Arial" panose="020B0604020202020204" pitchFamily="34" charset="0"/>
              </a:rPr>
              <a:t>ciphertext</a:t>
            </a:r>
            <a:r>
              <a:rPr lang="en-US">
                <a:latin typeface="Arial" panose="020B0604020202020204" pitchFamily="34" charset="0"/>
              </a:rPr>
              <a:t> disebut enkripsi (</a:t>
            </a:r>
            <a:r>
              <a:rPr lang="en-US" i="1">
                <a:latin typeface="Arial" panose="020B0604020202020204" pitchFamily="34" charset="0"/>
              </a:rPr>
              <a:t>encryption</a:t>
            </a:r>
            <a:r>
              <a:rPr lang="en-US">
                <a:latin typeface="Arial" panose="020B0604020202020204" pitchFamily="34" charset="0"/>
              </a:rPr>
              <a:t>) atau </a:t>
            </a:r>
            <a:r>
              <a:rPr lang="en-US" i="1">
                <a:latin typeface="Arial" panose="020B0604020202020204" pitchFamily="34" charset="0"/>
              </a:rPr>
              <a:t>enciphering</a:t>
            </a:r>
            <a:r>
              <a:rPr lang="en-US">
                <a:latin typeface="Arial" panose="020B0604020202020204" pitchFamily="34" charset="0"/>
              </a:rPr>
              <a:t> </a:t>
            </a:r>
          </a:p>
          <a:p>
            <a:pPr eaLnBrk="1" hangingPunct="1"/>
            <a:r>
              <a:rPr lang="en-US">
                <a:latin typeface="Arial" panose="020B0604020202020204" pitchFamily="34" charset="0"/>
              </a:rPr>
              <a:t>Proses mengembalikan </a:t>
            </a:r>
            <a:r>
              <a:rPr lang="en-US" i="1">
                <a:latin typeface="Arial" panose="020B0604020202020204" pitchFamily="34" charset="0"/>
              </a:rPr>
              <a:t>ciphertext</a:t>
            </a:r>
            <a:r>
              <a:rPr lang="en-US">
                <a:latin typeface="Arial" panose="020B0604020202020204" pitchFamily="34" charset="0"/>
              </a:rPr>
              <a:t> menjadi </a:t>
            </a:r>
            <a:r>
              <a:rPr lang="en-US" i="1">
                <a:latin typeface="Arial" panose="020B0604020202020204" pitchFamily="34" charset="0"/>
              </a:rPr>
              <a:t>plaintext</a:t>
            </a:r>
            <a:r>
              <a:rPr lang="en-US">
                <a:latin typeface="Arial" panose="020B0604020202020204" pitchFamily="34" charset="0"/>
              </a:rPr>
              <a:t>nya disebut dekripsi (decryption) atau </a:t>
            </a:r>
            <a:r>
              <a:rPr lang="en-US" i="1">
                <a:latin typeface="Arial" panose="020B0604020202020204" pitchFamily="34" charset="0"/>
              </a:rPr>
              <a:t>deciphering</a:t>
            </a:r>
          </a:p>
        </p:txBody>
      </p:sp>
      <p:sp>
        <p:nvSpPr>
          <p:cNvPr id="128002" name="Rectangle 2"/>
          <p:cNvSpPr>
            <a:spLocks noGrp="1" noChangeArrowheads="1"/>
          </p:cNvSpPr>
          <p:nvPr>
            <p:ph type="title"/>
          </p:nvPr>
        </p:nvSpPr>
        <p:spPr/>
        <p:txBody>
          <a:bodyPr/>
          <a:lstStyle/>
          <a:p>
            <a:pPr>
              <a:defRPr/>
            </a:pPr>
            <a:r>
              <a:rPr lang="en-US" smtClean="0">
                <a:effectLst>
                  <a:outerShdw blurRad="38100" dist="38100" dir="2700000" algn="tl">
                    <a:srgbClr val="C0C0C0"/>
                  </a:outerShdw>
                </a:effectLst>
                <a:latin typeface="Arial" pitchFamily="34" charset="0"/>
              </a:rPr>
              <a:t>Kriptografi</a:t>
            </a:r>
          </a:p>
        </p:txBody>
      </p:sp>
      <p:pic>
        <p:nvPicPr>
          <p:cNvPr id="16388" name="Picture 4" descr="pkripto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1800" y="4136531"/>
            <a:ext cx="8382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5489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625600" y="1447801"/>
            <a:ext cx="29819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Jika disimbolkan:</a:t>
            </a:r>
          </a:p>
        </p:txBody>
      </p:sp>
      <p:sp>
        <p:nvSpPr>
          <p:cNvPr id="27651" name="Rectangle 3"/>
          <p:cNvSpPr>
            <a:spLocks noChangeArrowheads="1"/>
          </p:cNvSpPr>
          <p:nvPr/>
        </p:nvSpPr>
        <p:spPr bwMode="auto">
          <a:xfrm>
            <a:off x="6807200" y="2057400"/>
            <a:ext cx="2946400" cy="685800"/>
          </a:xfrm>
          <a:prstGeom prst="rect">
            <a:avLst/>
          </a:prstGeom>
          <a:solidFill>
            <a:srgbClr val="00FF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Comic Sans MS" pitchFamily="66" charset="0"/>
              </a:rPr>
              <a:t>C = </a:t>
            </a:r>
            <a:r>
              <a:rPr lang="en-US" i="1">
                <a:latin typeface="Book Antiqua" pitchFamily="18" charset="0"/>
              </a:rPr>
              <a:t>chipertext</a:t>
            </a:r>
          </a:p>
        </p:txBody>
      </p:sp>
      <p:sp>
        <p:nvSpPr>
          <p:cNvPr id="27652" name="Rectangle 4"/>
          <p:cNvSpPr>
            <a:spLocks noChangeArrowheads="1"/>
          </p:cNvSpPr>
          <p:nvPr/>
        </p:nvSpPr>
        <p:spPr bwMode="auto">
          <a:xfrm>
            <a:off x="6705600" y="457200"/>
            <a:ext cx="2946400" cy="685800"/>
          </a:xfrm>
          <a:prstGeom prst="rect">
            <a:avLst/>
          </a:prstGeom>
          <a:solidFill>
            <a:srgbClr val="00FF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Arial" charset="0"/>
              </a:rPr>
              <a:t>P = </a:t>
            </a:r>
            <a:r>
              <a:rPr lang="en-US" i="1">
                <a:latin typeface="Book Antiqua" pitchFamily="18" charset="0"/>
              </a:rPr>
              <a:t>plaintext</a:t>
            </a:r>
          </a:p>
        </p:txBody>
      </p:sp>
      <p:sp>
        <p:nvSpPr>
          <p:cNvPr id="27653" name="Line 5"/>
          <p:cNvSpPr>
            <a:spLocks noChangeShapeType="1"/>
          </p:cNvSpPr>
          <p:nvPr/>
        </p:nvSpPr>
        <p:spPr bwMode="auto">
          <a:xfrm flipV="1">
            <a:off x="5181600" y="914400"/>
            <a:ext cx="1422400" cy="685800"/>
          </a:xfrm>
          <a:prstGeom prst="line">
            <a:avLst/>
          </a:prstGeom>
          <a:noFill/>
          <a:ln w="12700" cap="sq">
            <a:solidFill>
              <a:schemeClr val="bg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54" name="Line 6"/>
          <p:cNvSpPr>
            <a:spLocks noChangeShapeType="1"/>
          </p:cNvSpPr>
          <p:nvPr/>
        </p:nvSpPr>
        <p:spPr bwMode="auto">
          <a:xfrm>
            <a:off x="5283200" y="1828800"/>
            <a:ext cx="1422400" cy="381000"/>
          </a:xfrm>
          <a:prstGeom prst="line">
            <a:avLst/>
          </a:prstGeom>
          <a:noFill/>
          <a:ln w="12700" cap="sq">
            <a:solidFill>
              <a:schemeClr val="bg1"/>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55" name="Rectangle 7"/>
          <p:cNvSpPr>
            <a:spLocks noChangeArrowheads="1"/>
          </p:cNvSpPr>
          <p:nvPr/>
        </p:nvSpPr>
        <p:spPr bwMode="auto">
          <a:xfrm>
            <a:off x="1951568" y="3048001"/>
            <a:ext cx="11737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maka:</a:t>
            </a:r>
          </a:p>
        </p:txBody>
      </p:sp>
      <p:sp>
        <p:nvSpPr>
          <p:cNvPr id="27656" name="Rectangle 8"/>
          <p:cNvSpPr>
            <a:spLocks noChangeArrowheads="1"/>
          </p:cNvSpPr>
          <p:nvPr/>
        </p:nvSpPr>
        <p:spPr bwMode="auto">
          <a:xfrm>
            <a:off x="1828800" y="3581401"/>
            <a:ext cx="751359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Fungsi pemetaan </a:t>
            </a:r>
            <a:r>
              <a:rPr lang="en-US" sz="2800">
                <a:latin typeface="Arial" charset="0"/>
              </a:rPr>
              <a:t>P</a:t>
            </a:r>
            <a:r>
              <a:rPr lang="en-US" sz="2800">
                <a:sym typeface="Symbol" pitchFamily="18" charset="2"/>
              </a:rPr>
              <a:t></a:t>
            </a:r>
            <a:r>
              <a:rPr lang="en-US" sz="2800">
                <a:latin typeface="Comic Sans MS" pitchFamily="66" charset="0"/>
              </a:rPr>
              <a:t>C</a:t>
            </a:r>
            <a:r>
              <a:rPr lang="en-US" sz="2800"/>
              <a:t> disebut </a:t>
            </a:r>
            <a:r>
              <a:rPr lang="en-US" sz="2800">
                <a:latin typeface="Verdana" pitchFamily="34" charset="0"/>
              </a:rPr>
              <a:t>E</a:t>
            </a:r>
            <a:r>
              <a:rPr lang="en-US" sz="2800"/>
              <a:t> (</a:t>
            </a:r>
            <a:r>
              <a:rPr lang="en-US" sz="2800" i="1">
                <a:latin typeface="Book Antiqua" pitchFamily="18" charset="0"/>
              </a:rPr>
              <a:t>encryption</a:t>
            </a:r>
            <a:r>
              <a:rPr lang="en-US" sz="2800"/>
              <a:t>):</a:t>
            </a:r>
          </a:p>
        </p:txBody>
      </p:sp>
      <p:sp>
        <p:nvSpPr>
          <p:cNvPr id="27657" name="Rectangle 9"/>
          <p:cNvSpPr>
            <a:spLocks noChangeArrowheads="1"/>
          </p:cNvSpPr>
          <p:nvPr/>
        </p:nvSpPr>
        <p:spPr bwMode="auto">
          <a:xfrm>
            <a:off x="1930401" y="5195888"/>
            <a:ext cx="77492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t>Fungsi pemetaan </a:t>
            </a:r>
            <a:r>
              <a:rPr lang="en-US" sz="2800">
                <a:latin typeface="Comic Sans MS" pitchFamily="66" charset="0"/>
              </a:rPr>
              <a:t>C</a:t>
            </a:r>
            <a:r>
              <a:rPr lang="en-US" sz="2800">
                <a:latin typeface="Arial" charset="0"/>
              </a:rPr>
              <a:t> </a:t>
            </a:r>
            <a:r>
              <a:rPr lang="en-US" sz="2800">
                <a:sym typeface="Symbol" pitchFamily="18" charset="2"/>
              </a:rPr>
              <a:t> </a:t>
            </a:r>
            <a:r>
              <a:rPr lang="en-US" sz="2800">
                <a:latin typeface="Arial" charset="0"/>
              </a:rPr>
              <a:t>P</a:t>
            </a:r>
            <a:r>
              <a:rPr lang="en-US" sz="2800"/>
              <a:t> disebut </a:t>
            </a:r>
            <a:r>
              <a:rPr lang="en-US" sz="2800">
                <a:latin typeface="Verdana" pitchFamily="34" charset="0"/>
              </a:rPr>
              <a:t>D</a:t>
            </a:r>
            <a:r>
              <a:rPr lang="en-US" sz="2800"/>
              <a:t> (</a:t>
            </a:r>
            <a:r>
              <a:rPr lang="en-US" sz="2800" i="1">
                <a:latin typeface="Book Antiqua" pitchFamily="18" charset="0"/>
              </a:rPr>
              <a:t>decryption</a:t>
            </a:r>
            <a:r>
              <a:rPr lang="en-US" sz="2800"/>
              <a:t>):</a:t>
            </a:r>
          </a:p>
        </p:txBody>
      </p:sp>
      <p:sp>
        <p:nvSpPr>
          <p:cNvPr id="27658" name="Rectangle 10"/>
          <p:cNvSpPr>
            <a:spLocks noChangeArrowheads="1"/>
          </p:cNvSpPr>
          <p:nvPr/>
        </p:nvSpPr>
        <p:spPr bwMode="auto">
          <a:xfrm>
            <a:off x="2844800" y="4191000"/>
            <a:ext cx="2235200" cy="762000"/>
          </a:xfrm>
          <a:prstGeom prst="rect">
            <a:avLst/>
          </a:prstGeom>
          <a:solidFill>
            <a:srgbClr val="CCCC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Verdana" pitchFamily="34" charset="0"/>
              </a:rPr>
              <a:t>E(</a:t>
            </a:r>
            <a:r>
              <a:rPr lang="en-US">
                <a:latin typeface="Arial" charset="0"/>
              </a:rPr>
              <a:t>P</a:t>
            </a:r>
            <a:r>
              <a:rPr lang="en-US">
                <a:latin typeface="Verdana" pitchFamily="34" charset="0"/>
              </a:rPr>
              <a:t>) = </a:t>
            </a:r>
            <a:r>
              <a:rPr lang="en-US">
                <a:latin typeface="Comic Sans MS" pitchFamily="66" charset="0"/>
              </a:rPr>
              <a:t>C</a:t>
            </a:r>
          </a:p>
        </p:txBody>
      </p:sp>
      <p:sp>
        <p:nvSpPr>
          <p:cNvPr id="27659" name="Rectangle 11"/>
          <p:cNvSpPr>
            <a:spLocks noChangeArrowheads="1"/>
          </p:cNvSpPr>
          <p:nvPr/>
        </p:nvSpPr>
        <p:spPr bwMode="auto">
          <a:xfrm>
            <a:off x="2844800" y="5791200"/>
            <a:ext cx="2235200" cy="762000"/>
          </a:xfrm>
          <a:prstGeom prst="rect">
            <a:avLst/>
          </a:prstGeom>
          <a:solidFill>
            <a:srgbClr val="CCCC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Verdana" pitchFamily="34" charset="0"/>
              </a:rPr>
              <a:t>D(</a:t>
            </a:r>
            <a:r>
              <a:rPr lang="en-US">
                <a:latin typeface="Comic Sans MS" pitchFamily="66" charset="0"/>
              </a:rPr>
              <a:t>C</a:t>
            </a:r>
            <a:r>
              <a:rPr lang="en-US">
                <a:latin typeface="Verdana" pitchFamily="34" charset="0"/>
              </a:rPr>
              <a:t>) = </a:t>
            </a:r>
            <a:r>
              <a:rPr lang="en-US">
                <a:latin typeface="Arial" charset="0"/>
              </a:rPr>
              <a:t>P</a:t>
            </a:r>
            <a:endParaRPr lang="en-US">
              <a:latin typeface="Comic Sans MS" pitchFamily="66" charset="0"/>
            </a:endParaRPr>
          </a:p>
        </p:txBody>
      </p:sp>
    </p:spTree>
    <p:extLst>
      <p:ext uri="{BB962C8B-B14F-4D97-AF65-F5344CB8AC3E}">
        <p14:creationId xmlns:p14="http://schemas.microsoft.com/office/powerpoint/2010/main" val="2019848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Definisi Enkripsi</a:t>
            </a:r>
            <a:endParaRPr lang="id-ID" dirty="0"/>
          </a:p>
        </p:txBody>
      </p:sp>
      <p:sp>
        <p:nvSpPr>
          <p:cNvPr id="17411" name="Content Placeholder 2"/>
          <p:cNvSpPr>
            <a:spLocks noGrp="1"/>
          </p:cNvSpPr>
          <p:nvPr>
            <p:ph idx="1"/>
          </p:nvPr>
        </p:nvSpPr>
        <p:spPr/>
        <p:txBody>
          <a:bodyPr/>
          <a:lstStyle/>
          <a:p>
            <a:pPr marL="36513" indent="0">
              <a:buNone/>
            </a:pPr>
            <a:r>
              <a:rPr lang="id-ID" smtClean="0"/>
              <a:t>Enkripsi (Encryption) adalah sebuah proses menjadikan pesan yang dapat dibaca (plaintext) menjadi pesan acak yang tidak dapat dibaca (ciphertext). Berikut adalah contoh enkripsi yang digunakan oleh Julius Caesar, yaitu dengan mengganti masing-masing huruf dengan 3 huruf selanjutnya (disebut juga Additive/Substitution Cipher)</a:t>
            </a:r>
          </a:p>
        </p:txBody>
      </p:sp>
    </p:spTree>
    <p:extLst>
      <p:ext uri="{BB962C8B-B14F-4D97-AF65-F5344CB8AC3E}">
        <p14:creationId xmlns:p14="http://schemas.microsoft.com/office/powerpoint/2010/main" val="1000064692"/>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Contoh Enkripsi</a:t>
            </a:r>
            <a:endParaRPr lang="id-ID" dirty="0"/>
          </a:p>
        </p:txBody>
      </p:sp>
      <p:sp>
        <p:nvSpPr>
          <p:cNvPr id="3" name="Content Placeholder 2"/>
          <p:cNvSpPr>
            <a:spLocks noGrp="1"/>
          </p:cNvSpPr>
          <p:nvPr>
            <p:ph idx="1"/>
          </p:nvPr>
        </p:nvSpPr>
        <p:spPr/>
        <p:txBody>
          <a:bodyPr/>
          <a:lstStyle/>
          <a:p>
            <a:r>
              <a:rPr lang="id-ID" smtClean="0"/>
              <a:t>Plain Text: TEST ONLY</a:t>
            </a:r>
          </a:p>
          <a:p>
            <a:endParaRPr lang="id-ID" smtClean="0"/>
          </a:p>
          <a:p>
            <a:endParaRPr lang="id-ID" smtClean="0"/>
          </a:p>
          <a:p>
            <a:endParaRPr lang="id-ID" smtClean="0"/>
          </a:p>
          <a:p>
            <a:r>
              <a:rPr lang="id-ID" smtClean="0"/>
              <a:t>Cipher Text: &amp;^*#^@%&amp;*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04064" y="3141664"/>
            <a:ext cx="30067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8112126" y="2771776"/>
            <a:ext cx="20161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r>
              <a:rPr lang="id-ID"/>
              <a:t>DAFUQ??</a:t>
            </a:r>
          </a:p>
        </p:txBody>
      </p:sp>
    </p:spTree>
    <p:extLst>
      <p:ext uri="{BB962C8B-B14F-4D97-AF65-F5344CB8AC3E}">
        <p14:creationId xmlns:p14="http://schemas.microsoft.com/office/powerpoint/2010/main" val="206808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1000"/>
                                        <p:tgtEl>
                                          <p:spTgt spid="4"/>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Dekripsi</a:t>
            </a:r>
            <a:endParaRPr lang="id-ID" dirty="0"/>
          </a:p>
        </p:txBody>
      </p:sp>
      <p:sp>
        <p:nvSpPr>
          <p:cNvPr id="19459" name="Content Placeholder 2"/>
          <p:cNvSpPr>
            <a:spLocks noGrp="1"/>
          </p:cNvSpPr>
          <p:nvPr>
            <p:ph idx="1"/>
          </p:nvPr>
        </p:nvSpPr>
        <p:spPr/>
        <p:txBody>
          <a:bodyPr/>
          <a:lstStyle/>
          <a:p>
            <a:pPr marL="36513" indent="0">
              <a:buNone/>
            </a:pPr>
            <a:r>
              <a:rPr lang="id-ID" smtClean="0"/>
              <a:t>Dekripsi merupakan proses kebalikan dari enkripsi dimana proses ini akan mengubah ciphertext menjadi plaintext dengan menggunakan algortima ‘pembalik’ dan key yang sama.</a:t>
            </a:r>
          </a:p>
          <a:p>
            <a:pPr marL="36513" indent="0">
              <a:buNone/>
            </a:pPr>
            <a:r>
              <a:rPr lang="id-ID" smtClean="0"/>
              <a:t>Sehingga Kata yang telah di Enkripsi akan dapat dimengerti oleh pembaca.</a:t>
            </a:r>
          </a:p>
        </p:txBody>
      </p:sp>
    </p:spTree>
    <p:extLst>
      <p:ext uri="{BB962C8B-B14F-4D97-AF65-F5344CB8AC3E}">
        <p14:creationId xmlns:p14="http://schemas.microsoft.com/office/powerpoint/2010/main" val="1281623360"/>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Contoh Dekripsi</a:t>
            </a:r>
            <a:endParaRPr lang="id-ID" dirty="0"/>
          </a:p>
        </p:txBody>
      </p:sp>
      <p:sp>
        <p:nvSpPr>
          <p:cNvPr id="3" name="Content Placeholder 2"/>
          <p:cNvSpPr>
            <a:spLocks noGrp="1"/>
          </p:cNvSpPr>
          <p:nvPr>
            <p:ph idx="1"/>
          </p:nvPr>
        </p:nvSpPr>
        <p:spPr/>
        <p:txBody>
          <a:bodyPr/>
          <a:lstStyle/>
          <a:p>
            <a:r>
              <a:rPr lang="id-ID" smtClean="0"/>
              <a:t>Cipher Text : ^(*^#@()#($</a:t>
            </a:r>
          </a:p>
          <a:p>
            <a:endParaRPr lang="id-ID" smtClean="0"/>
          </a:p>
          <a:p>
            <a:endParaRPr lang="id-ID" smtClean="0"/>
          </a:p>
          <a:p>
            <a:endParaRPr lang="id-ID" smtClean="0"/>
          </a:p>
          <a:p>
            <a:r>
              <a:rPr lang="id-ID" smtClean="0"/>
              <a:t>Plain Text : Test Only</a:t>
            </a:r>
          </a:p>
        </p:txBody>
      </p:sp>
    </p:spTree>
    <p:extLst>
      <p:ext uri="{BB962C8B-B14F-4D97-AF65-F5344CB8AC3E}">
        <p14:creationId xmlns:p14="http://schemas.microsoft.com/office/powerpoint/2010/main" val="21928352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ISTILAH-ISTILAH KRIPTOGRAFI</a:t>
            </a:r>
            <a:endParaRPr lang="id-ID" dirty="0"/>
          </a:p>
        </p:txBody>
      </p:sp>
      <p:sp>
        <p:nvSpPr>
          <p:cNvPr id="3" name="Content Placeholder 2"/>
          <p:cNvSpPr>
            <a:spLocks noGrp="1"/>
          </p:cNvSpPr>
          <p:nvPr>
            <p:ph idx="1"/>
          </p:nvPr>
        </p:nvSpPr>
        <p:spPr/>
        <p:txBody>
          <a:bodyPr>
            <a:normAutofit fontScale="92500" lnSpcReduction="10000"/>
          </a:bodyPr>
          <a:lstStyle/>
          <a:p>
            <a:r>
              <a:rPr lang="id-ID" dirty="0" err="1" smtClean="0"/>
              <a:t>Encoding</a:t>
            </a:r>
            <a:r>
              <a:rPr lang="id-ID" dirty="0" smtClean="0"/>
              <a:t> : Transformasi dari </a:t>
            </a:r>
            <a:r>
              <a:rPr lang="id-ID" dirty="0" err="1" smtClean="0"/>
              <a:t>plainteks</a:t>
            </a:r>
            <a:r>
              <a:rPr lang="id-ID" dirty="0" smtClean="0"/>
              <a:t> menjadi kode</a:t>
            </a:r>
          </a:p>
          <a:p>
            <a:r>
              <a:rPr lang="id-ID" dirty="0" err="1" smtClean="0"/>
              <a:t>Decoding</a:t>
            </a:r>
            <a:r>
              <a:rPr lang="id-ID" dirty="0" smtClean="0"/>
              <a:t> : Transformasi kebalikan dari kode menjadi </a:t>
            </a:r>
            <a:r>
              <a:rPr lang="id-ID" dirty="0" err="1" smtClean="0"/>
              <a:t>plainteks</a:t>
            </a:r>
            <a:r>
              <a:rPr lang="id-ID" dirty="0" smtClean="0"/>
              <a:t>.</a:t>
            </a:r>
          </a:p>
          <a:p>
            <a:r>
              <a:rPr lang="id-ID" dirty="0" smtClean="0"/>
              <a:t>Buku Kode (</a:t>
            </a:r>
            <a:r>
              <a:rPr lang="id-ID" dirty="0" err="1" smtClean="0"/>
              <a:t>code</a:t>
            </a:r>
            <a:r>
              <a:rPr lang="id-ID" dirty="0" smtClean="0"/>
              <a:t> </a:t>
            </a:r>
            <a:r>
              <a:rPr lang="id-ID" dirty="0" err="1" smtClean="0"/>
              <a:t>book</a:t>
            </a:r>
            <a:r>
              <a:rPr lang="id-ID" dirty="0" smtClean="0"/>
              <a:t>) : Dokumen yang digunakan untuk mengimplementasikan </a:t>
            </a:r>
            <a:r>
              <a:rPr lang="id-ID" dirty="0" err="1" smtClean="0"/>
              <a:t>suatu</a:t>
            </a:r>
            <a:r>
              <a:rPr lang="id-ID" dirty="0" smtClean="0"/>
              <a:t> kode</a:t>
            </a:r>
          </a:p>
          <a:p>
            <a:r>
              <a:rPr lang="id-ID" dirty="0" smtClean="0"/>
              <a:t>Buku kode terdiri dari tabel </a:t>
            </a:r>
            <a:r>
              <a:rPr lang="id-ID" dirty="0" err="1" smtClean="0"/>
              <a:t>lookup</a:t>
            </a:r>
            <a:r>
              <a:rPr lang="id-ID" dirty="0" smtClean="0"/>
              <a:t> (</a:t>
            </a:r>
            <a:r>
              <a:rPr lang="id-ID" dirty="0" err="1" smtClean="0"/>
              <a:t>lookup</a:t>
            </a:r>
            <a:r>
              <a:rPr lang="id-ID" dirty="0" smtClean="0"/>
              <a:t> tabel) untuk </a:t>
            </a:r>
            <a:r>
              <a:rPr lang="id-ID" dirty="0" err="1" smtClean="0"/>
              <a:t>encoding</a:t>
            </a:r>
            <a:r>
              <a:rPr lang="id-ID" dirty="0" smtClean="0"/>
              <a:t> dan </a:t>
            </a:r>
            <a:r>
              <a:rPr lang="id-ID" dirty="0" err="1" smtClean="0"/>
              <a:t>decoding</a:t>
            </a:r>
            <a:endParaRPr lang="id-ID" dirty="0" smtClean="0"/>
          </a:p>
          <a:p>
            <a:r>
              <a:rPr lang="id-ID" dirty="0" err="1" smtClean="0"/>
              <a:t>Chiper</a:t>
            </a:r>
            <a:r>
              <a:rPr lang="id-ID" dirty="0" smtClean="0"/>
              <a:t> tidak sama dengan kode (</a:t>
            </a:r>
            <a:r>
              <a:rPr lang="id-ID" dirty="0" err="1" smtClean="0"/>
              <a:t>code</a:t>
            </a:r>
            <a:r>
              <a:rPr lang="id-ID" dirty="0" smtClean="0"/>
              <a:t>)</a:t>
            </a:r>
          </a:p>
          <a:p>
            <a:r>
              <a:rPr lang="id-ID" dirty="0" smtClean="0"/>
              <a:t>Kode mempunyai sejarah tersendiri </a:t>
            </a:r>
            <a:r>
              <a:rPr lang="id-ID" dirty="0" err="1" smtClean="0"/>
              <a:t>didalam</a:t>
            </a:r>
            <a:r>
              <a:rPr lang="id-ID" dirty="0" smtClean="0"/>
              <a:t> </a:t>
            </a:r>
            <a:r>
              <a:rPr lang="id-ID" dirty="0" err="1" smtClean="0"/>
              <a:t>krptografi</a:t>
            </a:r>
            <a:endParaRPr lang="id-ID" dirty="0" smtClean="0"/>
          </a:p>
          <a:p>
            <a:r>
              <a:rPr lang="id-ID" dirty="0" err="1" smtClean="0"/>
              <a:t>Code</a:t>
            </a:r>
            <a:r>
              <a:rPr lang="id-ID" dirty="0" smtClean="0"/>
              <a:t> </a:t>
            </a:r>
            <a:r>
              <a:rPr lang="id-ID" dirty="0" err="1" smtClean="0"/>
              <a:t>breaker</a:t>
            </a:r>
            <a:r>
              <a:rPr lang="id-ID" dirty="0" smtClean="0"/>
              <a:t> : Orang yang memecahkan kode (untuk menemukan </a:t>
            </a:r>
            <a:r>
              <a:rPr lang="id-ID" dirty="0" err="1" smtClean="0"/>
              <a:t>plainteks</a:t>
            </a:r>
            <a:r>
              <a:rPr lang="id-ID" dirty="0" smtClean="0"/>
              <a:t>)</a:t>
            </a:r>
            <a:endParaRPr lang="id-ID" dirty="0"/>
          </a:p>
        </p:txBody>
      </p:sp>
    </p:spTree>
    <p:extLst>
      <p:ext uri="{BB962C8B-B14F-4D97-AF65-F5344CB8AC3E}">
        <p14:creationId xmlns:p14="http://schemas.microsoft.com/office/powerpoint/2010/main" val="424576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0321" y="2099806"/>
            <a:ext cx="10521079" cy="4521127"/>
          </a:xfrm>
        </p:spPr>
        <p:txBody>
          <a:bodyPr>
            <a:normAutofit fontScale="85000" lnSpcReduction="20000"/>
          </a:bodyPr>
          <a:lstStyle/>
          <a:p>
            <a:pPr marL="365760" indent="-256032">
              <a:lnSpc>
                <a:spcPct val="120000"/>
              </a:lnSpc>
              <a:buClr>
                <a:srgbClr val="CC9900"/>
              </a:buClr>
              <a:buFont typeface="Wingdings 3"/>
              <a:buChar char=""/>
              <a:defRPr/>
            </a:pPr>
            <a:r>
              <a:rPr lang="en-US" sz="2000" b="1" dirty="0" err="1">
                <a:latin typeface="Tahoma" pitchFamily="34" charset="0"/>
              </a:rPr>
              <a:t>Kriptografi</a:t>
            </a:r>
            <a:r>
              <a:rPr lang="en-US" sz="2000" dirty="0">
                <a:latin typeface="Tahoma" pitchFamily="34" charset="0"/>
              </a:rPr>
              <a:t> </a:t>
            </a:r>
            <a:r>
              <a:rPr lang="en-US" sz="2000" dirty="0" err="1">
                <a:latin typeface="Tahoma" pitchFamily="34" charset="0"/>
              </a:rPr>
              <a:t>adalah</a:t>
            </a:r>
            <a:r>
              <a:rPr lang="en-US" sz="2000" dirty="0">
                <a:latin typeface="Tahoma" pitchFamily="34" charset="0"/>
              </a:rPr>
              <a:t> </a:t>
            </a:r>
            <a:r>
              <a:rPr lang="en-US" sz="2000" dirty="0" err="1">
                <a:latin typeface="Tahoma" pitchFamily="34" charset="0"/>
              </a:rPr>
              <a:t>ilmu</a:t>
            </a:r>
            <a:r>
              <a:rPr lang="en-US" sz="2000" dirty="0">
                <a:latin typeface="Tahoma" pitchFamily="34" charset="0"/>
              </a:rPr>
              <a:t> </a:t>
            </a:r>
            <a:r>
              <a:rPr lang="en-US" sz="2000" dirty="0" err="1">
                <a:latin typeface="Tahoma" pitchFamily="34" charset="0"/>
              </a:rPr>
              <a:t>sekaligus</a:t>
            </a:r>
            <a:r>
              <a:rPr lang="en-US" sz="2000" dirty="0">
                <a:latin typeface="Tahoma" pitchFamily="34" charset="0"/>
              </a:rPr>
              <a:t> </a:t>
            </a:r>
            <a:r>
              <a:rPr lang="en-US" sz="2000" dirty="0" err="1">
                <a:latin typeface="Tahoma" pitchFamily="34" charset="0"/>
              </a:rPr>
              <a:t>seni</a:t>
            </a:r>
            <a:r>
              <a:rPr lang="en-US" sz="2000" dirty="0">
                <a:latin typeface="Tahoma" pitchFamily="34" charset="0"/>
              </a:rPr>
              <a:t> </a:t>
            </a:r>
            <a:r>
              <a:rPr lang="en-US" sz="2000" dirty="0" err="1">
                <a:latin typeface="Tahoma" pitchFamily="34" charset="0"/>
              </a:rPr>
              <a:t>untuk</a:t>
            </a:r>
            <a:r>
              <a:rPr lang="en-US" sz="2000" dirty="0">
                <a:latin typeface="Tahoma" pitchFamily="34" charset="0"/>
              </a:rPr>
              <a:t> </a:t>
            </a:r>
            <a:r>
              <a:rPr lang="en-US" sz="2000" dirty="0" err="1">
                <a:latin typeface="Tahoma" pitchFamily="34" charset="0"/>
              </a:rPr>
              <a:t>menjaga</a:t>
            </a:r>
            <a:r>
              <a:rPr lang="en-US" sz="2000" dirty="0">
                <a:latin typeface="Tahoma" pitchFamily="34" charset="0"/>
              </a:rPr>
              <a:t> </a:t>
            </a:r>
            <a:r>
              <a:rPr lang="en-US" sz="2000" dirty="0" err="1">
                <a:latin typeface="Tahoma" pitchFamily="34" charset="0"/>
              </a:rPr>
              <a:t>keamanan</a:t>
            </a:r>
            <a:r>
              <a:rPr lang="en-US" sz="2000" dirty="0">
                <a:latin typeface="Tahoma" pitchFamily="34" charset="0"/>
              </a:rPr>
              <a:t>  </a:t>
            </a:r>
            <a:r>
              <a:rPr lang="en-US" sz="2000" dirty="0" err="1">
                <a:latin typeface="Tahoma" pitchFamily="34" charset="0"/>
              </a:rPr>
              <a:t>pesan</a:t>
            </a:r>
            <a:endParaRPr lang="en-US" sz="2000" dirty="0">
              <a:latin typeface="Tahoma" pitchFamily="34" charset="0"/>
            </a:endParaRPr>
          </a:p>
          <a:p>
            <a:pPr marL="365760" indent="-256032">
              <a:lnSpc>
                <a:spcPct val="120000"/>
              </a:lnSpc>
              <a:buClr>
                <a:srgbClr val="CC9900"/>
              </a:buClr>
              <a:buFont typeface="Wingdings 3"/>
              <a:buChar char=""/>
              <a:defRPr/>
            </a:pPr>
            <a:r>
              <a:rPr lang="en-US" sz="2000" dirty="0" err="1">
                <a:latin typeface="Tahoma" pitchFamily="34" charset="0"/>
              </a:rPr>
              <a:t>Praktisi</a:t>
            </a:r>
            <a:r>
              <a:rPr lang="en-US" sz="2000" dirty="0">
                <a:latin typeface="Tahoma" pitchFamily="34" charset="0"/>
              </a:rPr>
              <a:t> (</a:t>
            </a:r>
            <a:r>
              <a:rPr lang="en-US" sz="2000" dirty="0" err="1">
                <a:latin typeface="Tahoma" pitchFamily="34" charset="0"/>
              </a:rPr>
              <a:t>pengguna</a:t>
            </a:r>
            <a:r>
              <a:rPr lang="en-US" sz="2000" dirty="0">
                <a:latin typeface="Tahoma" pitchFamily="34" charset="0"/>
              </a:rPr>
              <a:t> </a:t>
            </a:r>
            <a:r>
              <a:rPr lang="en-US" sz="2000" dirty="0" err="1">
                <a:latin typeface="Tahoma" pitchFamily="34" charset="0"/>
              </a:rPr>
              <a:t>kriptografi</a:t>
            </a:r>
            <a:r>
              <a:rPr lang="en-US" sz="2000" dirty="0">
                <a:latin typeface="Tahoma" pitchFamily="34" charset="0"/>
              </a:rPr>
              <a:t>) </a:t>
            </a:r>
            <a:r>
              <a:rPr lang="en-US" sz="2000" dirty="0" err="1">
                <a:latin typeface="Tahoma" pitchFamily="34" charset="0"/>
              </a:rPr>
              <a:t>disebut</a:t>
            </a:r>
            <a:r>
              <a:rPr lang="en-US" sz="2000" dirty="0">
                <a:latin typeface="Tahoma" pitchFamily="34" charset="0"/>
              </a:rPr>
              <a:t> </a:t>
            </a:r>
            <a:r>
              <a:rPr lang="en-US" sz="2000" b="1" dirty="0" err="1">
                <a:latin typeface="Tahoma" pitchFamily="34" charset="0"/>
              </a:rPr>
              <a:t>kriptografer</a:t>
            </a:r>
            <a:r>
              <a:rPr lang="en-US" sz="2000" dirty="0">
                <a:latin typeface="Tahoma" pitchFamily="34" charset="0"/>
              </a:rPr>
              <a:t> (</a:t>
            </a:r>
            <a:r>
              <a:rPr lang="en-US" sz="2000" i="1" dirty="0">
                <a:latin typeface="Tahoma" pitchFamily="34" charset="0"/>
              </a:rPr>
              <a:t>cryptographer</a:t>
            </a:r>
            <a:r>
              <a:rPr lang="en-US" sz="2000" dirty="0">
                <a:latin typeface="Tahoma" pitchFamily="34" charset="0"/>
              </a:rPr>
              <a:t>).</a:t>
            </a:r>
          </a:p>
          <a:p>
            <a:pPr marL="365760" indent="-256032">
              <a:lnSpc>
                <a:spcPct val="120000"/>
              </a:lnSpc>
              <a:buClr>
                <a:srgbClr val="CC9900"/>
              </a:buClr>
              <a:buFont typeface="Wingdings 3"/>
              <a:buChar char=""/>
              <a:defRPr/>
            </a:pPr>
            <a:r>
              <a:rPr lang="en-US" sz="2000" b="1" dirty="0" err="1">
                <a:latin typeface="Tahoma" pitchFamily="34" charset="0"/>
              </a:rPr>
              <a:t>Algoritma</a:t>
            </a:r>
            <a:r>
              <a:rPr lang="en-US" sz="2000" b="1" dirty="0">
                <a:latin typeface="Tahoma" pitchFamily="34" charset="0"/>
              </a:rPr>
              <a:t> </a:t>
            </a:r>
            <a:r>
              <a:rPr lang="en-US" sz="2000" b="1" dirty="0" err="1">
                <a:latin typeface="Tahoma" pitchFamily="34" charset="0"/>
              </a:rPr>
              <a:t>kriptografi</a:t>
            </a:r>
            <a:r>
              <a:rPr lang="en-US" sz="2000" dirty="0">
                <a:latin typeface="Tahoma" pitchFamily="34" charset="0"/>
              </a:rPr>
              <a:t> </a:t>
            </a:r>
            <a:r>
              <a:rPr lang="en-US" sz="2000" dirty="0" err="1">
                <a:latin typeface="Tahoma" pitchFamily="34" charset="0"/>
              </a:rPr>
              <a:t>adalah</a:t>
            </a:r>
            <a:r>
              <a:rPr lang="en-US" sz="2000" dirty="0">
                <a:latin typeface="Tahoma" pitchFamily="34" charset="0"/>
              </a:rPr>
              <a:t>:</a:t>
            </a:r>
          </a:p>
          <a:p>
            <a:pPr marL="621792" lvl="1">
              <a:lnSpc>
                <a:spcPct val="120000"/>
              </a:lnSpc>
              <a:spcBef>
                <a:spcPts val="324"/>
              </a:spcBef>
              <a:buClr>
                <a:srgbClr val="CC9900"/>
              </a:buClr>
              <a:buFont typeface="Verdana"/>
              <a:buChar char="◦"/>
              <a:defRPr/>
            </a:pPr>
            <a:r>
              <a:rPr lang="en-US" dirty="0" err="1">
                <a:latin typeface="Tahoma" pitchFamily="34" charset="0"/>
              </a:rPr>
              <a:t>aturan</a:t>
            </a:r>
            <a:r>
              <a:rPr lang="en-US" dirty="0">
                <a:latin typeface="Tahoma" pitchFamily="34" charset="0"/>
              </a:rPr>
              <a:t>/</a:t>
            </a:r>
            <a:r>
              <a:rPr lang="en-US" dirty="0" err="1">
                <a:latin typeface="Tahoma" pitchFamily="34" charset="0"/>
              </a:rPr>
              <a:t>metode</a:t>
            </a:r>
            <a:r>
              <a:rPr lang="en-US" dirty="0">
                <a:latin typeface="Tahoma" pitchFamily="34" charset="0"/>
              </a:rPr>
              <a:t> </a:t>
            </a:r>
            <a:r>
              <a:rPr lang="en-US" dirty="0" err="1">
                <a:latin typeface="Tahoma" pitchFamily="34" charset="0"/>
              </a:rPr>
              <a:t>untuk</a:t>
            </a:r>
            <a:r>
              <a:rPr lang="en-US" dirty="0">
                <a:latin typeface="Tahoma" pitchFamily="34" charset="0"/>
              </a:rPr>
              <a:t> </a:t>
            </a:r>
            <a:r>
              <a:rPr lang="en-US" dirty="0" err="1">
                <a:latin typeface="Tahoma" pitchFamily="34" charset="0"/>
              </a:rPr>
              <a:t>enkripsi</a:t>
            </a:r>
            <a:r>
              <a:rPr lang="en-US" dirty="0">
                <a:latin typeface="Tahoma" pitchFamily="34" charset="0"/>
              </a:rPr>
              <a:t> </a:t>
            </a:r>
            <a:r>
              <a:rPr lang="en-US" dirty="0" err="1">
                <a:latin typeface="Tahoma" pitchFamily="34" charset="0"/>
              </a:rPr>
              <a:t>dan</a:t>
            </a:r>
            <a:r>
              <a:rPr lang="en-US" dirty="0">
                <a:latin typeface="Tahoma" pitchFamily="34" charset="0"/>
              </a:rPr>
              <a:t> </a:t>
            </a:r>
            <a:r>
              <a:rPr lang="en-US" dirty="0" err="1">
                <a:latin typeface="Tahoma" pitchFamily="34" charset="0"/>
              </a:rPr>
              <a:t>dekripsi</a:t>
            </a:r>
            <a:endParaRPr lang="en-US" dirty="0">
              <a:latin typeface="Tahoma" pitchFamily="34" charset="0"/>
            </a:endParaRPr>
          </a:p>
          <a:p>
            <a:pPr marL="621792" lvl="1">
              <a:lnSpc>
                <a:spcPct val="120000"/>
              </a:lnSpc>
              <a:spcBef>
                <a:spcPts val="324"/>
              </a:spcBef>
              <a:buClr>
                <a:srgbClr val="CC9900"/>
              </a:buClr>
              <a:buFont typeface="Verdana"/>
              <a:buChar char="◦"/>
              <a:defRPr/>
            </a:pPr>
            <a:r>
              <a:rPr lang="en-US" dirty="0" err="1">
                <a:latin typeface="Tahoma" pitchFamily="34" charset="0"/>
              </a:rPr>
              <a:t>fungsi</a:t>
            </a:r>
            <a:r>
              <a:rPr lang="en-US" dirty="0">
                <a:latin typeface="Tahoma" pitchFamily="34" charset="0"/>
              </a:rPr>
              <a:t> </a:t>
            </a:r>
            <a:r>
              <a:rPr lang="en-US" dirty="0" err="1">
                <a:latin typeface="Tahoma" pitchFamily="34" charset="0"/>
              </a:rPr>
              <a:t>matematika</a:t>
            </a:r>
            <a:r>
              <a:rPr lang="en-US" dirty="0">
                <a:latin typeface="Tahoma" pitchFamily="34" charset="0"/>
              </a:rPr>
              <a:t> yang </a:t>
            </a:r>
            <a:r>
              <a:rPr lang="en-US" dirty="0" err="1">
                <a:latin typeface="Tahoma" pitchFamily="34" charset="0"/>
              </a:rPr>
              <a:t>digunakan</a:t>
            </a:r>
            <a:r>
              <a:rPr lang="en-US" dirty="0">
                <a:latin typeface="Tahoma" pitchFamily="34" charset="0"/>
              </a:rPr>
              <a:t> </a:t>
            </a:r>
            <a:r>
              <a:rPr lang="en-US" dirty="0" err="1">
                <a:latin typeface="Tahoma" pitchFamily="34" charset="0"/>
              </a:rPr>
              <a:t>untuk</a:t>
            </a:r>
            <a:r>
              <a:rPr lang="en-US" dirty="0">
                <a:latin typeface="Tahoma" pitchFamily="34" charset="0"/>
              </a:rPr>
              <a:t> </a:t>
            </a:r>
            <a:r>
              <a:rPr lang="en-US" dirty="0" err="1">
                <a:latin typeface="Tahoma" pitchFamily="34" charset="0"/>
              </a:rPr>
              <a:t>enkripsi</a:t>
            </a:r>
            <a:r>
              <a:rPr lang="en-US" dirty="0">
                <a:latin typeface="Tahoma" pitchFamily="34" charset="0"/>
              </a:rPr>
              <a:t> </a:t>
            </a:r>
            <a:r>
              <a:rPr lang="en-US" dirty="0" err="1">
                <a:latin typeface="Tahoma" pitchFamily="34" charset="0"/>
              </a:rPr>
              <a:t>dan</a:t>
            </a:r>
            <a:r>
              <a:rPr lang="en-US" dirty="0">
                <a:latin typeface="Tahoma" pitchFamily="34" charset="0"/>
              </a:rPr>
              <a:t> </a:t>
            </a:r>
            <a:r>
              <a:rPr lang="en-US" dirty="0" err="1">
                <a:latin typeface="Tahoma" pitchFamily="34" charset="0"/>
              </a:rPr>
              <a:t>dekripsi</a:t>
            </a:r>
            <a:r>
              <a:rPr lang="en-US" dirty="0">
                <a:latin typeface="Tahoma" pitchFamily="34" charset="0"/>
              </a:rPr>
              <a:t>.</a:t>
            </a:r>
          </a:p>
          <a:p>
            <a:pPr marL="365760" indent="-256032">
              <a:lnSpc>
                <a:spcPct val="120000"/>
              </a:lnSpc>
              <a:buClr>
                <a:srgbClr val="CC9900"/>
              </a:buClr>
              <a:buFont typeface="Wingdings 3"/>
              <a:buChar char=""/>
              <a:defRPr/>
            </a:pPr>
            <a:r>
              <a:rPr lang="en-US" sz="2000" b="1" dirty="0" err="1">
                <a:latin typeface="Tahoma" pitchFamily="34" charset="0"/>
              </a:rPr>
              <a:t>Kunci</a:t>
            </a:r>
            <a:r>
              <a:rPr lang="en-US" sz="2000" dirty="0">
                <a:latin typeface="Tahoma" pitchFamily="34" charset="0"/>
              </a:rPr>
              <a:t> </a:t>
            </a:r>
            <a:r>
              <a:rPr lang="en-US" sz="2000" dirty="0" err="1">
                <a:latin typeface="Tahoma" pitchFamily="34" charset="0"/>
              </a:rPr>
              <a:t>adalah</a:t>
            </a:r>
            <a:r>
              <a:rPr lang="en-US" sz="2000" dirty="0">
                <a:latin typeface="Tahoma" pitchFamily="34" charset="0"/>
              </a:rPr>
              <a:t> parameter yang </a:t>
            </a:r>
            <a:r>
              <a:rPr lang="en-US" sz="2000" dirty="0" err="1">
                <a:latin typeface="Tahoma" pitchFamily="34" charset="0"/>
              </a:rPr>
              <a:t>digunakan</a:t>
            </a:r>
            <a:r>
              <a:rPr lang="en-US" sz="2000" dirty="0">
                <a:latin typeface="Tahoma" pitchFamily="34" charset="0"/>
              </a:rPr>
              <a:t> </a:t>
            </a:r>
            <a:r>
              <a:rPr lang="en-US" sz="2000" dirty="0" err="1">
                <a:latin typeface="Tahoma" pitchFamily="34" charset="0"/>
              </a:rPr>
              <a:t>untuk</a:t>
            </a:r>
            <a:r>
              <a:rPr lang="en-US" sz="2000" dirty="0">
                <a:latin typeface="Tahoma" pitchFamily="34" charset="0"/>
              </a:rPr>
              <a:t> </a:t>
            </a:r>
            <a:r>
              <a:rPr lang="en-US" sz="2000" dirty="0" err="1">
                <a:latin typeface="Tahoma" pitchFamily="34" charset="0"/>
              </a:rPr>
              <a:t>transformasi</a:t>
            </a:r>
            <a:r>
              <a:rPr lang="en-US" sz="2000" dirty="0">
                <a:latin typeface="Tahoma" pitchFamily="34" charset="0"/>
              </a:rPr>
              <a:t> </a:t>
            </a:r>
            <a:r>
              <a:rPr lang="en-US" sz="2000" dirty="0" err="1">
                <a:latin typeface="Tahoma" pitchFamily="34" charset="0"/>
              </a:rPr>
              <a:t>enkripsi</a:t>
            </a:r>
            <a:r>
              <a:rPr lang="en-US" sz="2000" dirty="0">
                <a:latin typeface="Tahoma" pitchFamily="34" charset="0"/>
              </a:rPr>
              <a:t> </a:t>
            </a:r>
            <a:r>
              <a:rPr lang="en-US" sz="2000" dirty="0" err="1">
                <a:latin typeface="Tahoma" pitchFamily="34" charset="0"/>
              </a:rPr>
              <a:t>dan</a:t>
            </a:r>
            <a:r>
              <a:rPr lang="en-US" sz="2000" dirty="0">
                <a:latin typeface="Tahoma" pitchFamily="34" charset="0"/>
              </a:rPr>
              <a:t> </a:t>
            </a:r>
            <a:r>
              <a:rPr lang="en-US" sz="2000" dirty="0" err="1">
                <a:latin typeface="Tahoma" pitchFamily="34" charset="0"/>
              </a:rPr>
              <a:t>dekripsi</a:t>
            </a:r>
            <a:r>
              <a:rPr lang="en-US" sz="2000" i="1" dirty="0">
                <a:latin typeface="Tahoma" pitchFamily="34" charset="0"/>
              </a:rPr>
              <a:t>.</a:t>
            </a:r>
          </a:p>
          <a:p>
            <a:pPr marL="365760" indent="-256032">
              <a:lnSpc>
                <a:spcPct val="120000"/>
              </a:lnSpc>
              <a:buClr>
                <a:srgbClr val="CC9900"/>
              </a:buClr>
              <a:buFont typeface="Wingdings 3"/>
              <a:buChar char=""/>
              <a:defRPr/>
            </a:pPr>
            <a:r>
              <a:rPr lang="en-US" sz="2000" b="1" dirty="0" err="1">
                <a:latin typeface="Tahoma" pitchFamily="34" charset="0"/>
              </a:rPr>
              <a:t>Sistem</a:t>
            </a:r>
            <a:r>
              <a:rPr lang="en-US" sz="2000" b="1" dirty="0">
                <a:latin typeface="Tahoma" pitchFamily="34" charset="0"/>
              </a:rPr>
              <a:t> </a:t>
            </a:r>
            <a:r>
              <a:rPr lang="en-US" sz="2000" b="1" dirty="0" err="1">
                <a:latin typeface="Tahoma" pitchFamily="34" charset="0"/>
              </a:rPr>
              <a:t>kriptografi</a:t>
            </a:r>
            <a:r>
              <a:rPr lang="en-US" sz="2000" b="1" dirty="0">
                <a:latin typeface="Tahoma" pitchFamily="34" charset="0"/>
              </a:rPr>
              <a:t> (</a:t>
            </a:r>
            <a:r>
              <a:rPr lang="en-US" sz="2000" dirty="0" err="1">
                <a:latin typeface="Tahoma" pitchFamily="34" charset="0"/>
              </a:rPr>
              <a:t>atau</a:t>
            </a:r>
            <a:r>
              <a:rPr lang="en-US" sz="2000" b="1" dirty="0">
                <a:latin typeface="Tahoma" pitchFamily="34" charset="0"/>
              </a:rPr>
              <a:t> </a:t>
            </a:r>
            <a:r>
              <a:rPr lang="en-US" sz="2000" b="1" i="1" dirty="0">
                <a:latin typeface="Tahoma" pitchFamily="34" charset="0"/>
              </a:rPr>
              <a:t>cryptosystem</a:t>
            </a:r>
            <a:r>
              <a:rPr lang="en-US" sz="2000" b="1" dirty="0">
                <a:latin typeface="Tahoma" pitchFamily="34" charset="0"/>
              </a:rPr>
              <a:t>)</a:t>
            </a:r>
            <a:r>
              <a:rPr lang="en-US" sz="2000" dirty="0">
                <a:latin typeface="Tahoma" pitchFamily="34" charset="0"/>
              </a:rPr>
              <a:t> </a:t>
            </a:r>
            <a:r>
              <a:rPr lang="en-US" sz="2000" dirty="0" err="1">
                <a:latin typeface="Tahoma" pitchFamily="34" charset="0"/>
              </a:rPr>
              <a:t>adalah</a:t>
            </a:r>
            <a:r>
              <a:rPr lang="en-US" sz="2000" dirty="0">
                <a:latin typeface="Tahoma" pitchFamily="34" charset="0"/>
              </a:rPr>
              <a:t> </a:t>
            </a:r>
            <a:r>
              <a:rPr lang="en-US" sz="2000" dirty="0" err="1">
                <a:latin typeface="Tahoma" pitchFamily="34" charset="0"/>
              </a:rPr>
              <a:t>algoritma</a:t>
            </a:r>
            <a:r>
              <a:rPr lang="en-US" sz="2000" dirty="0">
                <a:latin typeface="Tahoma" pitchFamily="34" charset="0"/>
              </a:rPr>
              <a:t> </a:t>
            </a:r>
            <a:r>
              <a:rPr lang="en-US" sz="2000" dirty="0" err="1">
                <a:latin typeface="Tahoma" pitchFamily="34" charset="0"/>
              </a:rPr>
              <a:t>kriptografi</a:t>
            </a:r>
            <a:r>
              <a:rPr lang="en-US" sz="2000" dirty="0">
                <a:latin typeface="Tahoma" pitchFamily="34" charset="0"/>
              </a:rPr>
              <a:t>, </a:t>
            </a:r>
            <a:r>
              <a:rPr lang="en-US" sz="2000" dirty="0" err="1">
                <a:latin typeface="Tahoma" pitchFamily="34" charset="0"/>
              </a:rPr>
              <a:t>plainteks</a:t>
            </a:r>
            <a:r>
              <a:rPr lang="en-US" sz="2000" dirty="0">
                <a:latin typeface="Tahoma" pitchFamily="34" charset="0"/>
              </a:rPr>
              <a:t>, </a:t>
            </a:r>
            <a:r>
              <a:rPr lang="en-US" sz="2000" dirty="0" err="1">
                <a:latin typeface="Tahoma" pitchFamily="34" charset="0"/>
              </a:rPr>
              <a:t>cipherteks</a:t>
            </a:r>
            <a:r>
              <a:rPr lang="en-US" sz="2000" dirty="0">
                <a:latin typeface="Tahoma" pitchFamily="34" charset="0"/>
              </a:rPr>
              <a:t>, </a:t>
            </a:r>
            <a:r>
              <a:rPr lang="en-US" sz="2000" dirty="0" err="1">
                <a:latin typeface="Tahoma" pitchFamily="34" charset="0"/>
              </a:rPr>
              <a:t>dan</a:t>
            </a:r>
            <a:r>
              <a:rPr lang="en-US" sz="2000" dirty="0">
                <a:latin typeface="Tahoma" pitchFamily="34" charset="0"/>
              </a:rPr>
              <a:t> </a:t>
            </a:r>
            <a:r>
              <a:rPr lang="en-US" sz="2000" dirty="0" err="1">
                <a:latin typeface="Tahoma" pitchFamily="34" charset="0"/>
              </a:rPr>
              <a:t>kunci</a:t>
            </a:r>
            <a:r>
              <a:rPr lang="en-US" sz="2000" dirty="0">
                <a:latin typeface="Tahoma" pitchFamily="34" charset="0"/>
              </a:rPr>
              <a:t>. </a:t>
            </a:r>
          </a:p>
          <a:p>
            <a:pPr marL="365760" indent="-256032">
              <a:lnSpc>
                <a:spcPct val="120000"/>
              </a:lnSpc>
              <a:buClr>
                <a:srgbClr val="CC9900"/>
              </a:buClr>
              <a:buFont typeface="Wingdings 3"/>
              <a:buChar char=""/>
              <a:defRPr/>
            </a:pPr>
            <a:r>
              <a:rPr lang="en-US" sz="2000" b="1" dirty="0" err="1">
                <a:latin typeface="Tahoma" pitchFamily="34" charset="0"/>
              </a:rPr>
              <a:t>Penyadap</a:t>
            </a:r>
            <a:r>
              <a:rPr lang="en-US" sz="2000" b="1" dirty="0">
                <a:latin typeface="Tahoma" pitchFamily="34" charset="0"/>
              </a:rPr>
              <a:t> </a:t>
            </a:r>
            <a:r>
              <a:rPr lang="en-US" sz="2000" dirty="0" err="1">
                <a:latin typeface="Tahoma" pitchFamily="34" charset="0"/>
              </a:rPr>
              <a:t>adalah</a:t>
            </a:r>
            <a:r>
              <a:rPr lang="en-US" sz="2000" dirty="0">
                <a:latin typeface="Tahoma" pitchFamily="34" charset="0"/>
              </a:rPr>
              <a:t> orang yang </a:t>
            </a:r>
            <a:r>
              <a:rPr lang="en-US" sz="2000" dirty="0" err="1">
                <a:latin typeface="Tahoma" pitchFamily="34" charset="0"/>
              </a:rPr>
              <a:t>mencoba</a:t>
            </a:r>
            <a:r>
              <a:rPr lang="en-US" sz="2000" dirty="0">
                <a:latin typeface="Tahoma" pitchFamily="34" charset="0"/>
              </a:rPr>
              <a:t> </a:t>
            </a:r>
            <a:r>
              <a:rPr lang="en-US" sz="2000" dirty="0" err="1">
                <a:latin typeface="Tahoma" pitchFamily="34" charset="0"/>
              </a:rPr>
              <a:t>menangkap</a:t>
            </a:r>
            <a:r>
              <a:rPr lang="en-US" sz="2000" dirty="0">
                <a:latin typeface="Tahoma" pitchFamily="34" charset="0"/>
              </a:rPr>
              <a:t>  </a:t>
            </a:r>
            <a:r>
              <a:rPr lang="en-US" sz="2000" dirty="0" err="1">
                <a:latin typeface="Tahoma" pitchFamily="34" charset="0"/>
              </a:rPr>
              <a:t>pesan</a:t>
            </a:r>
            <a:r>
              <a:rPr lang="en-US" sz="2000" dirty="0">
                <a:latin typeface="Tahoma" pitchFamily="34" charset="0"/>
              </a:rPr>
              <a:t> </a:t>
            </a:r>
            <a:r>
              <a:rPr lang="en-US" sz="2000" dirty="0" err="1">
                <a:latin typeface="Tahoma" pitchFamily="34" charset="0"/>
              </a:rPr>
              <a:t>selama</a:t>
            </a:r>
            <a:r>
              <a:rPr lang="en-US" sz="2000" dirty="0">
                <a:latin typeface="Tahoma" pitchFamily="34" charset="0"/>
              </a:rPr>
              <a:t> </a:t>
            </a:r>
            <a:r>
              <a:rPr lang="en-US" sz="2000" dirty="0" err="1">
                <a:latin typeface="Tahoma" pitchFamily="34" charset="0"/>
              </a:rPr>
              <a:t>ditransmisikan</a:t>
            </a:r>
            <a:r>
              <a:rPr lang="en-US" sz="2000" dirty="0">
                <a:latin typeface="Tahoma" pitchFamily="34" charset="0"/>
              </a:rPr>
              <a:t>. </a:t>
            </a:r>
            <a:r>
              <a:rPr lang="en-US" sz="2000" dirty="0" err="1">
                <a:latin typeface="Tahoma" pitchFamily="34" charset="0"/>
              </a:rPr>
              <a:t>Nama</a:t>
            </a:r>
            <a:r>
              <a:rPr lang="en-US" sz="2000" dirty="0">
                <a:latin typeface="Tahoma" pitchFamily="34" charset="0"/>
              </a:rPr>
              <a:t> lain: </a:t>
            </a:r>
            <a:r>
              <a:rPr lang="en-US" sz="2000" i="1" dirty="0">
                <a:latin typeface="Tahoma" pitchFamily="34" charset="0"/>
              </a:rPr>
              <a:t>enemy</a:t>
            </a:r>
            <a:r>
              <a:rPr lang="en-US" sz="2000" dirty="0">
                <a:latin typeface="Tahoma" pitchFamily="34" charset="0"/>
              </a:rPr>
              <a:t>, </a:t>
            </a:r>
            <a:r>
              <a:rPr lang="en-US" sz="2000" i="1" dirty="0">
                <a:latin typeface="Tahoma" pitchFamily="34" charset="0"/>
              </a:rPr>
              <a:t>adversary</a:t>
            </a:r>
            <a:r>
              <a:rPr lang="en-US" sz="2000" dirty="0">
                <a:latin typeface="Tahoma" pitchFamily="34" charset="0"/>
              </a:rPr>
              <a:t>, </a:t>
            </a:r>
            <a:r>
              <a:rPr lang="en-US" sz="2000" i="1" dirty="0">
                <a:latin typeface="Tahoma" pitchFamily="34" charset="0"/>
              </a:rPr>
              <a:t>intruder</a:t>
            </a:r>
            <a:r>
              <a:rPr lang="en-US" sz="2000" dirty="0">
                <a:latin typeface="Tahoma" pitchFamily="34" charset="0"/>
              </a:rPr>
              <a:t>, </a:t>
            </a:r>
            <a:r>
              <a:rPr lang="en-US" sz="2000" i="1" dirty="0">
                <a:latin typeface="Tahoma" pitchFamily="34" charset="0"/>
              </a:rPr>
              <a:t>interceptor</a:t>
            </a:r>
            <a:r>
              <a:rPr lang="en-US" sz="2000" dirty="0">
                <a:latin typeface="Tahoma" pitchFamily="34" charset="0"/>
              </a:rPr>
              <a:t>, </a:t>
            </a:r>
            <a:r>
              <a:rPr lang="en-US" sz="2000" i="1" dirty="0">
                <a:latin typeface="Tahoma" pitchFamily="34" charset="0"/>
              </a:rPr>
              <a:t>bad guy</a:t>
            </a:r>
          </a:p>
          <a:p>
            <a:pPr marL="365760" indent="-256032">
              <a:lnSpc>
                <a:spcPct val="120000"/>
              </a:lnSpc>
              <a:buClr>
                <a:srgbClr val="CC9900"/>
              </a:buClr>
              <a:buFont typeface="Wingdings 3"/>
              <a:buChar char=""/>
              <a:defRPr/>
            </a:pPr>
            <a:r>
              <a:rPr lang="en-US" sz="2000" b="1" dirty="0" err="1">
                <a:latin typeface="Tahoma" pitchFamily="34" charset="0"/>
              </a:rPr>
              <a:t>Kriptanalisis</a:t>
            </a:r>
            <a:r>
              <a:rPr lang="en-US" sz="2000" dirty="0">
                <a:latin typeface="Tahoma" pitchFamily="34" charset="0"/>
              </a:rPr>
              <a:t> (</a:t>
            </a:r>
            <a:r>
              <a:rPr lang="en-US" sz="2000" i="1" dirty="0">
                <a:latin typeface="Tahoma" pitchFamily="34" charset="0"/>
              </a:rPr>
              <a:t>cryptanalysis</a:t>
            </a:r>
            <a:r>
              <a:rPr lang="en-US" sz="2000" dirty="0">
                <a:latin typeface="Tahoma" pitchFamily="34" charset="0"/>
              </a:rPr>
              <a:t>) </a:t>
            </a:r>
            <a:r>
              <a:rPr lang="en-US" sz="2000" dirty="0" err="1">
                <a:latin typeface="Tahoma" pitchFamily="34" charset="0"/>
              </a:rPr>
              <a:t>adalah</a:t>
            </a:r>
            <a:r>
              <a:rPr lang="en-US" sz="2000" dirty="0">
                <a:latin typeface="Tahoma" pitchFamily="34" charset="0"/>
              </a:rPr>
              <a:t> </a:t>
            </a:r>
            <a:r>
              <a:rPr lang="en-US" sz="2000" dirty="0" err="1">
                <a:latin typeface="Tahoma" pitchFamily="34" charset="0"/>
              </a:rPr>
              <a:t>ilmu</a:t>
            </a:r>
            <a:r>
              <a:rPr lang="en-US" sz="2000" dirty="0">
                <a:latin typeface="Tahoma" pitchFamily="34" charset="0"/>
              </a:rPr>
              <a:t> </a:t>
            </a:r>
            <a:r>
              <a:rPr lang="en-US" sz="2000" dirty="0" err="1">
                <a:latin typeface="Tahoma" pitchFamily="34" charset="0"/>
              </a:rPr>
              <a:t>dan</a:t>
            </a:r>
            <a:r>
              <a:rPr lang="en-US" sz="2000" dirty="0">
                <a:latin typeface="Tahoma" pitchFamily="34" charset="0"/>
              </a:rPr>
              <a:t> </a:t>
            </a:r>
            <a:r>
              <a:rPr lang="en-US" sz="2000" dirty="0" err="1">
                <a:latin typeface="Tahoma" pitchFamily="34" charset="0"/>
              </a:rPr>
              <a:t>seni</a:t>
            </a:r>
            <a:r>
              <a:rPr lang="en-US" sz="2000" dirty="0">
                <a:latin typeface="Tahoma" pitchFamily="34" charset="0"/>
              </a:rPr>
              <a:t> </a:t>
            </a:r>
            <a:r>
              <a:rPr lang="en-US" sz="2000" dirty="0" err="1">
                <a:latin typeface="Tahoma" pitchFamily="34" charset="0"/>
              </a:rPr>
              <a:t>untuk</a:t>
            </a:r>
            <a:r>
              <a:rPr lang="en-US" sz="2000" dirty="0">
                <a:latin typeface="Tahoma" pitchFamily="34" charset="0"/>
              </a:rPr>
              <a:t> </a:t>
            </a:r>
            <a:r>
              <a:rPr lang="en-US" sz="2000" dirty="0" err="1">
                <a:latin typeface="Tahoma" pitchFamily="34" charset="0"/>
              </a:rPr>
              <a:t>memecahkan</a:t>
            </a:r>
            <a:r>
              <a:rPr lang="en-US" sz="2000" dirty="0">
                <a:latin typeface="Tahoma" pitchFamily="34" charset="0"/>
              </a:rPr>
              <a:t> </a:t>
            </a:r>
            <a:r>
              <a:rPr lang="en-US" sz="2000" dirty="0" err="1">
                <a:latin typeface="Tahoma" pitchFamily="34" charset="0"/>
              </a:rPr>
              <a:t>cipherteks</a:t>
            </a:r>
            <a:r>
              <a:rPr lang="en-US" sz="2000" dirty="0">
                <a:latin typeface="Tahoma" pitchFamily="34" charset="0"/>
              </a:rPr>
              <a:t> </a:t>
            </a:r>
            <a:r>
              <a:rPr lang="en-US" sz="2000" dirty="0" err="1">
                <a:latin typeface="Tahoma" pitchFamily="34" charset="0"/>
              </a:rPr>
              <a:t>menjadi</a:t>
            </a:r>
            <a:r>
              <a:rPr lang="en-US" sz="2000" dirty="0">
                <a:latin typeface="Tahoma" pitchFamily="34" charset="0"/>
              </a:rPr>
              <a:t> </a:t>
            </a:r>
            <a:r>
              <a:rPr lang="en-US" sz="2000" dirty="0" err="1">
                <a:latin typeface="Tahoma" pitchFamily="34" charset="0"/>
              </a:rPr>
              <a:t>plainteks</a:t>
            </a:r>
            <a:r>
              <a:rPr lang="en-US" sz="2000" dirty="0">
                <a:latin typeface="Tahoma" pitchFamily="34" charset="0"/>
              </a:rPr>
              <a:t> </a:t>
            </a:r>
            <a:r>
              <a:rPr lang="en-US" sz="2000" dirty="0" err="1">
                <a:latin typeface="Tahoma" pitchFamily="34" charset="0"/>
              </a:rPr>
              <a:t>tanpa</a:t>
            </a:r>
            <a:r>
              <a:rPr lang="en-US" sz="2000" dirty="0">
                <a:latin typeface="Tahoma" pitchFamily="34" charset="0"/>
              </a:rPr>
              <a:t> </a:t>
            </a:r>
            <a:r>
              <a:rPr lang="en-US" sz="2000" dirty="0" err="1">
                <a:latin typeface="Tahoma" pitchFamily="34" charset="0"/>
              </a:rPr>
              <a:t>mengetahui</a:t>
            </a:r>
            <a:r>
              <a:rPr lang="en-US" sz="2000" dirty="0">
                <a:latin typeface="Tahoma" pitchFamily="34" charset="0"/>
              </a:rPr>
              <a:t> </a:t>
            </a:r>
            <a:r>
              <a:rPr lang="en-US" sz="2000" i="1" dirty="0" err="1">
                <a:latin typeface="Tahoma" pitchFamily="34" charset="0"/>
              </a:rPr>
              <a:t>kunci</a:t>
            </a:r>
            <a:r>
              <a:rPr lang="en-US" sz="2000" dirty="0">
                <a:latin typeface="Tahoma" pitchFamily="34" charset="0"/>
              </a:rPr>
              <a:t> yang </a:t>
            </a:r>
            <a:r>
              <a:rPr lang="en-US" sz="2000" dirty="0" err="1">
                <a:latin typeface="Tahoma" pitchFamily="34" charset="0"/>
              </a:rPr>
              <a:t>diberikan</a:t>
            </a:r>
            <a:r>
              <a:rPr lang="en-US" sz="2000" dirty="0">
                <a:latin typeface="Tahoma" pitchFamily="34" charset="0"/>
              </a:rPr>
              <a:t>. </a:t>
            </a:r>
            <a:r>
              <a:rPr lang="en-US" sz="2000" dirty="0" err="1">
                <a:latin typeface="Tahoma" pitchFamily="34" charset="0"/>
              </a:rPr>
              <a:t>Pelakunya</a:t>
            </a:r>
            <a:r>
              <a:rPr lang="en-US" sz="2000" dirty="0">
                <a:latin typeface="Tahoma" pitchFamily="34" charset="0"/>
              </a:rPr>
              <a:t> </a:t>
            </a:r>
            <a:r>
              <a:rPr lang="en-US" sz="2000" dirty="0" err="1">
                <a:latin typeface="Tahoma" pitchFamily="34" charset="0"/>
              </a:rPr>
              <a:t>disebut</a:t>
            </a:r>
            <a:r>
              <a:rPr lang="en-US" sz="2000" dirty="0">
                <a:latin typeface="Tahoma" pitchFamily="34" charset="0"/>
              </a:rPr>
              <a:t> </a:t>
            </a:r>
            <a:r>
              <a:rPr lang="en-US" sz="2000" b="1" dirty="0" err="1">
                <a:latin typeface="Tahoma" pitchFamily="34" charset="0"/>
              </a:rPr>
              <a:t>kriptanalis</a:t>
            </a:r>
            <a:r>
              <a:rPr lang="en-US" sz="2000" dirty="0">
                <a:latin typeface="Tahoma" pitchFamily="34" charset="0"/>
              </a:rPr>
              <a:t>.</a:t>
            </a:r>
          </a:p>
          <a:p>
            <a:pPr marL="365760" indent="-256032">
              <a:lnSpc>
                <a:spcPct val="120000"/>
              </a:lnSpc>
              <a:buClr>
                <a:srgbClr val="CC9900"/>
              </a:buClr>
              <a:buFont typeface="Wingdings 3"/>
              <a:buChar char=""/>
              <a:defRPr/>
            </a:pPr>
            <a:r>
              <a:rPr lang="en-US" sz="2000" b="1" dirty="0" err="1">
                <a:latin typeface="Tahoma" pitchFamily="34" charset="0"/>
              </a:rPr>
              <a:t>Kriptologi</a:t>
            </a:r>
            <a:r>
              <a:rPr lang="en-US" sz="2000" dirty="0">
                <a:latin typeface="Tahoma" pitchFamily="34" charset="0"/>
              </a:rPr>
              <a:t> (</a:t>
            </a:r>
            <a:r>
              <a:rPr lang="en-US" sz="2000" i="1" dirty="0">
                <a:latin typeface="Tahoma" pitchFamily="34" charset="0"/>
              </a:rPr>
              <a:t>cryptology</a:t>
            </a:r>
            <a:r>
              <a:rPr lang="en-US" sz="2000" dirty="0">
                <a:latin typeface="Tahoma" pitchFamily="34" charset="0"/>
              </a:rPr>
              <a:t>) </a:t>
            </a:r>
            <a:r>
              <a:rPr lang="en-US" sz="2000" dirty="0" err="1">
                <a:latin typeface="Tahoma" pitchFamily="34" charset="0"/>
              </a:rPr>
              <a:t>adalah</a:t>
            </a:r>
            <a:r>
              <a:rPr lang="en-US" sz="2000" dirty="0">
                <a:latin typeface="Tahoma" pitchFamily="34" charset="0"/>
              </a:rPr>
              <a:t> </a:t>
            </a:r>
            <a:r>
              <a:rPr lang="en-US" sz="2000" dirty="0" err="1">
                <a:latin typeface="Tahoma" pitchFamily="34" charset="0"/>
              </a:rPr>
              <a:t>studi</a:t>
            </a:r>
            <a:r>
              <a:rPr lang="en-US" sz="2000" dirty="0">
                <a:latin typeface="Tahoma" pitchFamily="34" charset="0"/>
              </a:rPr>
              <a:t> </a:t>
            </a:r>
            <a:r>
              <a:rPr lang="en-US" sz="2000" dirty="0" err="1">
                <a:latin typeface="Tahoma" pitchFamily="34" charset="0"/>
              </a:rPr>
              <a:t>mengenai</a:t>
            </a:r>
            <a:r>
              <a:rPr lang="en-US" sz="2000" dirty="0">
                <a:latin typeface="Tahoma" pitchFamily="34" charset="0"/>
              </a:rPr>
              <a:t> </a:t>
            </a:r>
            <a:r>
              <a:rPr lang="en-US" sz="2000" dirty="0" err="1">
                <a:latin typeface="Tahoma" pitchFamily="34" charset="0"/>
              </a:rPr>
              <a:t>kriptografi</a:t>
            </a:r>
            <a:r>
              <a:rPr lang="en-US" sz="2000" dirty="0">
                <a:latin typeface="Tahoma" pitchFamily="34" charset="0"/>
              </a:rPr>
              <a:t> </a:t>
            </a:r>
            <a:r>
              <a:rPr lang="en-US" sz="2000" dirty="0" err="1">
                <a:latin typeface="Tahoma" pitchFamily="34" charset="0"/>
              </a:rPr>
              <a:t>dan</a:t>
            </a:r>
            <a:r>
              <a:rPr lang="en-US" sz="2000" dirty="0">
                <a:latin typeface="Tahoma" pitchFamily="34" charset="0"/>
              </a:rPr>
              <a:t> </a:t>
            </a:r>
            <a:r>
              <a:rPr lang="en-US" sz="2000" dirty="0" err="1">
                <a:latin typeface="Tahoma" pitchFamily="34" charset="0"/>
              </a:rPr>
              <a:t>kriptanalisis</a:t>
            </a:r>
            <a:r>
              <a:rPr lang="en-US" sz="2000" dirty="0">
                <a:latin typeface="Tahoma" pitchFamily="34" charset="0"/>
              </a:rPr>
              <a:t>.</a:t>
            </a:r>
          </a:p>
        </p:txBody>
      </p:sp>
      <p:sp>
        <p:nvSpPr>
          <p:cNvPr id="129026" name="Rectangle 2"/>
          <p:cNvSpPr>
            <a:spLocks noGrp="1" noChangeArrowheads="1"/>
          </p:cNvSpPr>
          <p:nvPr>
            <p:ph type="title"/>
          </p:nvPr>
        </p:nvSpPr>
        <p:spPr/>
        <p:txBody>
          <a:bodyPr/>
          <a:lstStyle/>
          <a:p>
            <a:pPr>
              <a:defRPr/>
            </a:pPr>
            <a:r>
              <a:rPr lang="id-ID" dirty="0"/>
              <a:t>ISTILAH-ISTILAH KRIPTOGRAFI</a:t>
            </a:r>
            <a:endParaRPr lang="en-US" dirty="0" smtClean="0">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1707165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Kriptografer dan Kriptanalis</a:t>
            </a:r>
            <a:endParaRPr lang="id-ID" dirty="0"/>
          </a:p>
        </p:txBody>
      </p:sp>
      <p:sp>
        <p:nvSpPr>
          <p:cNvPr id="3" name="Content Placeholder 2"/>
          <p:cNvSpPr>
            <a:spLocks noGrp="1"/>
          </p:cNvSpPr>
          <p:nvPr>
            <p:ph idx="1"/>
          </p:nvPr>
        </p:nvSpPr>
        <p:spPr/>
        <p:txBody>
          <a:bodyPr>
            <a:normAutofit/>
          </a:bodyPr>
          <a:lstStyle/>
          <a:p>
            <a:r>
              <a:rPr lang="id-ID" dirty="0" smtClean="0"/>
              <a:t>Persamaan kriptografer dan kriptanalis:</a:t>
            </a:r>
          </a:p>
          <a:p>
            <a:pPr lvl="1"/>
            <a:r>
              <a:rPr lang="id-ID" dirty="0" smtClean="0"/>
              <a:t>Keduanya sama-sama menerjemahkan </a:t>
            </a:r>
            <a:r>
              <a:rPr lang="id-ID" dirty="0" err="1" smtClean="0"/>
              <a:t>cipherteks</a:t>
            </a:r>
            <a:r>
              <a:rPr lang="id-ID" dirty="0" smtClean="0"/>
              <a:t> menjadi </a:t>
            </a:r>
            <a:r>
              <a:rPr lang="id-ID" dirty="0" err="1" smtClean="0"/>
              <a:t>plainteks</a:t>
            </a:r>
            <a:endParaRPr lang="id-ID" dirty="0" smtClean="0"/>
          </a:p>
          <a:p>
            <a:r>
              <a:rPr lang="id-ID" dirty="0" smtClean="0"/>
              <a:t>Perbedaan </a:t>
            </a:r>
            <a:r>
              <a:rPr lang="id-ID" dirty="0" err="1" smtClean="0"/>
              <a:t>kriptografer</a:t>
            </a:r>
            <a:r>
              <a:rPr lang="id-ID" dirty="0" smtClean="0"/>
              <a:t> dan </a:t>
            </a:r>
            <a:r>
              <a:rPr lang="id-ID" dirty="0" err="1" smtClean="0"/>
              <a:t>kriptanalis</a:t>
            </a:r>
            <a:r>
              <a:rPr lang="id-ID" dirty="0" smtClean="0"/>
              <a:t>:</a:t>
            </a:r>
          </a:p>
          <a:p>
            <a:pPr lvl="1"/>
            <a:r>
              <a:rPr lang="id-ID" dirty="0" err="1" smtClean="0"/>
              <a:t>Kriptografer</a:t>
            </a:r>
            <a:r>
              <a:rPr lang="id-ID" dirty="0" smtClean="0"/>
              <a:t> bekerja atas legitimasi pengirim atau penerima pesan.</a:t>
            </a:r>
          </a:p>
          <a:p>
            <a:pPr lvl="1"/>
            <a:r>
              <a:rPr lang="id-ID" dirty="0" smtClean="0"/>
              <a:t>Kriptanalis bekerja atas nama penyadap yang tidak berhak.</a:t>
            </a:r>
            <a:endParaRPr lang="id-ID" dirty="0"/>
          </a:p>
        </p:txBody>
      </p:sp>
    </p:spTree>
    <p:extLst>
      <p:ext uri="{BB962C8B-B14F-4D97-AF65-F5344CB8AC3E}">
        <p14:creationId xmlns:p14="http://schemas.microsoft.com/office/powerpoint/2010/main" val="1548851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err="1" smtClean="0"/>
              <a:t>Kriptanalisis</a:t>
            </a:r>
            <a:r>
              <a:rPr lang="id-ID" dirty="0" smtClean="0"/>
              <a:t> dan </a:t>
            </a:r>
            <a:r>
              <a:rPr lang="id-ID" dirty="0" err="1" smtClean="0"/>
              <a:t>Kriptologi</a:t>
            </a:r>
            <a:endParaRPr lang="id-ID" dirty="0"/>
          </a:p>
        </p:txBody>
      </p:sp>
      <p:sp>
        <p:nvSpPr>
          <p:cNvPr id="3" name="Content Placeholder 2"/>
          <p:cNvSpPr>
            <a:spLocks noGrp="1"/>
          </p:cNvSpPr>
          <p:nvPr>
            <p:ph idx="1"/>
          </p:nvPr>
        </p:nvSpPr>
        <p:spPr/>
        <p:txBody>
          <a:bodyPr/>
          <a:lstStyle/>
          <a:p>
            <a:endParaRPr lang="id-ID" dirty="0"/>
          </a:p>
        </p:txBody>
      </p:sp>
      <p:grpSp>
        <p:nvGrpSpPr>
          <p:cNvPr id="19" name="Group 18"/>
          <p:cNvGrpSpPr/>
          <p:nvPr/>
        </p:nvGrpSpPr>
        <p:grpSpPr>
          <a:xfrm>
            <a:off x="1201697" y="2140305"/>
            <a:ext cx="9092485" cy="3992451"/>
            <a:chOff x="2021983" y="4430332"/>
            <a:chExt cx="7688688" cy="2099257"/>
          </a:xfrm>
        </p:grpSpPr>
        <p:sp>
          <p:nvSpPr>
            <p:cNvPr id="4" name="Rectangle 3"/>
            <p:cNvSpPr/>
            <p:nvPr/>
          </p:nvSpPr>
          <p:spPr>
            <a:xfrm>
              <a:off x="4893972" y="4430332"/>
              <a:ext cx="1880315" cy="489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err="1" smtClean="0"/>
                <a:t>Kriptologi</a:t>
              </a:r>
              <a:endParaRPr lang="id-ID" dirty="0"/>
            </a:p>
          </p:txBody>
        </p:sp>
        <p:sp>
          <p:nvSpPr>
            <p:cNvPr id="5" name="Rectangle 4"/>
            <p:cNvSpPr/>
            <p:nvPr/>
          </p:nvSpPr>
          <p:spPr>
            <a:xfrm>
              <a:off x="2021983" y="5728951"/>
              <a:ext cx="2678805" cy="800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b="1" dirty="0" err="1" smtClean="0"/>
                <a:t>Kriptografi</a:t>
              </a:r>
              <a:endParaRPr lang="id-ID" sz="1600" b="1" dirty="0" smtClean="0"/>
            </a:p>
            <a:p>
              <a:pPr algn="ctr"/>
              <a:r>
                <a:rPr lang="id-ID" sz="1400" dirty="0" smtClean="0"/>
                <a:t>Ilmu dan Seni untuk menjaga keamanan Pesan</a:t>
              </a:r>
              <a:endParaRPr lang="id-ID" sz="1400" dirty="0"/>
            </a:p>
          </p:txBody>
        </p:sp>
        <p:sp>
          <p:nvSpPr>
            <p:cNvPr id="6" name="Rectangle 5"/>
            <p:cNvSpPr/>
            <p:nvPr/>
          </p:nvSpPr>
          <p:spPr>
            <a:xfrm>
              <a:off x="6877319" y="5739681"/>
              <a:ext cx="2833352" cy="7899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err="1" smtClean="0"/>
                <a:t>Kriptanalisis</a:t>
              </a:r>
              <a:endParaRPr lang="id-ID" sz="1600" dirty="0" smtClean="0"/>
            </a:p>
            <a:p>
              <a:pPr algn="ctr"/>
              <a:r>
                <a:rPr lang="id-ID" sz="1400" dirty="0" smtClean="0"/>
                <a:t>Ilmu dan seni untuk memecahkan </a:t>
              </a:r>
              <a:r>
                <a:rPr lang="id-ID" sz="1400" dirty="0" err="1" smtClean="0"/>
                <a:t>cipherteks</a:t>
              </a:r>
              <a:endParaRPr lang="id-ID" sz="1400" dirty="0"/>
            </a:p>
          </p:txBody>
        </p:sp>
        <p:cxnSp>
          <p:nvCxnSpPr>
            <p:cNvPr id="10" name="Straight Connector 9"/>
            <p:cNvCxnSpPr>
              <a:stCxn id="4" idx="2"/>
            </p:cNvCxnSpPr>
            <p:nvPr/>
          </p:nvCxnSpPr>
          <p:spPr>
            <a:xfrm flipH="1">
              <a:off x="5826725" y="4919730"/>
              <a:ext cx="7405" cy="296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00023" y="5215944"/>
              <a:ext cx="4881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400023" y="5215944"/>
              <a:ext cx="0" cy="513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266097" y="5213796"/>
              <a:ext cx="0" cy="513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3"/>
              <a:endCxn id="6" idx="1"/>
            </p:cNvCxnSpPr>
            <p:nvPr/>
          </p:nvCxnSpPr>
          <p:spPr>
            <a:xfrm>
              <a:off x="4700788" y="6129270"/>
              <a:ext cx="2176531" cy="53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3608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p:txBody>
          <a:bodyPr/>
          <a:lstStyle/>
          <a:p>
            <a:pPr eaLnBrk="1" hangingPunct="1">
              <a:buFont typeface="Wingdings" panose="05000000000000000000" pitchFamily="2" charset="2"/>
              <a:buNone/>
            </a:pPr>
            <a:endParaRPr lang="en-US" smtClean="0">
              <a:latin typeface="Tahoma" panose="020B0604030504040204" pitchFamily="34" charset="0"/>
            </a:endParaRPr>
          </a:p>
          <a:p>
            <a:pPr eaLnBrk="1" hangingPunct="1">
              <a:buFont typeface="Wingdings" panose="05000000000000000000" pitchFamily="2" charset="2"/>
              <a:buNone/>
            </a:pPr>
            <a:endParaRPr lang="en-US" smtClean="0">
              <a:latin typeface="Tahoma" panose="020B0604030504040204" pitchFamily="34" charset="0"/>
            </a:endParaRPr>
          </a:p>
          <a:p>
            <a:pPr eaLnBrk="1" hangingPunct="1">
              <a:buFont typeface="Wingdings" panose="05000000000000000000" pitchFamily="2" charset="2"/>
              <a:buNone/>
            </a:pPr>
            <a:endParaRPr lang="en-US" smtClean="0">
              <a:latin typeface="Tahoma" panose="020B0604030504040204" pitchFamily="34" charset="0"/>
            </a:endParaRPr>
          </a:p>
          <a:p>
            <a:pPr algn="ctr" eaLnBrk="1" hangingPunct="1">
              <a:buFont typeface="Wingdings" panose="05000000000000000000" pitchFamily="2" charset="2"/>
              <a:buNone/>
            </a:pPr>
            <a:r>
              <a:rPr lang="en-US" b="1" smtClean="0">
                <a:latin typeface="Arial" panose="020B0604020202020204" pitchFamily="34" charset="0"/>
              </a:rPr>
              <a:t>Ilmu sekaligus seni untuk</a:t>
            </a:r>
          </a:p>
          <a:p>
            <a:pPr algn="ctr" eaLnBrk="1" hangingPunct="1">
              <a:buFont typeface="Wingdings" panose="05000000000000000000" pitchFamily="2" charset="2"/>
              <a:buNone/>
            </a:pPr>
            <a:r>
              <a:rPr lang="en-US" b="1" smtClean="0">
                <a:latin typeface="Arial" panose="020B0604020202020204" pitchFamily="34" charset="0"/>
              </a:rPr>
              <a:t>menjaga keamanan  pesan</a:t>
            </a:r>
          </a:p>
        </p:txBody>
      </p:sp>
      <p:sp>
        <p:nvSpPr>
          <p:cNvPr id="121858" name="Rectangle 2"/>
          <p:cNvSpPr>
            <a:spLocks noGrp="1" noChangeArrowheads="1"/>
          </p:cNvSpPr>
          <p:nvPr>
            <p:ph type="title"/>
          </p:nvPr>
        </p:nvSpPr>
        <p:spPr/>
        <p:txBody>
          <a:bodyPr/>
          <a:lstStyle/>
          <a:p>
            <a:pPr>
              <a:defRPr/>
            </a:pPr>
            <a:r>
              <a:rPr lang="en-US" smtClean="0">
                <a:effectLst>
                  <a:outerShdw blurRad="38100" dist="38100" dir="2700000" algn="tl">
                    <a:srgbClr val="C0C0C0"/>
                  </a:outerShdw>
                </a:effectLst>
                <a:latin typeface="Arial" pitchFamily="34" charset="0"/>
              </a:rPr>
              <a:t>TERMINOLOGI</a:t>
            </a:r>
            <a:endParaRPr lang="en-US" dirty="0" smtClean="0">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184783042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fontScale="77500" lnSpcReduction="20000"/>
          </a:bodyPr>
          <a:lstStyle/>
          <a:p>
            <a:pPr marL="365760" indent="-256032">
              <a:buNone/>
              <a:defRPr/>
            </a:pPr>
            <a:r>
              <a:rPr lang="en-US">
                <a:latin typeface="Arial" pitchFamily="34" charset="0"/>
              </a:rPr>
              <a:t>Aplikasi kriptografi: </a:t>
            </a:r>
          </a:p>
          <a:p>
            <a:pPr marL="365760" indent="-256032">
              <a:buFont typeface="Wingdings 3"/>
              <a:buChar char=""/>
              <a:defRPr/>
            </a:pPr>
            <a:r>
              <a:rPr lang="en-US">
                <a:latin typeface="Arial" pitchFamily="34" charset="0"/>
              </a:rPr>
              <a:t>Pengiriman data melalui saluran komunikasi</a:t>
            </a:r>
          </a:p>
          <a:p>
            <a:pPr marL="365760" indent="-256032">
              <a:buFont typeface="Wingdings 3"/>
              <a:buChar char=""/>
              <a:defRPr/>
            </a:pPr>
            <a:r>
              <a:rPr lang="en-US">
                <a:latin typeface="Arial" pitchFamily="34" charset="0"/>
              </a:rPr>
              <a:t>Penyimpanan data di dalam </a:t>
            </a:r>
            <a:r>
              <a:rPr lang="en-US" i="1">
                <a:latin typeface="Arial" pitchFamily="34" charset="0"/>
              </a:rPr>
              <a:t>disk storage</a:t>
            </a:r>
            <a:r>
              <a:rPr lang="en-US">
                <a:latin typeface="Arial" pitchFamily="34" charset="0"/>
              </a:rPr>
              <a:t>. </a:t>
            </a:r>
          </a:p>
          <a:p>
            <a:pPr marL="365760" indent="-256032">
              <a:buFontTx/>
              <a:buChar char="-"/>
              <a:defRPr/>
            </a:pPr>
            <a:endParaRPr lang="en-US">
              <a:latin typeface="Arial" pitchFamily="34" charset="0"/>
            </a:endParaRPr>
          </a:p>
          <a:p>
            <a:pPr marL="365760" indent="-256032">
              <a:buNone/>
              <a:defRPr/>
            </a:pPr>
            <a:r>
              <a:rPr lang="en-US" sz="2200">
                <a:latin typeface="Arial" pitchFamily="34" charset="0"/>
              </a:rPr>
              <a:t>Contoh-contoh pada pengiriman data melalui saluran komunikasi</a:t>
            </a:r>
          </a:p>
          <a:p>
            <a:pPr marL="365760" indent="-256032">
              <a:buFont typeface="Wingdings 3"/>
              <a:buChar char=""/>
              <a:defRPr/>
            </a:pPr>
            <a:r>
              <a:rPr lang="en-US" sz="2200">
                <a:latin typeface="Arial" pitchFamily="34" charset="0"/>
              </a:rPr>
              <a:t>ATM tempat mengambil uang</a:t>
            </a:r>
          </a:p>
          <a:p>
            <a:pPr marL="365760" indent="-256032">
              <a:buFont typeface="Wingdings 3"/>
              <a:buChar char=""/>
              <a:defRPr/>
            </a:pPr>
            <a:r>
              <a:rPr lang="en-US" sz="2200">
                <a:latin typeface="Arial" pitchFamily="34" charset="0"/>
              </a:rPr>
              <a:t>Internet</a:t>
            </a:r>
          </a:p>
          <a:p>
            <a:pPr marL="365760" indent="-256032">
              <a:buFont typeface="Wingdings 3"/>
              <a:buChar char=""/>
              <a:defRPr/>
            </a:pPr>
            <a:r>
              <a:rPr lang="en-US" sz="2200">
                <a:latin typeface="Arial" pitchFamily="34" charset="0"/>
              </a:rPr>
              <a:t>Militer</a:t>
            </a:r>
          </a:p>
          <a:p>
            <a:pPr marL="365760" indent="-256032">
              <a:buFont typeface="Wingdings 3"/>
              <a:buChar char=""/>
              <a:defRPr/>
            </a:pPr>
            <a:r>
              <a:rPr lang="en-US" sz="2200">
                <a:latin typeface="Arial" pitchFamily="34" charset="0"/>
              </a:rPr>
              <a:t>Wi-Fi</a:t>
            </a:r>
          </a:p>
          <a:p>
            <a:pPr marL="365760" indent="-256032">
              <a:buFont typeface="Wingdings 3"/>
              <a:buChar char=""/>
              <a:defRPr/>
            </a:pPr>
            <a:r>
              <a:rPr lang="en-US" sz="2200">
                <a:latin typeface="Arial" pitchFamily="34" charset="0"/>
              </a:rPr>
              <a:t>Pay TV</a:t>
            </a:r>
          </a:p>
          <a:p>
            <a:pPr marL="365760" indent="-256032">
              <a:buFont typeface="Wingdings 3"/>
              <a:buChar char=""/>
              <a:defRPr/>
            </a:pPr>
            <a:r>
              <a:rPr lang="en-US" sz="2200">
                <a:latin typeface="Arial" pitchFamily="34" charset="0"/>
              </a:rPr>
              <a:t>GSM</a:t>
            </a:r>
          </a:p>
        </p:txBody>
      </p:sp>
      <p:sp>
        <p:nvSpPr>
          <p:cNvPr id="150530" name="Rectangle 2"/>
          <p:cNvSpPr>
            <a:spLocks noGrp="1" noChangeArrowheads="1"/>
          </p:cNvSpPr>
          <p:nvPr>
            <p:ph type="title"/>
          </p:nvPr>
        </p:nvSpPr>
        <p:spPr/>
        <p:txBody>
          <a:bodyPr/>
          <a:lstStyle/>
          <a:p>
            <a:pPr>
              <a:defRPr/>
            </a:pPr>
            <a:r>
              <a:rPr lang="en-US">
                <a:effectLst>
                  <a:outerShdw blurRad="38100" dist="38100" dir="2700000" algn="tl">
                    <a:srgbClr val="C0C0C0"/>
                  </a:outerShdw>
                </a:effectLst>
                <a:latin typeface="Arial" pitchFamily="34" charset="0"/>
              </a:rPr>
              <a:t>Kriptografi</a:t>
            </a:r>
            <a:endParaRPr lang="en-US" smtClean="0">
              <a:effectLst>
                <a:outerShdw blurRad="38100" dist="38100" dir="2700000" algn="tl">
                  <a:srgbClr val="C0C0C0"/>
                </a:outerShdw>
              </a:effectLst>
              <a:latin typeface="Arial" pitchFamily="34" charset="0"/>
            </a:endParaRPr>
          </a:p>
        </p:txBody>
      </p:sp>
    </p:spTree>
    <p:extLst>
      <p:ext uri="{BB962C8B-B14F-4D97-AF65-F5344CB8AC3E}">
        <p14:creationId xmlns:p14="http://schemas.microsoft.com/office/powerpoint/2010/main" val="667780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p:cNvSpPr>
            <a:spLocks noGrp="1" noChangeArrowheads="1"/>
          </p:cNvSpPr>
          <p:nvPr>
            <p:ph idx="1"/>
          </p:nvPr>
        </p:nvSpPr>
        <p:spPr>
          <a:xfrm>
            <a:off x="1258151" y="2458456"/>
            <a:ext cx="8382000" cy="990600"/>
          </a:xfrm>
        </p:spPr>
        <p:txBody>
          <a:bodyPr>
            <a:normAutofit fontScale="92500" lnSpcReduction="20000"/>
          </a:bodyPr>
          <a:lstStyle/>
          <a:p>
            <a:pPr marL="342900" indent="-342900">
              <a:lnSpc>
                <a:spcPct val="80000"/>
              </a:lnSpc>
              <a:buNone/>
              <a:defRPr/>
            </a:pPr>
            <a:r>
              <a:rPr lang="en-US" dirty="0" err="1">
                <a:latin typeface="Arial" pitchFamily="34" charset="0"/>
              </a:rPr>
              <a:t>Contoh-contoh</a:t>
            </a:r>
            <a:r>
              <a:rPr lang="en-US" dirty="0">
                <a:latin typeface="Arial" pitchFamily="34" charset="0"/>
              </a:rPr>
              <a:t> </a:t>
            </a:r>
            <a:r>
              <a:rPr lang="en-US" dirty="0" err="1">
                <a:latin typeface="Arial" pitchFamily="34" charset="0"/>
              </a:rPr>
              <a:t>pada</a:t>
            </a:r>
            <a:r>
              <a:rPr lang="en-US" dirty="0">
                <a:latin typeface="Arial" pitchFamily="34" charset="0"/>
              </a:rPr>
              <a:t> data </a:t>
            </a:r>
            <a:r>
              <a:rPr lang="en-US" dirty="0" err="1">
                <a:latin typeface="Arial" pitchFamily="34" charset="0"/>
              </a:rPr>
              <a:t>tersimpan</a:t>
            </a:r>
            <a:r>
              <a:rPr lang="en-US" dirty="0">
                <a:latin typeface="Arial" pitchFamily="34" charset="0"/>
              </a:rPr>
              <a:t>:</a:t>
            </a:r>
          </a:p>
          <a:p>
            <a:pPr marL="342900" indent="-342900">
              <a:lnSpc>
                <a:spcPct val="80000"/>
              </a:lnSpc>
              <a:buFont typeface="Wingdings 3"/>
              <a:buChar char=""/>
              <a:defRPr/>
            </a:pPr>
            <a:r>
              <a:rPr lang="en-US" dirty="0" err="1">
                <a:latin typeface="Arial" pitchFamily="34" charset="0"/>
              </a:rPr>
              <a:t>Dokumen</a:t>
            </a:r>
            <a:r>
              <a:rPr lang="en-US" dirty="0">
                <a:latin typeface="Arial" pitchFamily="34" charset="0"/>
              </a:rPr>
              <a:t> </a:t>
            </a:r>
            <a:r>
              <a:rPr lang="en-US" dirty="0" err="1">
                <a:latin typeface="Arial" pitchFamily="34" charset="0"/>
              </a:rPr>
              <a:t>teks</a:t>
            </a:r>
            <a:endParaRPr lang="en-US" dirty="0">
              <a:latin typeface="Arial" pitchFamily="34" charset="0"/>
            </a:endParaRPr>
          </a:p>
          <a:p>
            <a:pPr marL="342900" indent="-342900">
              <a:lnSpc>
                <a:spcPct val="80000"/>
              </a:lnSpc>
              <a:buNone/>
              <a:defRPr/>
            </a:pPr>
            <a:r>
              <a:rPr lang="en-US" dirty="0" err="1">
                <a:latin typeface="Arial" pitchFamily="34" charset="0"/>
              </a:rPr>
              <a:t>Plainteks</a:t>
            </a:r>
            <a:r>
              <a:rPr lang="en-US" dirty="0">
                <a:latin typeface="Arial" pitchFamily="34" charset="0"/>
              </a:rPr>
              <a:t> (plain.txt):</a:t>
            </a:r>
          </a:p>
        </p:txBody>
      </p:sp>
      <p:sp>
        <p:nvSpPr>
          <p:cNvPr id="130050" name="Rectangle 2"/>
          <p:cNvSpPr>
            <a:spLocks noGrp="1" noChangeArrowheads="1"/>
          </p:cNvSpPr>
          <p:nvPr>
            <p:ph type="title"/>
          </p:nvPr>
        </p:nvSpPr>
        <p:spPr/>
        <p:txBody>
          <a:bodyPr/>
          <a:lstStyle/>
          <a:p>
            <a:pPr>
              <a:defRPr/>
            </a:pPr>
            <a:r>
              <a:rPr lang="en-US" smtClean="0">
                <a:effectLst>
                  <a:outerShdw blurRad="38100" dist="38100" dir="2700000" algn="tl">
                    <a:srgbClr val="C0C0C0"/>
                  </a:outerShdw>
                </a:effectLst>
                <a:latin typeface="Arial" pitchFamily="34" charset="0"/>
              </a:rPr>
              <a:t>Kriptografi</a:t>
            </a:r>
          </a:p>
        </p:txBody>
      </p:sp>
      <p:sp>
        <p:nvSpPr>
          <p:cNvPr id="24580" name="Text Box 7"/>
          <p:cNvSpPr txBox="1">
            <a:spLocks noChangeArrowheads="1"/>
          </p:cNvSpPr>
          <p:nvPr/>
        </p:nvSpPr>
        <p:spPr bwMode="auto">
          <a:xfrm>
            <a:off x="2210651" y="3589160"/>
            <a:ext cx="6477000" cy="1474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spcBef>
                <a:spcPct val="50000"/>
              </a:spcBef>
            </a:pPr>
            <a:r>
              <a:rPr lang="en-US" sz="1800" dirty="0" err="1"/>
              <a:t>Ketika</a:t>
            </a:r>
            <a:r>
              <a:rPr lang="en-US" sz="1800" dirty="0"/>
              <a:t> </a:t>
            </a:r>
            <a:r>
              <a:rPr lang="en-US" sz="1800" dirty="0" err="1"/>
              <a:t>saya</a:t>
            </a:r>
            <a:r>
              <a:rPr lang="en-US" sz="1800" dirty="0"/>
              <a:t> </a:t>
            </a:r>
            <a:r>
              <a:rPr lang="en-US" sz="1800" dirty="0" err="1"/>
              <a:t>berjalan-jalan</a:t>
            </a:r>
            <a:r>
              <a:rPr lang="en-US" sz="1800" dirty="0"/>
              <a:t> di </a:t>
            </a:r>
            <a:r>
              <a:rPr lang="en-US" sz="1800" dirty="0" err="1"/>
              <a:t>pantai</a:t>
            </a:r>
            <a:r>
              <a:rPr lang="en-US" sz="1800" dirty="0"/>
              <a:t>, </a:t>
            </a:r>
            <a:r>
              <a:rPr lang="en-US" sz="1800" dirty="0" err="1"/>
              <a:t>saya</a:t>
            </a:r>
            <a:r>
              <a:rPr lang="en-US" sz="1800" dirty="0"/>
              <a:t> </a:t>
            </a:r>
            <a:r>
              <a:rPr lang="en-US" sz="1800" dirty="0" err="1"/>
              <a:t>menemukan</a:t>
            </a:r>
            <a:r>
              <a:rPr lang="en-US" sz="1800" dirty="0"/>
              <a:t> </a:t>
            </a:r>
            <a:r>
              <a:rPr lang="en-US" sz="1800" dirty="0" err="1"/>
              <a:t>banyak</a:t>
            </a:r>
            <a:r>
              <a:rPr lang="en-US" sz="1800" dirty="0"/>
              <a:t> </a:t>
            </a:r>
            <a:r>
              <a:rPr lang="en-US" sz="1800" dirty="0" err="1"/>
              <a:t>sekali</a:t>
            </a:r>
            <a:r>
              <a:rPr lang="en-US" sz="1800" dirty="0"/>
              <a:t> </a:t>
            </a:r>
            <a:r>
              <a:rPr lang="en-US" sz="1800" dirty="0" err="1"/>
              <a:t>kepiting</a:t>
            </a:r>
            <a:r>
              <a:rPr lang="en-US" sz="1800" dirty="0"/>
              <a:t> yang </a:t>
            </a:r>
            <a:r>
              <a:rPr lang="en-US" sz="1800" dirty="0" err="1"/>
              <a:t>merangkak</a:t>
            </a:r>
            <a:r>
              <a:rPr lang="en-US" sz="1800" dirty="0"/>
              <a:t> </a:t>
            </a:r>
            <a:r>
              <a:rPr lang="en-US" sz="1800" dirty="0" err="1"/>
              <a:t>menuju</a:t>
            </a:r>
            <a:r>
              <a:rPr lang="en-US" sz="1800" dirty="0"/>
              <a:t> </a:t>
            </a:r>
            <a:r>
              <a:rPr lang="en-US" sz="1800" dirty="0" err="1"/>
              <a:t>laut</a:t>
            </a:r>
            <a:r>
              <a:rPr lang="en-US" sz="1800" dirty="0"/>
              <a:t>. </a:t>
            </a:r>
            <a:r>
              <a:rPr lang="en-US" sz="1800" dirty="0" err="1"/>
              <a:t>Mereka</a:t>
            </a:r>
            <a:r>
              <a:rPr lang="en-US" sz="1800" dirty="0"/>
              <a:t> </a:t>
            </a:r>
            <a:r>
              <a:rPr lang="en-US" sz="1800" dirty="0" err="1"/>
              <a:t>adalah</a:t>
            </a:r>
            <a:r>
              <a:rPr lang="en-US" sz="1800" dirty="0"/>
              <a:t> </a:t>
            </a:r>
            <a:r>
              <a:rPr lang="en-US" sz="1800" dirty="0" err="1"/>
              <a:t>anak-anak</a:t>
            </a:r>
            <a:r>
              <a:rPr lang="en-US" sz="1800" dirty="0"/>
              <a:t> </a:t>
            </a:r>
            <a:r>
              <a:rPr lang="en-US" sz="1800" dirty="0" err="1"/>
              <a:t>kepiting</a:t>
            </a:r>
            <a:r>
              <a:rPr lang="en-US" sz="1800" dirty="0"/>
              <a:t> yang </a:t>
            </a:r>
            <a:r>
              <a:rPr lang="en-US" sz="1800" dirty="0" err="1"/>
              <a:t>baru</a:t>
            </a:r>
            <a:r>
              <a:rPr lang="en-US" sz="1800" dirty="0"/>
              <a:t> </a:t>
            </a:r>
            <a:r>
              <a:rPr lang="en-US" sz="1800" dirty="0" err="1"/>
              <a:t>menetas</a:t>
            </a:r>
            <a:r>
              <a:rPr lang="en-US" sz="1800" dirty="0"/>
              <a:t> </a:t>
            </a:r>
            <a:r>
              <a:rPr lang="en-US" sz="1800" dirty="0" err="1"/>
              <a:t>dari</a:t>
            </a:r>
            <a:r>
              <a:rPr lang="en-US" sz="1800" dirty="0"/>
              <a:t> </a:t>
            </a:r>
            <a:r>
              <a:rPr lang="en-US" sz="1800" dirty="0" err="1"/>
              <a:t>dalam</a:t>
            </a:r>
            <a:r>
              <a:rPr lang="en-US" sz="1800" dirty="0"/>
              <a:t> </a:t>
            </a:r>
            <a:r>
              <a:rPr lang="en-US" sz="1800" dirty="0" err="1"/>
              <a:t>pasir</a:t>
            </a:r>
            <a:r>
              <a:rPr lang="en-US" sz="1800" dirty="0"/>
              <a:t>. </a:t>
            </a:r>
            <a:r>
              <a:rPr lang="en-US" sz="1800" dirty="0" err="1"/>
              <a:t>Naluri</a:t>
            </a:r>
            <a:r>
              <a:rPr lang="en-US" sz="1800" dirty="0"/>
              <a:t> </a:t>
            </a:r>
            <a:r>
              <a:rPr lang="en-US" sz="1800" dirty="0" err="1"/>
              <a:t>mereka</a:t>
            </a:r>
            <a:r>
              <a:rPr lang="en-US" sz="1800" dirty="0"/>
              <a:t> </a:t>
            </a:r>
            <a:r>
              <a:rPr lang="en-US" sz="1800" dirty="0" err="1"/>
              <a:t>mengatakan</a:t>
            </a:r>
            <a:r>
              <a:rPr lang="en-US" sz="1800" dirty="0"/>
              <a:t> </a:t>
            </a:r>
            <a:r>
              <a:rPr lang="en-US" sz="1800" dirty="0" err="1"/>
              <a:t>bahwa</a:t>
            </a:r>
            <a:r>
              <a:rPr lang="en-US" sz="1800" dirty="0"/>
              <a:t> </a:t>
            </a:r>
            <a:r>
              <a:rPr lang="en-US" sz="1800" dirty="0" err="1"/>
              <a:t>laut</a:t>
            </a:r>
            <a:r>
              <a:rPr lang="en-US" sz="1800" dirty="0"/>
              <a:t> </a:t>
            </a:r>
            <a:r>
              <a:rPr lang="en-US" sz="1800" dirty="0" err="1"/>
              <a:t>adalah</a:t>
            </a:r>
            <a:r>
              <a:rPr lang="en-US" sz="1800" dirty="0"/>
              <a:t> </a:t>
            </a:r>
            <a:r>
              <a:rPr lang="en-US" sz="1800" dirty="0" err="1"/>
              <a:t>tempat</a:t>
            </a:r>
            <a:r>
              <a:rPr lang="en-US" sz="1800" dirty="0"/>
              <a:t> </a:t>
            </a:r>
            <a:r>
              <a:rPr lang="en-US" sz="1800" dirty="0" err="1"/>
              <a:t>kehidupan</a:t>
            </a:r>
            <a:r>
              <a:rPr lang="en-US" sz="1800" dirty="0"/>
              <a:t> </a:t>
            </a:r>
            <a:r>
              <a:rPr lang="en-US" sz="1800" dirty="0" err="1"/>
              <a:t>mereka</a:t>
            </a:r>
            <a:endParaRPr lang="en-US" sz="1800" dirty="0"/>
          </a:p>
        </p:txBody>
      </p:sp>
      <p:sp>
        <p:nvSpPr>
          <p:cNvPr id="24581" name="Rectangle 8"/>
          <p:cNvSpPr>
            <a:spLocks noChangeArrowheads="1"/>
          </p:cNvSpPr>
          <p:nvPr/>
        </p:nvSpPr>
        <p:spPr bwMode="auto">
          <a:xfrm>
            <a:off x="1380067" y="5063947"/>
            <a:ext cx="325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hlink"/>
              </a:buClr>
              <a:buSzPct val="70000"/>
              <a:buFont typeface="Wingdings" panose="05000000000000000000" pitchFamily="2" charset="2"/>
              <a:buNone/>
            </a:pPr>
            <a:r>
              <a:rPr lang="en-US" sz="2400" dirty="0" err="1"/>
              <a:t>Cipherteks</a:t>
            </a:r>
            <a:r>
              <a:rPr lang="en-US" sz="2400" dirty="0"/>
              <a:t> (cipher.txt):</a:t>
            </a:r>
          </a:p>
        </p:txBody>
      </p:sp>
      <p:sp>
        <p:nvSpPr>
          <p:cNvPr id="24582" name="Rectangle 9"/>
          <p:cNvSpPr>
            <a:spLocks noChangeArrowheads="1"/>
          </p:cNvSpPr>
          <p:nvPr/>
        </p:nvSpPr>
        <p:spPr bwMode="auto">
          <a:xfrm>
            <a:off x="2210651" y="5521147"/>
            <a:ext cx="6553200"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hlink"/>
              </a:buClr>
              <a:buSzPct val="70000"/>
              <a:buFont typeface="Wingdings" panose="05000000000000000000" pitchFamily="2" charset="2"/>
              <a:buNone/>
            </a:pPr>
            <a:r>
              <a:rPr lang="en-US" sz="1800" dirty="0" err="1"/>
              <a:t>Ztâxzp</a:t>
            </a:r>
            <a:r>
              <a:rPr lang="en-US" sz="1800" dirty="0"/>
              <a:t>/</a:t>
            </a:r>
            <a:r>
              <a:rPr lang="en-US" sz="1800" dirty="0" err="1"/>
              <a:t>épêp</a:t>
            </a:r>
            <a:r>
              <a:rPr lang="en-US" sz="1800" dirty="0"/>
              <a:t>/</a:t>
            </a:r>
            <a:r>
              <a:rPr lang="en-US" sz="1800" dirty="0" err="1"/>
              <a:t>qtüyp</a:t>
            </a:r>
            <a:r>
              <a:rPr lang="en-US" sz="1800" dirty="0"/>
              <a:t>{p}&lt;</a:t>
            </a:r>
            <a:r>
              <a:rPr lang="en-US" sz="1800" dirty="0" err="1"/>
              <a:t>yp</a:t>
            </a:r>
            <a:r>
              <a:rPr lang="en-US" sz="1800" dirty="0"/>
              <a:t>{p}/</a:t>
            </a:r>
            <a:r>
              <a:rPr lang="en-US" sz="1800" dirty="0" err="1"/>
              <a:t>sx</a:t>
            </a:r>
            <a:r>
              <a:rPr lang="en-US" sz="1800" dirty="0"/>
              <a:t>/p}</a:t>
            </a:r>
            <a:r>
              <a:rPr lang="en-US" sz="1800" dirty="0" err="1"/>
              <a:t>âpx</a:t>
            </a:r>
            <a:r>
              <a:rPr lang="en-US" sz="1800" dirty="0"/>
              <a:t>;</a:t>
            </a:r>
            <a:r>
              <a:rPr lang="en-US" sz="1800" dirty="0" err="1"/>
              <a:t>épêp</a:t>
            </a:r>
            <a:r>
              <a:rPr lang="en-US" sz="1800" dirty="0"/>
              <a:t>/|t}</a:t>
            </a:r>
            <a:r>
              <a:rPr lang="en-US" sz="1800" dirty="0" err="1"/>
              <a:t>t|äzp</a:t>
            </a:r>
            <a:r>
              <a:rPr lang="en-US" sz="1800" dirty="0"/>
              <a:t>}/</a:t>
            </a:r>
            <a:r>
              <a:rPr lang="en-US" sz="1800" dirty="0" err="1"/>
              <a:t>qp</a:t>
            </a:r>
            <a:r>
              <a:rPr lang="en-US" sz="1800" dirty="0"/>
              <a:t>}</a:t>
            </a:r>
            <a:r>
              <a:rPr lang="en-US" sz="1800" dirty="0" err="1"/>
              <a:t>êpz</a:t>
            </a:r>
            <a:r>
              <a:rPr lang="en-US" sz="1800" dirty="0"/>
              <a:t>/</a:t>
            </a:r>
            <a:r>
              <a:rPr lang="en-US" sz="1800" dirty="0" err="1"/>
              <a:t>étzp</a:t>
            </a:r>
            <a:r>
              <a:rPr lang="en-US" sz="1800" dirty="0"/>
              <a:t>{x/</a:t>
            </a:r>
            <a:r>
              <a:rPr lang="en-US" sz="1800" dirty="0" err="1"/>
              <a:t>ztxâx</a:t>
            </a:r>
            <a:r>
              <a:rPr lang="en-US" sz="1800" dirty="0"/>
              <a:t>}</a:t>
            </a:r>
            <a:r>
              <a:rPr lang="en-US" sz="1800" dirty="0" err="1"/>
              <a:t>vêp</a:t>
            </a:r>
            <a:r>
              <a:rPr lang="en-US" sz="1800" dirty="0"/>
              <a:t>}v/|</a:t>
            </a:r>
            <a:r>
              <a:rPr lang="en-US" sz="1800" dirty="0" err="1"/>
              <a:t>tüp</a:t>
            </a:r>
            <a:r>
              <a:rPr lang="en-US" sz="1800" dirty="0"/>
              <a:t>}</a:t>
            </a:r>
            <a:r>
              <a:rPr lang="en-US" sz="1800" dirty="0" err="1"/>
              <a:t>vzpz</a:t>
            </a:r>
            <a:r>
              <a:rPr lang="en-US" sz="1800" dirty="0"/>
              <a:t>/|t}</a:t>
            </a:r>
            <a:r>
              <a:rPr lang="en-US" sz="1800" dirty="0" err="1"/>
              <a:t>äyä</a:t>
            </a:r>
            <a:r>
              <a:rPr lang="en-US" sz="1800" dirty="0"/>
              <a:t>/{</a:t>
            </a:r>
            <a:r>
              <a:rPr lang="en-US" sz="1800" dirty="0" err="1"/>
              <a:t>päâ</a:t>
            </a:r>
            <a:r>
              <a:rPr lang="en-US" sz="1800" dirty="0"/>
              <a:t>=/\</a:t>
            </a:r>
            <a:r>
              <a:rPr lang="en-US" sz="1800" dirty="0" err="1"/>
              <a:t>tützppsp</a:t>
            </a:r>
            <a:r>
              <a:rPr lang="en-US" sz="1800" dirty="0"/>
              <a:t>{pw/p}</a:t>
            </a:r>
            <a:r>
              <a:rPr lang="en-US" sz="1800" dirty="0" err="1"/>
              <a:t>pz</a:t>
            </a:r>
            <a:r>
              <a:rPr lang="en-US" sz="1800" dirty="0"/>
              <a:t>&lt;p}</a:t>
            </a:r>
            <a:r>
              <a:rPr lang="en-US" sz="1800" dirty="0" err="1"/>
              <a:t>pz</a:t>
            </a:r>
            <a:r>
              <a:rPr lang="en-US" sz="1800" dirty="0"/>
              <a:t>/</a:t>
            </a:r>
            <a:r>
              <a:rPr lang="en-US" sz="1800" dirty="0" err="1"/>
              <a:t>ztxâx</a:t>
            </a:r>
            <a:r>
              <a:rPr lang="en-US" sz="1800" dirty="0"/>
              <a:t>}v/</a:t>
            </a:r>
            <a:r>
              <a:rPr lang="en-US" sz="1800" dirty="0" err="1"/>
              <a:t>êp</a:t>
            </a:r>
            <a:r>
              <a:rPr lang="en-US" sz="1800" dirty="0"/>
              <a:t>}v/</a:t>
            </a:r>
            <a:r>
              <a:rPr lang="en-US" sz="1800" dirty="0" err="1"/>
              <a:t>qpüä</a:t>
            </a:r>
            <a:r>
              <a:rPr lang="en-US" sz="1800" dirty="0"/>
              <a:t>|t}</a:t>
            </a:r>
            <a:r>
              <a:rPr lang="en-US" sz="1800" dirty="0" err="1"/>
              <a:t>tâpé</a:t>
            </a:r>
            <a:r>
              <a:rPr lang="en-US" sz="1800" dirty="0"/>
              <a:t>/</a:t>
            </a:r>
            <a:r>
              <a:rPr lang="en-US" sz="1800" dirty="0" err="1"/>
              <a:t>spüx</a:t>
            </a:r>
            <a:r>
              <a:rPr lang="en-US" sz="1800" dirty="0"/>
              <a:t>/</a:t>
            </a:r>
            <a:r>
              <a:rPr lang="en-US" sz="1800" dirty="0" err="1"/>
              <a:t>sp</a:t>
            </a:r>
            <a:r>
              <a:rPr lang="en-US" sz="1800" dirty="0"/>
              <a:t>{p|/</a:t>
            </a:r>
            <a:r>
              <a:rPr lang="en-US" sz="1800" dirty="0" err="1"/>
              <a:t>péxü</a:t>
            </a:r>
            <a:r>
              <a:rPr lang="en-US" sz="1800" dirty="0"/>
              <a:t>=/]p{</a:t>
            </a:r>
            <a:r>
              <a:rPr lang="en-US" sz="1800" dirty="0" err="1"/>
              <a:t>äüx</a:t>
            </a:r>
            <a:r>
              <a:rPr lang="en-US" sz="1800" dirty="0"/>
              <a:t>|</a:t>
            </a:r>
            <a:r>
              <a:rPr lang="en-US" sz="1800" dirty="0" err="1"/>
              <a:t>ttüzp</a:t>
            </a:r>
            <a:r>
              <a:rPr lang="en-US" sz="1800" dirty="0"/>
              <a:t>/|t}</a:t>
            </a:r>
            <a:r>
              <a:rPr lang="en-US" sz="1800" dirty="0" err="1"/>
              <a:t>vpâpzp</a:t>
            </a:r>
            <a:r>
              <a:rPr lang="en-US" sz="1800" dirty="0"/>
              <a:t>}/</a:t>
            </a:r>
            <a:r>
              <a:rPr lang="en-US" sz="1800" dirty="0" err="1"/>
              <a:t>qpwåp</a:t>
            </a:r>
            <a:r>
              <a:rPr lang="en-US" sz="1800" dirty="0"/>
              <a:t>/{</a:t>
            </a:r>
            <a:r>
              <a:rPr lang="en-US" sz="1800" dirty="0" err="1"/>
              <a:t>päâ</a:t>
            </a:r>
            <a:r>
              <a:rPr lang="en-US" sz="1800" dirty="0"/>
              <a:t>/</a:t>
            </a:r>
            <a:r>
              <a:rPr lang="en-US" sz="1800" dirty="0" err="1"/>
              <a:t>psp</a:t>
            </a:r>
            <a:r>
              <a:rPr lang="en-US" sz="1800" dirty="0"/>
              <a:t>{</a:t>
            </a:r>
            <a:r>
              <a:rPr lang="en-US" sz="1800" dirty="0" err="1"/>
              <a:t>pwât</a:t>
            </a:r>
            <a:r>
              <a:rPr lang="en-US" sz="1800" dirty="0"/>
              <a:t>|</a:t>
            </a:r>
            <a:r>
              <a:rPr lang="en-US" sz="1800" dirty="0" err="1"/>
              <a:t>pâ</a:t>
            </a:r>
            <a:r>
              <a:rPr lang="en-US" sz="1800" dirty="0"/>
              <a:t>/</a:t>
            </a:r>
            <a:r>
              <a:rPr lang="en-US" sz="1800" dirty="0" err="1"/>
              <a:t>ztwxsäp</a:t>
            </a:r>
            <a:r>
              <a:rPr lang="en-US" sz="1800" dirty="0"/>
              <a:t>}/|</a:t>
            </a:r>
            <a:r>
              <a:rPr lang="en-US" sz="1800" dirty="0" err="1"/>
              <a:t>tützp</a:t>
            </a:r>
            <a:r>
              <a:rPr lang="en-US" sz="1800" dirty="0"/>
              <a:t>=</a:t>
            </a:r>
          </a:p>
        </p:txBody>
      </p:sp>
    </p:spTree>
    <p:extLst>
      <p:ext uri="{BB962C8B-B14F-4D97-AF65-F5344CB8AC3E}">
        <p14:creationId xmlns:p14="http://schemas.microsoft.com/office/powerpoint/2010/main" val="633234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idx="1"/>
          </p:nvPr>
        </p:nvSpPr>
        <p:spPr>
          <a:xfrm>
            <a:off x="1296251" y="2117233"/>
            <a:ext cx="8382000" cy="762000"/>
          </a:xfrm>
        </p:spPr>
        <p:txBody>
          <a:bodyPr/>
          <a:lstStyle/>
          <a:p>
            <a:pPr marL="342900" indent="-342900"/>
            <a:r>
              <a:rPr lang="en-US" dirty="0" err="1">
                <a:latin typeface="Arial" panose="020B0604020202020204" pitchFamily="34" charset="0"/>
              </a:rPr>
              <a:t>Dokumen</a:t>
            </a:r>
            <a:r>
              <a:rPr lang="en-US" dirty="0">
                <a:latin typeface="Arial" panose="020B0604020202020204" pitchFamily="34" charset="0"/>
              </a:rPr>
              <a:t> </a:t>
            </a:r>
            <a:r>
              <a:rPr lang="en-US" dirty="0" err="1">
                <a:latin typeface="Arial" panose="020B0604020202020204" pitchFamily="34" charset="0"/>
              </a:rPr>
              <a:t>gambar</a:t>
            </a:r>
            <a:endParaRPr lang="en-US" dirty="0">
              <a:latin typeface="Arial" panose="020B0604020202020204" pitchFamily="34" charset="0"/>
            </a:endParaRPr>
          </a:p>
        </p:txBody>
      </p:sp>
      <p:sp>
        <p:nvSpPr>
          <p:cNvPr id="152578" name="Rectangle 2"/>
          <p:cNvSpPr>
            <a:spLocks noGrp="1" noChangeArrowheads="1"/>
          </p:cNvSpPr>
          <p:nvPr>
            <p:ph type="title"/>
          </p:nvPr>
        </p:nvSpPr>
        <p:spPr/>
        <p:txBody>
          <a:bodyPr/>
          <a:lstStyle/>
          <a:p>
            <a:pPr>
              <a:defRPr/>
            </a:pPr>
            <a:r>
              <a:rPr lang="en-US" smtClean="0">
                <a:effectLst>
                  <a:outerShdw blurRad="38100" dist="38100" dir="2700000" algn="tl">
                    <a:srgbClr val="C0C0C0"/>
                  </a:outerShdw>
                </a:effectLst>
                <a:latin typeface="Arial" pitchFamily="34" charset="0"/>
              </a:rPr>
              <a:t>Kriptografi</a:t>
            </a:r>
          </a:p>
        </p:txBody>
      </p:sp>
      <p:sp>
        <p:nvSpPr>
          <p:cNvPr id="25604" name="Rectangle 6"/>
          <p:cNvSpPr>
            <a:spLocks noChangeArrowheads="1"/>
          </p:cNvSpPr>
          <p:nvPr/>
        </p:nvSpPr>
        <p:spPr bwMode="auto">
          <a:xfrm>
            <a:off x="6210301" y="2628901"/>
            <a:ext cx="26320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hlink"/>
              </a:buClr>
              <a:buSzPct val="70000"/>
              <a:buFont typeface="Wingdings" panose="05000000000000000000" pitchFamily="2" charset="2"/>
              <a:buNone/>
            </a:pPr>
            <a:r>
              <a:rPr lang="en-US" sz="1800">
                <a:latin typeface="Tahoma" panose="020B0604030504040204" pitchFamily="34" charset="0"/>
              </a:rPr>
              <a:t>Cipherteks (lena2.bmp):</a:t>
            </a:r>
          </a:p>
        </p:txBody>
      </p:sp>
      <p:pic>
        <p:nvPicPr>
          <p:cNvPr id="25605" name="Picture 7" descr="Lena2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3162300"/>
            <a:ext cx="2562225"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8" descr="lena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3476" y="3162300"/>
            <a:ext cx="26289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7" name="Rectangle 9"/>
          <p:cNvSpPr>
            <a:spLocks noChangeArrowheads="1"/>
          </p:cNvSpPr>
          <p:nvPr/>
        </p:nvSpPr>
        <p:spPr bwMode="auto">
          <a:xfrm>
            <a:off x="2286001" y="2619376"/>
            <a:ext cx="2339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hlink"/>
              </a:buClr>
              <a:buSzPct val="70000"/>
              <a:buFont typeface="Wingdings" panose="05000000000000000000" pitchFamily="2" charset="2"/>
              <a:buNone/>
            </a:pPr>
            <a:r>
              <a:rPr lang="en-US" sz="1800">
                <a:latin typeface="Tahoma" panose="020B0604030504040204" pitchFamily="34" charset="0"/>
              </a:rPr>
              <a:t>plainteks (lena.bmp):</a:t>
            </a:r>
          </a:p>
        </p:txBody>
      </p:sp>
    </p:spTree>
    <p:extLst>
      <p:ext uri="{BB962C8B-B14F-4D97-AF65-F5344CB8AC3E}">
        <p14:creationId xmlns:p14="http://schemas.microsoft.com/office/powerpoint/2010/main" val="363551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MACAM TENIK KRIPTOGRAFI</a:t>
            </a:r>
          </a:p>
        </p:txBody>
      </p:sp>
      <p:sp>
        <p:nvSpPr>
          <p:cNvPr id="8195" name="Rectangle 3"/>
          <p:cNvSpPr>
            <a:spLocks noGrp="1" noChangeArrowheads="1"/>
          </p:cNvSpPr>
          <p:nvPr>
            <p:ph type="body" idx="1"/>
          </p:nvPr>
        </p:nvSpPr>
        <p:spPr/>
        <p:txBody>
          <a:bodyPr/>
          <a:lstStyle/>
          <a:p>
            <a:pPr eaLnBrk="1" hangingPunct="1">
              <a:lnSpc>
                <a:spcPct val="80000"/>
              </a:lnSpc>
            </a:pPr>
            <a:r>
              <a:rPr lang="en-US" sz="2500"/>
              <a:t>KLASIK</a:t>
            </a:r>
          </a:p>
          <a:p>
            <a:pPr lvl="1" eaLnBrk="1" hangingPunct="1">
              <a:lnSpc>
                <a:spcPct val="80000"/>
              </a:lnSpc>
            </a:pPr>
            <a:r>
              <a:rPr lang="en-US" sz="2100"/>
              <a:t>SUBSTITUSI</a:t>
            </a:r>
          </a:p>
          <a:p>
            <a:pPr lvl="2" eaLnBrk="1" hangingPunct="1">
              <a:lnSpc>
                <a:spcPct val="80000"/>
              </a:lnSpc>
            </a:pPr>
            <a:r>
              <a:rPr lang="en-US" sz="2000"/>
              <a:t>ALFABET TUNGGAL</a:t>
            </a:r>
          </a:p>
          <a:p>
            <a:pPr lvl="2" eaLnBrk="1" hangingPunct="1">
              <a:lnSpc>
                <a:spcPct val="80000"/>
              </a:lnSpc>
            </a:pPr>
            <a:r>
              <a:rPr lang="en-US" sz="2000"/>
              <a:t>ALFABET MAJEMUK</a:t>
            </a:r>
          </a:p>
          <a:p>
            <a:pPr lvl="2" eaLnBrk="1" hangingPunct="1">
              <a:lnSpc>
                <a:spcPct val="80000"/>
              </a:lnSpc>
            </a:pPr>
            <a:r>
              <a:rPr lang="en-US" sz="2000"/>
              <a:t>SUBSTITUSI HOMOFONIK</a:t>
            </a:r>
          </a:p>
          <a:p>
            <a:pPr lvl="1" eaLnBrk="1" hangingPunct="1">
              <a:lnSpc>
                <a:spcPct val="80000"/>
              </a:lnSpc>
            </a:pPr>
            <a:r>
              <a:rPr lang="en-US" sz="2100"/>
              <a:t>TRANSPOSISI (PERMUTASI)</a:t>
            </a:r>
          </a:p>
          <a:p>
            <a:pPr lvl="1" eaLnBrk="1" hangingPunct="1">
              <a:lnSpc>
                <a:spcPct val="80000"/>
              </a:lnSpc>
            </a:pPr>
            <a:r>
              <a:rPr lang="en-US" sz="2100"/>
              <a:t>SUPER ENKRIPSI: PERPADUAN ANTARA SUBSTITUSI DAN TRANSPOSISI</a:t>
            </a:r>
          </a:p>
          <a:p>
            <a:pPr eaLnBrk="1" hangingPunct="1">
              <a:lnSpc>
                <a:spcPct val="80000"/>
              </a:lnSpc>
            </a:pPr>
            <a:r>
              <a:rPr lang="en-US" sz="2500"/>
              <a:t>MODERN</a:t>
            </a:r>
          </a:p>
          <a:p>
            <a:pPr lvl="1" eaLnBrk="1" hangingPunct="1">
              <a:lnSpc>
                <a:spcPct val="80000"/>
              </a:lnSpc>
            </a:pPr>
            <a:r>
              <a:rPr lang="en-US" sz="2100"/>
              <a:t>Lebih kompleks dalam algoritma dan bekerja pada tingkat bit dengan sasaran penggunaan pada enkripsi jaringan</a:t>
            </a:r>
          </a:p>
          <a:p>
            <a:pPr lvl="1" eaLnBrk="1" hangingPunct="1">
              <a:lnSpc>
                <a:spcPct val="80000"/>
              </a:lnSpc>
              <a:buFont typeface="Wingdings" panose="05000000000000000000" pitchFamily="2" charset="2"/>
              <a:buNone/>
            </a:pPr>
            <a:endParaRPr lang="en-US" sz="2100"/>
          </a:p>
          <a:p>
            <a:pPr lvl="2" eaLnBrk="1" hangingPunct="1">
              <a:lnSpc>
                <a:spcPct val="80000"/>
              </a:lnSpc>
            </a:pPr>
            <a:endParaRPr lang="en-US" sz="2000"/>
          </a:p>
        </p:txBody>
      </p:sp>
    </p:spTree>
    <p:extLst>
      <p:ext uri="{BB962C8B-B14F-4D97-AF65-F5344CB8AC3E}">
        <p14:creationId xmlns:p14="http://schemas.microsoft.com/office/powerpoint/2010/main" val="2744068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MACAM TENIK KRIPTOGRAFI</a:t>
            </a:r>
          </a:p>
        </p:txBody>
      </p:sp>
      <p:sp>
        <p:nvSpPr>
          <p:cNvPr id="9219" name="Rectangle 3"/>
          <p:cNvSpPr>
            <a:spLocks noGrp="1" noChangeArrowheads="1"/>
          </p:cNvSpPr>
          <p:nvPr>
            <p:ph type="body" idx="1"/>
          </p:nvPr>
        </p:nvSpPr>
        <p:spPr/>
        <p:txBody>
          <a:bodyPr/>
          <a:lstStyle/>
          <a:p>
            <a:pPr eaLnBrk="1" hangingPunct="1"/>
            <a:r>
              <a:rPr lang="en-US" smtClean="0"/>
              <a:t>Berdasarkan pada jenis kunci:</a:t>
            </a:r>
          </a:p>
          <a:p>
            <a:pPr lvl="1" eaLnBrk="1" hangingPunct="1"/>
            <a:r>
              <a:rPr lang="en-US" smtClean="0"/>
              <a:t>Kriptografi simetris: kunci untuk enkripsi sama dengan dekripsi</a:t>
            </a:r>
          </a:p>
          <a:p>
            <a:pPr lvl="1" eaLnBrk="1" hangingPunct="1"/>
            <a:r>
              <a:rPr lang="en-US" smtClean="0"/>
              <a:t>Kriptografi asimetris: kunci untuk enkripsi dan dekripsi berbeda</a:t>
            </a:r>
          </a:p>
          <a:p>
            <a:pPr eaLnBrk="1" hangingPunct="1"/>
            <a:r>
              <a:rPr lang="en-US" smtClean="0"/>
              <a:t>Berdasarkan aplikasi pada bit:</a:t>
            </a:r>
          </a:p>
          <a:p>
            <a:pPr lvl="1" eaLnBrk="1" hangingPunct="1"/>
            <a:r>
              <a:rPr lang="en-US" smtClean="0"/>
              <a:t>Stream cipher: cipher aliran</a:t>
            </a:r>
          </a:p>
          <a:p>
            <a:pPr lvl="1" eaLnBrk="1" hangingPunct="1"/>
            <a:r>
              <a:rPr lang="en-US" smtClean="0"/>
              <a:t>Block cipher: cipher blok</a:t>
            </a:r>
          </a:p>
        </p:txBody>
      </p:sp>
    </p:spTree>
    <p:extLst>
      <p:ext uri="{BB962C8B-B14F-4D97-AF65-F5344CB8AC3E}">
        <p14:creationId xmlns:p14="http://schemas.microsoft.com/office/powerpoint/2010/main" val="1223726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ALGORITMA SIMETRIS</a:t>
            </a:r>
            <a:endParaRPr lang="en-US" dirty="0"/>
          </a:p>
        </p:txBody>
      </p:sp>
      <p:sp>
        <p:nvSpPr>
          <p:cNvPr id="3" name="Content Placeholder 2"/>
          <p:cNvSpPr>
            <a:spLocks noGrp="1"/>
          </p:cNvSpPr>
          <p:nvPr>
            <p:ph sz="half" idx="1"/>
          </p:nvPr>
        </p:nvSpPr>
        <p:spPr>
          <a:xfrm>
            <a:off x="693198" y="2092175"/>
            <a:ext cx="10691725" cy="2428310"/>
          </a:xfrm>
        </p:spPr>
        <p:txBody>
          <a:bodyPr>
            <a:normAutofit/>
          </a:bodyPr>
          <a:lstStyle/>
          <a:p>
            <a:pPr>
              <a:buFont typeface="Wingdings" pitchFamily="2" charset="2"/>
              <a:buChar char="§"/>
            </a:pPr>
            <a:r>
              <a:rPr lang="en-US" dirty="0" err="1" smtClean="0"/>
              <a:t>Algoritma</a:t>
            </a:r>
            <a:r>
              <a:rPr lang="en-US" dirty="0" smtClean="0"/>
              <a:t> </a:t>
            </a:r>
            <a:r>
              <a:rPr lang="en-US" dirty="0" err="1"/>
              <a:t>simetris</a:t>
            </a:r>
            <a:r>
              <a:rPr lang="en-US" dirty="0"/>
              <a:t> </a:t>
            </a:r>
            <a:r>
              <a:rPr lang="en-US" i="1" dirty="0"/>
              <a:t>(symmetric algorithm) </a:t>
            </a:r>
            <a:r>
              <a:rPr lang="en-US" dirty="0" err="1"/>
              <a:t>adalah</a:t>
            </a:r>
            <a:r>
              <a:rPr lang="en-US" dirty="0"/>
              <a:t> </a:t>
            </a:r>
            <a:r>
              <a:rPr lang="en-US" dirty="0" err="1"/>
              <a:t>suatu</a:t>
            </a:r>
            <a:r>
              <a:rPr lang="en-US" dirty="0"/>
              <a:t> </a:t>
            </a:r>
            <a:endParaRPr lang="id-ID" dirty="0"/>
          </a:p>
          <a:p>
            <a:pPr>
              <a:buNone/>
            </a:pPr>
            <a:r>
              <a:rPr lang="id-ID" dirty="0"/>
              <a:t>  </a:t>
            </a:r>
            <a:r>
              <a:rPr lang="en-US" dirty="0" err="1"/>
              <a:t>algoritma</a:t>
            </a:r>
            <a:r>
              <a:rPr lang="en-US" dirty="0"/>
              <a:t> </a:t>
            </a:r>
            <a:r>
              <a:rPr lang="en-US" dirty="0" err="1"/>
              <a:t>dimana</a:t>
            </a:r>
            <a:r>
              <a:rPr lang="en-US" dirty="0"/>
              <a:t> </a:t>
            </a:r>
            <a:r>
              <a:rPr lang="en-US" u="sng" dirty="0" err="1"/>
              <a:t>kunci</a:t>
            </a:r>
            <a:r>
              <a:rPr lang="en-US" u="sng" dirty="0"/>
              <a:t> </a:t>
            </a:r>
            <a:r>
              <a:rPr lang="en-US" u="sng" dirty="0" err="1"/>
              <a:t>enkripsi</a:t>
            </a:r>
            <a:r>
              <a:rPr lang="en-US" u="sng" dirty="0"/>
              <a:t> yang </a:t>
            </a:r>
            <a:r>
              <a:rPr lang="en-US" u="sng" dirty="0" err="1"/>
              <a:t>digunakan</a:t>
            </a:r>
            <a:r>
              <a:rPr lang="en-US" u="sng" dirty="0"/>
              <a:t> </a:t>
            </a:r>
            <a:r>
              <a:rPr lang="en-US" u="sng" dirty="0" err="1"/>
              <a:t>sama</a:t>
            </a:r>
            <a:r>
              <a:rPr lang="en-US" u="sng" dirty="0"/>
              <a:t> </a:t>
            </a:r>
            <a:endParaRPr lang="id-ID" u="sng" dirty="0"/>
          </a:p>
          <a:p>
            <a:pPr>
              <a:buNone/>
            </a:pPr>
            <a:r>
              <a:rPr lang="id-ID" u="sng" dirty="0"/>
              <a:t>  </a:t>
            </a:r>
            <a:r>
              <a:rPr lang="en-US" u="sng" dirty="0" err="1"/>
              <a:t>dengan</a:t>
            </a:r>
            <a:r>
              <a:rPr lang="en-US" u="sng" dirty="0"/>
              <a:t> </a:t>
            </a:r>
            <a:r>
              <a:rPr lang="en-US" u="sng" dirty="0" err="1"/>
              <a:t>kunci</a:t>
            </a:r>
            <a:r>
              <a:rPr lang="en-US" u="sng" dirty="0"/>
              <a:t> </a:t>
            </a:r>
            <a:r>
              <a:rPr lang="en-US" u="sng" dirty="0" err="1"/>
              <a:t>dekripsi</a:t>
            </a:r>
            <a:r>
              <a:rPr lang="en-US" dirty="0"/>
              <a:t> </a:t>
            </a:r>
            <a:r>
              <a:rPr lang="en-US" dirty="0" err="1"/>
              <a:t>sehingga</a:t>
            </a:r>
            <a:r>
              <a:rPr lang="en-US" dirty="0"/>
              <a:t> </a:t>
            </a:r>
            <a:r>
              <a:rPr lang="en-US" dirty="0" err="1"/>
              <a:t>algoritma</a:t>
            </a:r>
            <a:r>
              <a:rPr lang="en-US" dirty="0"/>
              <a:t> </a:t>
            </a:r>
            <a:r>
              <a:rPr lang="en-US" dirty="0" err="1"/>
              <a:t>ini</a:t>
            </a:r>
            <a:r>
              <a:rPr lang="en-US" dirty="0"/>
              <a:t> </a:t>
            </a:r>
            <a:r>
              <a:rPr lang="en-US" dirty="0" err="1"/>
              <a:t>disebut</a:t>
            </a:r>
            <a:r>
              <a:rPr lang="en-US" dirty="0"/>
              <a:t> </a:t>
            </a:r>
            <a:endParaRPr lang="id-ID" dirty="0"/>
          </a:p>
          <a:p>
            <a:pPr>
              <a:buNone/>
            </a:pPr>
            <a:r>
              <a:rPr lang="id-ID" dirty="0"/>
              <a:t>  </a:t>
            </a:r>
            <a:r>
              <a:rPr lang="en-US" dirty="0" err="1"/>
              <a:t>juga</a:t>
            </a:r>
            <a:r>
              <a:rPr lang="en-US" dirty="0"/>
              <a:t> </a:t>
            </a:r>
            <a:r>
              <a:rPr lang="en-US" dirty="0" err="1"/>
              <a:t>sebagai</a:t>
            </a:r>
            <a:r>
              <a:rPr lang="en-US" dirty="0"/>
              <a:t> </a:t>
            </a:r>
            <a:r>
              <a:rPr lang="en-US" i="1" dirty="0"/>
              <a:t>single-key algorithm</a:t>
            </a:r>
            <a:r>
              <a:rPr lang="id-ID" i="1" dirty="0"/>
              <a:t>.</a:t>
            </a:r>
            <a:r>
              <a:rPr lang="en-US" dirty="0"/>
              <a:t> </a:t>
            </a:r>
          </a:p>
          <a:p>
            <a:endParaRPr lang="en-US" dirty="0"/>
          </a:p>
        </p:txBody>
      </p:sp>
      <p:sp>
        <p:nvSpPr>
          <p:cNvPr id="6" name="Content Placeholder 5"/>
          <p:cNvSpPr>
            <a:spLocks noGrp="1"/>
          </p:cNvSpPr>
          <p:nvPr>
            <p:ph sz="half" idx="2"/>
          </p:nvPr>
        </p:nvSpPr>
        <p:spPr/>
        <p:txBody>
          <a:bodyPr/>
          <a:lstStyle/>
          <a:p>
            <a:endParaRPr lang="en-US"/>
          </a:p>
        </p:txBody>
      </p:sp>
      <p:graphicFrame>
        <p:nvGraphicFramePr>
          <p:cNvPr id="7" name="Object 6"/>
          <p:cNvGraphicFramePr>
            <a:graphicFrameLocks noChangeAspect="1"/>
          </p:cNvGraphicFramePr>
          <p:nvPr>
            <p:extLst/>
          </p:nvPr>
        </p:nvGraphicFramePr>
        <p:xfrm>
          <a:off x="1382973" y="4067162"/>
          <a:ext cx="8866496" cy="1870325"/>
        </p:xfrm>
        <a:graphic>
          <a:graphicData uri="http://schemas.openxmlformats.org/presentationml/2006/ole">
            <mc:AlternateContent xmlns:mc="http://schemas.openxmlformats.org/markup-compatibility/2006">
              <mc:Choice xmlns:v="urn:schemas-microsoft-com:vml" Requires="v">
                <p:oleObj spid="_x0000_s1047" name="Photo Editor Photo" r:id="rId3" imgW="6819048" imgH="1438095" progId="MSPhotoEd.3">
                  <p:embed/>
                </p:oleObj>
              </mc:Choice>
              <mc:Fallback>
                <p:oleObj name="Photo Editor Photo" r:id="rId3" imgW="6819048" imgH="1438095"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2973" y="4067162"/>
                        <a:ext cx="8866496" cy="18703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165983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680319" y="2336873"/>
            <a:ext cx="11065213" cy="3599316"/>
          </a:xfrm>
        </p:spPr>
        <p:txBody>
          <a:bodyPr>
            <a:normAutofit/>
          </a:bodyPr>
          <a:lstStyle/>
          <a:p>
            <a:pPr>
              <a:buFont typeface="Wingdings" pitchFamily="2" charset="2"/>
              <a:buChar char="§"/>
            </a:pPr>
            <a:r>
              <a:rPr lang="id-ID" dirty="0"/>
              <a:t>Kelebihan algoritma simetris :</a:t>
            </a:r>
          </a:p>
          <a:p>
            <a:pPr lvl="1">
              <a:buFont typeface="Wingdings" pitchFamily="2" charset="2"/>
              <a:buChar char="q"/>
            </a:pPr>
            <a:r>
              <a:rPr lang="id-ID" dirty="0"/>
              <a:t> </a:t>
            </a:r>
            <a:r>
              <a:rPr lang="en-US" sz="2200" dirty="0" err="1"/>
              <a:t>Kecepatan</a:t>
            </a:r>
            <a:r>
              <a:rPr lang="en-US" sz="2200" dirty="0"/>
              <a:t> </a:t>
            </a:r>
            <a:r>
              <a:rPr lang="en-US" sz="2200" dirty="0" err="1"/>
              <a:t>operasi</a:t>
            </a:r>
            <a:r>
              <a:rPr lang="en-US" sz="2200" dirty="0"/>
              <a:t> </a:t>
            </a:r>
            <a:r>
              <a:rPr lang="en-US" sz="2200" dirty="0" err="1"/>
              <a:t>lebih</a:t>
            </a:r>
            <a:r>
              <a:rPr lang="en-US" sz="2200" dirty="0"/>
              <a:t> </a:t>
            </a:r>
            <a:r>
              <a:rPr lang="en-US" sz="2200" dirty="0" err="1"/>
              <a:t>tinggi</a:t>
            </a:r>
            <a:r>
              <a:rPr lang="en-US" sz="2200" dirty="0"/>
              <a:t> </a:t>
            </a:r>
            <a:r>
              <a:rPr lang="en-US" sz="2200" dirty="0" err="1"/>
              <a:t>bila</a:t>
            </a:r>
            <a:r>
              <a:rPr lang="en-US" sz="2200" dirty="0"/>
              <a:t> </a:t>
            </a:r>
            <a:r>
              <a:rPr lang="en-US" sz="2200" dirty="0" err="1"/>
              <a:t>dibandingkan</a:t>
            </a:r>
            <a:r>
              <a:rPr lang="en-US" sz="2200" dirty="0"/>
              <a:t> </a:t>
            </a:r>
            <a:r>
              <a:rPr lang="id-ID" sz="2200" dirty="0"/>
              <a:t> </a:t>
            </a:r>
            <a:r>
              <a:rPr lang="en-US" sz="2200" dirty="0" err="1" smtClean="0"/>
              <a:t>dengan</a:t>
            </a:r>
            <a:r>
              <a:rPr lang="en-US" sz="2200" dirty="0" smtClean="0"/>
              <a:t> </a:t>
            </a:r>
            <a:r>
              <a:rPr lang="en-US" sz="2200" dirty="0" err="1"/>
              <a:t>algoritma</a:t>
            </a:r>
            <a:r>
              <a:rPr lang="en-US" sz="2200" dirty="0"/>
              <a:t> </a:t>
            </a:r>
            <a:r>
              <a:rPr lang="en-US" sz="2200" dirty="0" err="1"/>
              <a:t>asimetrik</a:t>
            </a:r>
            <a:r>
              <a:rPr lang="en-US" sz="2200" dirty="0"/>
              <a:t>.</a:t>
            </a:r>
          </a:p>
          <a:p>
            <a:pPr lvl="1">
              <a:buFont typeface="Wingdings" pitchFamily="2" charset="2"/>
              <a:buChar char="q"/>
            </a:pPr>
            <a:r>
              <a:rPr lang="id-ID" sz="2200" dirty="0"/>
              <a:t> </a:t>
            </a:r>
            <a:r>
              <a:rPr lang="en-US" sz="2200" dirty="0" err="1"/>
              <a:t>Karena</a:t>
            </a:r>
            <a:r>
              <a:rPr lang="en-US" sz="2200" dirty="0"/>
              <a:t> </a:t>
            </a:r>
            <a:r>
              <a:rPr lang="en-US" sz="2200" dirty="0" err="1"/>
              <a:t>kecepatannya</a:t>
            </a:r>
            <a:r>
              <a:rPr lang="en-US" sz="2200" dirty="0"/>
              <a:t> yang </a:t>
            </a:r>
            <a:r>
              <a:rPr lang="en-US" sz="2200" dirty="0" err="1"/>
              <a:t>cukup</a:t>
            </a:r>
            <a:r>
              <a:rPr lang="en-US" sz="2200" dirty="0"/>
              <a:t> </a:t>
            </a:r>
            <a:r>
              <a:rPr lang="en-US" sz="2200" dirty="0" err="1"/>
              <a:t>tinggi</a:t>
            </a:r>
            <a:r>
              <a:rPr lang="en-US" sz="2200" dirty="0"/>
              <a:t>, </a:t>
            </a:r>
            <a:r>
              <a:rPr lang="en-US" sz="2200" dirty="0" err="1"/>
              <a:t>maka</a:t>
            </a:r>
            <a:r>
              <a:rPr lang="en-US" sz="2200" dirty="0"/>
              <a:t> </a:t>
            </a:r>
            <a:r>
              <a:rPr lang="en-US" sz="2200" dirty="0" err="1"/>
              <a:t>dapat</a:t>
            </a:r>
            <a:r>
              <a:rPr lang="en-US" sz="2200" dirty="0"/>
              <a:t> </a:t>
            </a:r>
            <a:r>
              <a:rPr lang="en-US" sz="2200" dirty="0" err="1" smtClean="0"/>
              <a:t>digunakan</a:t>
            </a:r>
            <a:r>
              <a:rPr lang="en-US" sz="2200" dirty="0" smtClean="0"/>
              <a:t> </a:t>
            </a:r>
            <a:r>
              <a:rPr lang="en-US" sz="2200" dirty="0" err="1"/>
              <a:t>pada</a:t>
            </a:r>
            <a:r>
              <a:rPr lang="en-US" sz="2200" dirty="0"/>
              <a:t> </a:t>
            </a:r>
            <a:r>
              <a:rPr lang="en-US" sz="2200" dirty="0" err="1"/>
              <a:t>sistem</a:t>
            </a:r>
            <a:r>
              <a:rPr lang="en-US" sz="2200" dirty="0"/>
              <a:t> </a:t>
            </a:r>
            <a:r>
              <a:rPr lang="en-US" sz="2200" i="1" dirty="0"/>
              <a:t>real-time</a:t>
            </a:r>
            <a:r>
              <a:rPr lang="en-US" sz="2200" dirty="0"/>
              <a:t> </a:t>
            </a:r>
            <a:endParaRPr lang="id-ID" sz="2200" dirty="0"/>
          </a:p>
          <a:p>
            <a:pPr>
              <a:buFont typeface="Wingdings" pitchFamily="2" charset="2"/>
              <a:buChar char="§"/>
            </a:pPr>
            <a:r>
              <a:rPr lang="id-ID" dirty="0"/>
              <a:t> Kelemahan algoritma simetris :</a:t>
            </a:r>
          </a:p>
          <a:p>
            <a:pPr lvl="1">
              <a:buFont typeface="Wingdings" pitchFamily="2" charset="2"/>
              <a:buChar char="q"/>
            </a:pPr>
            <a:r>
              <a:rPr lang="id-ID" sz="2200" dirty="0"/>
              <a:t> </a:t>
            </a:r>
            <a:r>
              <a:rPr lang="en-US" sz="2200" dirty="0" err="1"/>
              <a:t>Untuk</a:t>
            </a:r>
            <a:r>
              <a:rPr lang="en-US" sz="2200" dirty="0"/>
              <a:t> </a:t>
            </a:r>
            <a:r>
              <a:rPr lang="en-US" sz="2200" dirty="0" err="1"/>
              <a:t>tiap</a:t>
            </a:r>
            <a:r>
              <a:rPr lang="en-US" sz="2200" dirty="0"/>
              <a:t> </a:t>
            </a:r>
            <a:r>
              <a:rPr lang="en-US" sz="2200" dirty="0" err="1"/>
              <a:t>pengiriman</a:t>
            </a:r>
            <a:r>
              <a:rPr lang="en-US" sz="2200" dirty="0"/>
              <a:t> </a:t>
            </a:r>
            <a:r>
              <a:rPr lang="en-US" sz="2200" dirty="0" err="1"/>
              <a:t>pesan</a:t>
            </a:r>
            <a:r>
              <a:rPr lang="en-US" sz="2200" dirty="0"/>
              <a:t> </a:t>
            </a:r>
            <a:r>
              <a:rPr lang="en-US" sz="2200" dirty="0" err="1"/>
              <a:t>dengan</a:t>
            </a:r>
            <a:r>
              <a:rPr lang="en-US" sz="2200" dirty="0"/>
              <a:t> </a:t>
            </a:r>
            <a:r>
              <a:rPr lang="en-US" sz="2200" dirty="0" err="1"/>
              <a:t>pengguna</a:t>
            </a:r>
            <a:r>
              <a:rPr lang="en-US" sz="2200" dirty="0"/>
              <a:t> yang </a:t>
            </a:r>
            <a:r>
              <a:rPr lang="en-US" sz="2200" dirty="0" err="1" smtClean="0"/>
              <a:t>berbeda</a:t>
            </a:r>
            <a:r>
              <a:rPr lang="en-US" sz="2200" dirty="0" smtClean="0"/>
              <a:t> </a:t>
            </a:r>
            <a:r>
              <a:rPr lang="en-US" sz="2200" dirty="0" err="1"/>
              <a:t>dibutuhkan</a:t>
            </a:r>
            <a:r>
              <a:rPr lang="en-US" sz="2200" dirty="0"/>
              <a:t> </a:t>
            </a:r>
            <a:r>
              <a:rPr lang="en-US" sz="2200" dirty="0" err="1"/>
              <a:t>kunci</a:t>
            </a:r>
            <a:r>
              <a:rPr lang="en-US" sz="2200" dirty="0"/>
              <a:t> yang </a:t>
            </a:r>
            <a:r>
              <a:rPr lang="en-US" sz="2200" dirty="0" err="1"/>
              <a:t>berbeda</a:t>
            </a:r>
            <a:r>
              <a:rPr lang="en-US" sz="2200" dirty="0"/>
              <a:t> </a:t>
            </a:r>
            <a:r>
              <a:rPr lang="en-US" sz="2200" dirty="0" err="1"/>
              <a:t>juga</a:t>
            </a:r>
            <a:r>
              <a:rPr lang="en-US" sz="2200" dirty="0"/>
              <a:t>, </a:t>
            </a:r>
            <a:r>
              <a:rPr lang="en-US" sz="2200" dirty="0" err="1" smtClean="0"/>
              <a:t>sehingga</a:t>
            </a:r>
            <a:r>
              <a:rPr lang="en-US" sz="2200" dirty="0" smtClean="0"/>
              <a:t> </a:t>
            </a:r>
            <a:r>
              <a:rPr lang="en-US" sz="2200" dirty="0" err="1"/>
              <a:t>akan</a:t>
            </a:r>
            <a:r>
              <a:rPr lang="en-US" sz="2200" dirty="0"/>
              <a:t> </a:t>
            </a:r>
            <a:r>
              <a:rPr lang="en-US" sz="2200" dirty="0" err="1"/>
              <a:t>terjadi</a:t>
            </a:r>
            <a:r>
              <a:rPr lang="en-US" sz="2200" dirty="0"/>
              <a:t> </a:t>
            </a:r>
            <a:r>
              <a:rPr lang="en-US" sz="2200" dirty="0" err="1"/>
              <a:t>kesulitan</a:t>
            </a:r>
            <a:r>
              <a:rPr lang="en-US" sz="2200" dirty="0"/>
              <a:t> </a:t>
            </a:r>
            <a:r>
              <a:rPr lang="en-US" sz="2200" dirty="0" err="1"/>
              <a:t>dalam</a:t>
            </a:r>
            <a:r>
              <a:rPr lang="en-US" sz="2200" dirty="0"/>
              <a:t> </a:t>
            </a:r>
            <a:r>
              <a:rPr lang="en-US" sz="2200" dirty="0" err="1"/>
              <a:t>manajemen</a:t>
            </a:r>
            <a:r>
              <a:rPr lang="en-US" sz="2200" dirty="0"/>
              <a:t> </a:t>
            </a:r>
            <a:r>
              <a:rPr lang="en-US" sz="2200" dirty="0" err="1" smtClean="0"/>
              <a:t>kunci</a:t>
            </a:r>
            <a:r>
              <a:rPr lang="en-US" sz="2200" dirty="0" smtClean="0"/>
              <a:t> </a:t>
            </a:r>
            <a:r>
              <a:rPr lang="en-US" sz="2200" dirty="0" err="1"/>
              <a:t>tersebut</a:t>
            </a:r>
            <a:r>
              <a:rPr lang="en-US" sz="2200" dirty="0"/>
              <a:t>.</a:t>
            </a:r>
          </a:p>
          <a:p>
            <a:pPr lvl="1">
              <a:buFont typeface="Wingdings" pitchFamily="2" charset="2"/>
              <a:buChar char="q"/>
            </a:pPr>
            <a:r>
              <a:rPr lang="id-ID" sz="2200" dirty="0"/>
              <a:t> </a:t>
            </a:r>
            <a:r>
              <a:rPr lang="en-US" sz="2200" dirty="0" err="1"/>
              <a:t>Permasalahan</a:t>
            </a:r>
            <a:r>
              <a:rPr lang="en-US" sz="2200" dirty="0"/>
              <a:t> </a:t>
            </a:r>
            <a:r>
              <a:rPr lang="en-US" sz="2200" dirty="0" err="1"/>
              <a:t>dalam</a:t>
            </a:r>
            <a:r>
              <a:rPr lang="en-US" sz="2200" dirty="0"/>
              <a:t> </a:t>
            </a:r>
            <a:r>
              <a:rPr lang="en-US" sz="2200" dirty="0" err="1"/>
              <a:t>pengiriman</a:t>
            </a:r>
            <a:r>
              <a:rPr lang="en-US" sz="2200" dirty="0"/>
              <a:t> </a:t>
            </a:r>
            <a:r>
              <a:rPr lang="en-US" sz="2200" dirty="0" err="1"/>
              <a:t>kunci</a:t>
            </a:r>
            <a:r>
              <a:rPr lang="en-US" sz="2200" dirty="0"/>
              <a:t> </a:t>
            </a:r>
            <a:r>
              <a:rPr lang="en-US" sz="2200" dirty="0" err="1"/>
              <a:t>itu</a:t>
            </a:r>
            <a:r>
              <a:rPr lang="en-US" sz="2200" dirty="0"/>
              <a:t> </a:t>
            </a:r>
            <a:r>
              <a:rPr lang="en-US" sz="2200" dirty="0" err="1"/>
              <a:t>sendiri</a:t>
            </a:r>
            <a:r>
              <a:rPr lang="en-US" sz="2200" dirty="0"/>
              <a:t> yang </a:t>
            </a:r>
            <a:r>
              <a:rPr lang="en-US" sz="2200" dirty="0" err="1" smtClean="0"/>
              <a:t>disebut</a:t>
            </a:r>
            <a:r>
              <a:rPr lang="en-US" sz="2200" dirty="0" smtClean="0"/>
              <a:t> </a:t>
            </a:r>
            <a:r>
              <a:rPr lang="en-US" sz="2200" i="1" dirty="0"/>
              <a:t>“key</a:t>
            </a:r>
            <a:r>
              <a:rPr lang="en-US" sz="2200" dirty="0"/>
              <a:t> </a:t>
            </a:r>
            <a:r>
              <a:rPr lang="en-US" sz="2200" i="1" dirty="0"/>
              <a:t>distribution problem”</a:t>
            </a:r>
            <a:r>
              <a:rPr lang="en-US" sz="2200" dirty="0"/>
              <a:t> </a:t>
            </a:r>
            <a:endParaRPr lang="en-US" sz="1600" dirty="0"/>
          </a:p>
          <a:p>
            <a:endParaRPr lang="en-US" dirty="0"/>
          </a:p>
        </p:txBody>
      </p:sp>
    </p:spTree>
    <p:extLst>
      <p:ext uri="{BB962C8B-B14F-4D97-AF65-F5344CB8AC3E}">
        <p14:creationId xmlns:p14="http://schemas.microsoft.com/office/powerpoint/2010/main" val="1587532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ALGORITMA </a:t>
            </a:r>
            <a:r>
              <a:rPr lang="en-US" dirty="0"/>
              <a:t>A</a:t>
            </a:r>
            <a:r>
              <a:rPr lang="en-US" dirty="0" smtClean="0"/>
              <a:t>SIMETRIS</a:t>
            </a:r>
            <a:endParaRPr lang="en-US" dirty="0"/>
          </a:p>
        </p:txBody>
      </p:sp>
      <p:sp>
        <p:nvSpPr>
          <p:cNvPr id="3" name="Content Placeholder 2"/>
          <p:cNvSpPr>
            <a:spLocks noGrp="1"/>
          </p:cNvSpPr>
          <p:nvPr>
            <p:ph sz="half" idx="1"/>
          </p:nvPr>
        </p:nvSpPr>
        <p:spPr>
          <a:xfrm>
            <a:off x="693198" y="2092175"/>
            <a:ext cx="10691725" cy="2428310"/>
          </a:xfrm>
        </p:spPr>
        <p:txBody>
          <a:bodyPr>
            <a:normAutofit fontScale="77500" lnSpcReduction="20000"/>
          </a:bodyPr>
          <a:lstStyle/>
          <a:p>
            <a:pPr marL="53975" indent="-53975">
              <a:lnSpc>
                <a:spcPct val="150000"/>
              </a:lnSpc>
              <a:buNone/>
            </a:pPr>
            <a:r>
              <a:rPr lang="id-ID" sz="2000" dirty="0"/>
              <a:t> </a:t>
            </a:r>
            <a:r>
              <a:rPr lang="en-US" dirty="0" err="1"/>
              <a:t>Algoritma</a:t>
            </a:r>
            <a:r>
              <a:rPr lang="en-US" dirty="0"/>
              <a:t> </a:t>
            </a:r>
            <a:r>
              <a:rPr lang="en-US" dirty="0" err="1"/>
              <a:t>asimetris</a:t>
            </a:r>
            <a:r>
              <a:rPr lang="en-US" dirty="0"/>
              <a:t> </a:t>
            </a:r>
            <a:r>
              <a:rPr lang="en-US" i="1" dirty="0"/>
              <a:t>(asymmetric algorithm) </a:t>
            </a:r>
            <a:r>
              <a:rPr lang="en-US" dirty="0" err="1"/>
              <a:t>adalah</a:t>
            </a:r>
            <a:r>
              <a:rPr lang="en-US" dirty="0"/>
              <a:t> </a:t>
            </a:r>
            <a:r>
              <a:rPr lang="en-US" dirty="0" err="1"/>
              <a:t>suatu</a:t>
            </a:r>
            <a:r>
              <a:rPr lang="en-US" dirty="0"/>
              <a:t> </a:t>
            </a:r>
            <a:r>
              <a:rPr lang="en-US" dirty="0" err="1" smtClean="0"/>
              <a:t>algoritma</a:t>
            </a:r>
            <a:r>
              <a:rPr lang="en-US" dirty="0" smtClean="0"/>
              <a:t> </a:t>
            </a:r>
            <a:r>
              <a:rPr lang="en-US" dirty="0" err="1"/>
              <a:t>dimana</a:t>
            </a:r>
            <a:r>
              <a:rPr lang="en-US" dirty="0"/>
              <a:t> </a:t>
            </a:r>
            <a:r>
              <a:rPr lang="en-US" u="sng" dirty="0" err="1"/>
              <a:t>kunci</a:t>
            </a:r>
            <a:r>
              <a:rPr lang="en-US" u="sng" dirty="0"/>
              <a:t> </a:t>
            </a:r>
            <a:r>
              <a:rPr lang="en-US" u="sng" dirty="0" err="1"/>
              <a:t>enkripsi</a:t>
            </a:r>
            <a:r>
              <a:rPr lang="en-US" u="sng" dirty="0"/>
              <a:t> </a:t>
            </a:r>
            <a:r>
              <a:rPr lang="en-US" u="sng" dirty="0" smtClean="0"/>
              <a:t>yang </a:t>
            </a:r>
            <a:r>
              <a:rPr lang="en-US" u="sng" dirty="0" err="1" smtClean="0"/>
              <a:t>digunakan</a:t>
            </a:r>
            <a:r>
              <a:rPr lang="en-US" u="sng" dirty="0" smtClean="0"/>
              <a:t> </a:t>
            </a:r>
            <a:r>
              <a:rPr lang="en-US" u="sng" dirty="0" err="1"/>
              <a:t>tidak</a:t>
            </a:r>
            <a:r>
              <a:rPr lang="en-US" u="sng" dirty="0"/>
              <a:t> </a:t>
            </a:r>
            <a:r>
              <a:rPr lang="en-US" u="sng" dirty="0" err="1"/>
              <a:t>sama</a:t>
            </a:r>
            <a:r>
              <a:rPr lang="en-US" u="sng" dirty="0"/>
              <a:t> </a:t>
            </a:r>
            <a:r>
              <a:rPr lang="en-US" u="sng" dirty="0" err="1" smtClean="0"/>
              <a:t>dengan</a:t>
            </a:r>
            <a:r>
              <a:rPr lang="en-US" u="sng" dirty="0" smtClean="0"/>
              <a:t> </a:t>
            </a:r>
            <a:r>
              <a:rPr lang="en-US" u="sng" dirty="0" err="1"/>
              <a:t>kunci</a:t>
            </a:r>
            <a:r>
              <a:rPr lang="en-US" u="sng" dirty="0"/>
              <a:t> </a:t>
            </a:r>
            <a:r>
              <a:rPr lang="en-US" u="sng" dirty="0" err="1"/>
              <a:t>dekripsi</a:t>
            </a:r>
            <a:r>
              <a:rPr lang="en-US" dirty="0"/>
              <a:t>. </a:t>
            </a:r>
            <a:r>
              <a:rPr lang="en-US" dirty="0" err="1"/>
              <a:t>Pada</a:t>
            </a:r>
            <a:r>
              <a:rPr lang="en-US" dirty="0"/>
              <a:t> </a:t>
            </a:r>
            <a:r>
              <a:rPr lang="en-US" dirty="0" err="1"/>
              <a:t>algoritma</a:t>
            </a:r>
            <a:r>
              <a:rPr lang="en-US" dirty="0"/>
              <a:t> </a:t>
            </a:r>
            <a:r>
              <a:rPr lang="en-US" dirty="0" err="1"/>
              <a:t>ini</a:t>
            </a:r>
            <a:r>
              <a:rPr lang="en-US" dirty="0"/>
              <a:t> </a:t>
            </a:r>
            <a:r>
              <a:rPr lang="en-US" dirty="0" err="1"/>
              <a:t>menggunakan</a:t>
            </a:r>
            <a:r>
              <a:rPr lang="en-US" dirty="0"/>
              <a:t> </a:t>
            </a:r>
            <a:r>
              <a:rPr lang="en-US" dirty="0" err="1" smtClean="0"/>
              <a:t>dua</a:t>
            </a:r>
            <a:r>
              <a:rPr lang="en-US" dirty="0" smtClean="0"/>
              <a:t> </a:t>
            </a:r>
            <a:r>
              <a:rPr lang="en-US" dirty="0" err="1"/>
              <a:t>kunci</a:t>
            </a:r>
            <a:r>
              <a:rPr lang="en-US" dirty="0"/>
              <a:t> </a:t>
            </a:r>
            <a:r>
              <a:rPr lang="en-US" dirty="0" err="1"/>
              <a:t>yakni</a:t>
            </a:r>
            <a:r>
              <a:rPr lang="en-US" dirty="0"/>
              <a:t> </a:t>
            </a:r>
            <a:r>
              <a:rPr lang="en-US" dirty="0" err="1"/>
              <a:t>kunci</a:t>
            </a:r>
            <a:r>
              <a:rPr lang="en-US" dirty="0"/>
              <a:t> </a:t>
            </a:r>
            <a:r>
              <a:rPr lang="en-US" dirty="0" err="1"/>
              <a:t>publik</a:t>
            </a:r>
            <a:r>
              <a:rPr lang="en-US" dirty="0"/>
              <a:t> </a:t>
            </a:r>
            <a:r>
              <a:rPr lang="en-US" i="1" dirty="0"/>
              <a:t>(public key) </a:t>
            </a:r>
            <a:r>
              <a:rPr lang="en-US" dirty="0" err="1"/>
              <a:t>dan</a:t>
            </a:r>
            <a:r>
              <a:rPr lang="en-US" dirty="0"/>
              <a:t> </a:t>
            </a:r>
            <a:r>
              <a:rPr lang="en-US" dirty="0" err="1"/>
              <a:t>kunci</a:t>
            </a:r>
            <a:r>
              <a:rPr lang="en-US" dirty="0"/>
              <a:t> </a:t>
            </a:r>
            <a:r>
              <a:rPr lang="en-US" dirty="0" err="1"/>
              <a:t>privat</a:t>
            </a:r>
            <a:r>
              <a:rPr lang="en-US" dirty="0"/>
              <a:t> </a:t>
            </a:r>
            <a:r>
              <a:rPr lang="en-US" i="1" dirty="0" smtClean="0"/>
              <a:t>(</a:t>
            </a:r>
            <a:r>
              <a:rPr lang="en-US" i="1" dirty="0"/>
              <a:t>private key). </a:t>
            </a:r>
            <a:r>
              <a:rPr lang="en-US" dirty="0" err="1"/>
              <a:t>Kunci</a:t>
            </a:r>
            <a:r>
              <a:rPr lang="en-US" dirty="0"/>
              <a:t> </a:t>
            </a:r>
            <a:r>
              <a:rPr lang="en-US" dirty="0" err="1"/>
              <a:t>publik</a:t>
            </a:r>
            <a:r>
              <a:rPr lang="en-US" dirty="0"/>
              <a:t> </a:t>
            </a:r>
            <a:r>
              <a:rPr lang="en-US" dirty="0" err="1"/>
              <a:t>disebarkan</a:t>
            </a:r>
            <a:r>
              <a:rPr lang="en-US" dirty="0"/>
              <a:t> </a:t>
            </a:r>
            <a:r>
              <a:rPr lang="en-US" dirty="0" err="1"/>
              <a:t>secara</a:t>
            </a:r>
            <a:r>
              <a:rPr lang="en-US" dirty="0"/>
              <a:t> </a:t>
            </a:r>
            <a:r>
              <a:rPr lang="en-US" dirty="0" err="1" smtClean="0"/>
              <a:t>umum</a:t>
            </a:r>
            <a:r>
              <a:rPr lang="id-ID" dirty="0" smtClean="0"/>
              <a:t> </a:t>
            </a:r>
            <a:r>
              <a:rPr lang="en-US" dirty="0" err="1"/>
              <a:t>sedangkan</a:t>
            </a:r>
            <a:r>
              <a:rPr lang="en-US" dirty="0"/>
              <a:t> </a:t>
            </a:r>
            <a:r>
              <a:rPr lang="en-US" dirty="0" err="1"/>
              <a:t>kunci</a:t>
            </a:r>
            <a:r>
              <a:rPr lang="en-US" dirty="0"/>
              <a:t> </a:t>
            </a:r>
            <a:r>
              <a:rPr lang="en-US" dirty="0" err="1"/>
              <a:t>privat</a:t>
            </a:r>
            <a:r>
              <a:rPr lang="en-US" dirty="0"/>
              <a:t> </a:t>
            </a:r>
            <a:r>
              <a:rPr lang="en-US" dirty="0" err="1"/>
              <a:t>disimpan</a:t>
            </a:r>
            <a:r>
              <a:rPr lang="en-US" dirty="0"/>
              <a:t> </a:t>
            </a:r>
            <a:r>
              <a:rPr lang="en-US" dirty="0" err="1"/>
              <a:t>secara</a:t>
            </a:r>
            <a:r>
              <a:rPr lang="en-US" dirty="0"/>
              <a:t> </a:t>
            </a:r>
            <a:r>
              <a:rPr lang="en-US" dirty="0" err="1"/>
              <a:t>rahasia</a:t>
            </a:r>
            <a:r>
              <a:rPr lang="en-US" dirty="0"/>
              <a:t> </a:t>
            </a:r>
            <a:r>
              <a:rPr lang="en-US" dirty="0" err="1"/>
              <a:t>oleh</a:t>
            </a:r>
            <a:r>
              <a:rPr lang="en-US" dirty="0"/>
              <a:t> </a:t>
            </a:r>
            <a:r>
              <a:rPr lang="en-US" dirty="0" err="1"/>
              <a:t>si</a:t>
            </a:r>
            <a:r>
              <a:rPr lang="en-US" dirty="0"/>
              <a:t> </a:t>
            </a:r>
            <a:r>
              <a:rPr lang="en-US" dirty="0" err="1" smtClean="0"/>
              <a:t>pengguna</a:t>
            </a:r>
            <a:r>
              <a:rPr lang="en-US" dirty="0"/>
              <a:t>. </a:t>
            </a:r>
            <a:r>
              <a:rPr lang="en-US" dirty="0" err="1"/>
              <a:t>Walau</a:t>
            </a:r>
            <a:r>
              <a:rPr lang="en-US" dirty="0"/>
              <a:t> </a:t>
            </a:r>
            <a:r>
              <a:rPr lang="en-US" dirty="0" err="1"/>
              <a:t>kunci</a:t>
            </a:r>
            <a:r>
              <a:rPr lang="en-US" dirty="0"/>
              <a:t> </a:t>
            </a:r>
            <a:r>
              <a:rPr lang="en-US" dirty="0" err="1"/>
              <a:t>publik</a:t>
            </a:r>
            <a:r>
              <a:rPr lang="en-US" dirty="0"/>
              <a:t> </a:t>
            </a:r>
            <a:r>
              <a:rPr lang="en-US" dirty="0" err="1"/>
              <a:t>telah</a:t>
            </a:r>
            <a:r>
              <a:rPr lang="en-US" dirty="0"/>
              <a:t> </a:t>
            </a:r>
            <a:r>
              <a:rPr lang="en-US" dirty="0" err="1"/>
              <a:t>diketahui</a:t>
            </a:r>
            <a:r>
              <a:rPr lang="en-US" dirty="0"/>
              <a:t> </a:t>
            </a:r>
            <a:r>
              <a:rPr lang="en-US" dirty="0" err="1"/>
              <a:t>namun</a:t>
            </a:r>
            <a:r>
              <a:rPr lang="en-US" dirty="0"/>
              <a:t> </a:t>
            </a:r>
            <a:r>
              <a:rPr lang="en-US" dirty="0" err="1"/>
              <a:t>akan</a:t>
            </a:r>
            <a:r>
              <a:rPr lang="en-US" dirty="0"/>
              <a:t> </a:t>
            </a:r>
            <a:r>
              <a:rPr lang="id-ID" dirty="0"/>
              <a:t> </a:t>
            </a:r>
            <a:r>
              <a:rPr lang="en-US" dirty="0" err="1" smtClean="0"/>
              <a:t>sangat</a:t>
            </a:r>
            <a:r>
              <a:rPr lang="en-US" dirty="0" smtClean="0"/>
              <a:t> </a:t>
            </a:r>
            <a:r>
              <a:rPr lang="en-US" dirty="0" err="1"/>
              <a:t>sukar</a:t>
            </a:r>
            <a:r>
              <a:rPr lang="en-US" dirty="0"/>
              <a:t> </a:t>
            </a:r>
            <a:r>
              <a:rPr lang="en-US" dirty="0" err="1"/>
              <a:t>mengetahui</a:t>
            </a:r>
            <a:r>
              <a:rPr lang="en-US" dirty="0"/>
              <a:t> </a:t>
            </a:r>
            <a:r>
              <a:rPr lang="en-US" dirty="0" err="1"/>
              <a:t>kunci</a:t>
            </a:r>
            <a:r>
              <a:rPr lang="en-US" dirty="0"/>
              <a:t> </a:t>
            </a:r>
            <a:r>
              <a:rPr lang="en-US" dirty="0" err="1"/>
              <a:t>privat</a:t>
            </a:r>
            <a:r>
              <a:rPr lang="en-US" dirty="0"/>
              <a:t> yang </a:t>
            </a:r>
            <a:r>
              <a:rPr lang="en-US" dirty="0" err="1"/>
              <a:t>digunakan</a:t>
            </a:r>
            <a:r>
              <a:rPr lang="en-US" dirty="0"/>
              <a:t>.</a:t>
            </a:r>
          </a:p>
        </p:txBody>
      </p:sp>
      <p:graphicFrame>
        <p:nvGraphicFramePr>
          <p:cNvPr id="7" name="Object 6"/>
          <p:cNvGraphicFramePr>
            <a:graphicFrameLocks noChangeAspect="1"/>
          </p:cNvGraphicFramePr>
          <p:nvPr>
            <p:extLst/>
          </p:nvPr>
        </p:nvGraphicFramePr>
        <p:xfrm>
          <a:off x="1363638" y="4531056"/>
          <a:ext cx="9418093" cy="1702417"/>
        </p:xfrm>
        <a:graphic>
          <a:graphicData uri="http://schemas.openxmlformats.org/presentationml/2006/ole">
            <mc:AlternateContent xmlns:mc="http://schemas.openxmlformats.org/markup-compatibility/2006">
              <mc:Choice xmlns:v="urn:schemas-microsoft-com:vml" Requires="v">
                <p:oleObj spid="_x0000_s2071" name="Photo Editor Photo" r:id="rId3" imgW="6792273" imgH="1876190" progId="MSPhotoEd.3">
                  <p:embed/>
                </p:oleObj>
              </mc:Choice>
              <mc:Fallback>
                <p:oleObj name="Photo Editor Photo" r:id="rId3" imgW="6792273" imgH="1876190"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3638" y="4531056"/>
                        <a:ext cx="9418093" cy="170241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141284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680320" y="2336873"/>
            <a:ext cx="10415310" cy="3599316"/>
          </a:xfrm>
        </p:spPr>
        <p:txBody>
          <a:bodyPr>
            <a:normAutofit fontScale="92500" lnSpcReduction="10000"/>
          </a:bodyPr>
          <a:lstStyle/>
          <a:p>
            <a:pPr>
              <a:buFont typeface="Wingdings" pitchFamily="2" charset="2"/>
              <a:buChar char="§"/>
            </a:pPr>
            <a:r>
              <a:rPr lang="id-ID" dirty="0"/>
              <a:t>Kelebihan algoritma asimetris :</a:t>
            </a:r>
          </a:p>
          <a:p>
            <a:pPr lvl="1">
              <a:buFont typeface="Wingdings" pitchFamily="2" charset="2"/>
              <a:buChar char="q"/>
            </a:pPr>
            <a:r>
              <a:rPr lang="id-ID" sz="2200" dirty="0"/>
              <a:t> </a:t>
            </a:r>
            <a:r>
              <a:rPr lang="en-US" sz="2200" dirty="0" err="1"/>
              <a:t>Masalah</a:t>
            </a:r>
            <a:r>
              <a:rPr lang="en-US" sz="2200" dirty="0"/>
              <a:t> </a:t>
            </a:r>
            <a:r>
              <a:rPr lang="en-US" sz="2200" dirty="0" err="1"/>
              <a:t>keamanan</a:t>
            </a:r>
            <a:r>
              <a:rPr lang="en-US" sz="2200" dirty="0"/>
              <a:t> </a:t>
            </a:r>
            <a:r>
              <a:rPr lang="en-US" sz="2200" dirty="0" err="1"/>
              <a:t>pada</a:t>
            </a:r>
            <a:r>
              <a:rPr lang="en-US" sz="2200" dirty="0"/>
              <a:t> </a:t>
            </a:r>
            <a:r>
              <a:rPr lang="en-US" sz="2200" dirty="0" err="1"/>
              <a:t>distribusi</a:t>
            </a:r>
            <a:r>
              <a:rPr lang="en-US" sz="2200" dirty="0"/>
              <a:t> </a:t>
            </a:r>
            <a:r>
              <a:rPr lang="en-US" sz="2200" dirty="0" err="1"/>
              <a:t>kunci</a:t>
            </a:r>
            <a:r>
              <a:rPr lang="en-US" sz="2200" dirty="0"/>
              <a:t> </a:t>
            </a:r>
            <a:r>
              <a:rPr lang="en-US" sz="2200" dirty="0" err="1"/>
              <a:t>dapat</a:t>
            </a:r>
            <a:r>
              <a:rPr lang="en-US" sz="2200" dirty="0"/>
              <a:t> </a:t>
            </a:r>
            <a:r>
              <a:rPr lang="en-US" sz="2200" dirty="0" err="1"/>
              <a:t>lebih</a:t>
            </a:r>
            <a:r>
              <a:rPr lang="en-US" sz="2200" dirty="0"/>
              <a:t> </a:t>
            </a:r>
            <a:r>
              <a:rPr lang="en-US" sz="2200" dirty="0" err="1"/>
              <a:t>baik</a:t>
            </a:r>
            <a:endParaRPr lang="en-US" sz="2200" dirty="0"/>
          </a:p>
          <a:p>
            <a:pPr lvl="1">
              <a:buFont typeface="Wingdings" pitchFamily="2" charset="2"/>
              <a:buChar char="q"/>
            </a:pPr>
            <a:r>
              <a:rPr lang="id-ID" sz="2200" dirty="0"/>
              <a:t> </a:t>
            </a:r>
            <a:r>
              <a:rPr lang="en-US" sz="2200" dirty="0" err="1"/>
              <a:t>Masalah</a:t>
            </a:r>
            <a:r>
              <a:rPr lang="en-US" sz="2200" dirty="0"/>
              <a:t> </a:t>
            </a:r>
            <a:r>
              <a:rPr lang="en-US" sz="2200" dirty="0" err="1"/>
              <a:t>manajemen</a:t>
            </a:r>
            <a:r>
              <a:rPr lang="en-US" sz="2200" dirty="0"/>
              <a:t> </a:t>
            </a:r>
            <a:r>
              <a:rPr lang="en-US" sz="2200" dirty="0" err="1"/>
              <a:t>kunci</a:t>
            </a:r>
            <a:r>
              <a:rPr lang="en-US" sz="2200" dirty="0"/>
              <a:t> yang </a:t>
            </a:r>
            <a:r>
              <a:rPr lang="en-US" sz="2200" dirty="0" err="1"/>
              <a:t>lebih</a:t>
            </a:r>
            <a:r>
              <a:rPr lang="en-US" sz="2200" dirty="0"/>
              <a:t> </a:t>
            </a:r>
            <a:r>
              <a:rPr lang="en-US" sz="2200" dirty="0" err="1"/>
              <a:t>baik</a:t>
            </a:r>
            <a:r>
              <a:rPr lang="en-US" sz="2200" dirty="0"/>
              <a:t> </a:t>
            </a:r>
            <a:r>
              <a:rPr lang="en-US" sz="2200" dirty="0" err="1"/>
              <a:t>karena</a:t>
            </a:r>
            <a:r>
              <a:rPr lang="en-US" sz="2200" dirty="0"/>
              <a:t> </a:t>
            </a:r>
            <a:endParaRPr lang="id-ID" sz="2200" dirty="0"/>
          </a:p>
          <a:p>
            <a:pPr lvl="1">
              <a:buNone/>
            </a:pPr>
            <a:r>
              <a:rPr lang="id-ID" sz="2200" dirty="0"/>
              <a:t>    </a:t>
            </a:r>
            <a:r>
              <a:rPr lang="en-US" sz="2200" dirty="0" err="1"/>
              <a:t>jumlah</a:t>
            </a:r>
            <a:r>
              <a:rPr lang="en-US" sz="2200" dirty="0"/>
              <a:t> </a:t>
            </a:r>
            <a:r>
              <a:rPr lang="en-US" sz="2200" dirty="0" err="1"/>
              <a:t>kunci</a:t>
            </a:r>
            <a:r>
              <a:rPr lang="en-US" sz="2200" dirty="0"/>
              <a:t> yang </a:t>
            </a:r>
            <a:r>
              <a:rPr lang="en-US" sz="2200" dirty="0" err="1"/>
              <a:t>lebih</a:t>
            </a:r>
            <a:r>
              <a:rPr lang="en-US" sz="2200" dirty="0"/>
              <a:t> </a:t>
            </a:r>
            <a:r>
              <a:rPr lang="en-US" sz="2200" dirty="0" err="1"/>
              <a:t>sedikit</a:t>
            </a:r>
            <a:r>
              <a:rPr lang="en-US" dirty="0"/>
              <a:t> </a:t>
            </a:r>
            <a:endParaRPr lang="id-ID" dirty="0"/>
          </a:p>
          <a:p>
            <a:pPr lvl="1">
              <a:buNone/>
            </a:pPr>
            <a:endParaRPr lang="id-ID" dirty="0"/>
          </a:p>
          <a:p>
            <a:pPr>
              <a:buFont typeface="Wingdings" pitchFamily="2" charset="2"/>
              <a:buChar char="§"/>
            </a:pPr>
            <a:r>
              <a:rPr lang="id-ID" dirty="0"/>
              <a:t> Kelemahan algoritma asimetris :</a:t>
            </a:r>
          </a:p>
          <a:p>
            <a:pPr lvl="1">
              <a:buFont typeface="Wingdings" pitchFamily="2" charset="2"/>
              <a:buChar char="q"/>
            </a:pPr>
            <a:r>
              <a:rPr lang="id-ID" sz="2200" dirty="0"/>
              <a:t> </a:t>
            </a:r>
            <a:r>
              <a:rPr lang="en-US" sz="2200" dirty="0" err="1"/>
              <a:t>Kecepatan</a:t>
            </a:r>
            <a:r>
              <a:rPr lang="en-US" sz="2200" dirty="0"/>
              <a:t> yang </a:t>
            </a:r>
            <a:r>
              <a:rPr lang="en-US" sz="2200" dirty="0" err="1"/>
              <a:t>lebih</a:t>
            </a:r>
            <a:r>
              <a:rPr lang="en-US" sz="2200" dirty="0"/>
              <a:t> </a:t>
            </a:r>
            <a:r>
              <a:rPr lang="en-US" sz="2200" dirty="0" err="1"/>
              <a:t>rendah</a:t>
            </a:r>
            <a:r>
              <a:rPr lang="en-US" sz="2200" dirty="0"/>
              <a:t> </a:t>
            </a:r>
            <a:r>
              <a:rPr lang="en-US" sz="2200" dirty="0" err="1"/>
              <a:t>bila</a:t>
            </a:r>
            <a:r>
              <a:rPr lang="en-US" sz="2200" dirty="0"/>
              <a:t> </a:t>
            </a:r>
            <a:r>
              <a:rPr lang="en-US" sz="2200" dirty="0" err="1"/>
              <a:t>dibandingkan</a:t>
            </a:r>
            <a:r>
              <a:rPr lang="en-US" sz="2200" dirty="0"/>
              <a:t> </a:t>
            </a:r>
            <a:r>
              <a:rPr lang="en-US" sz="2200" dirty="0" err="1"/>
              <a:t>dengan</a:t>
            </a:r>
            <a:r>
              <a:rPr lang="en-US" sz="2200" dirty="0"/>
              <a:t> </a:t>
            </a:r>
            <a:endParaRPr lang="id-ID" sz="2200" dirty="0"/>
          </a:p>
          <a:p>
            <a:pPr lvl="1">
              <a:buNone/>
            </a:pPr>
            <a:r>
              <a:rPr lang="id-ID" sz="2200" dirty="0"/>
              <a:t>    </a:t>
            </a:r>
            <a:r>
              <a:rPr lang="en-US" sz="2200" dirty="0" err="1"/>
              <a:t>algoritma</a:t>
            </a:r>
            <a:r>
              <a:rPr lang="en-US" sz="2200" dirty="0"/>
              <a:t> </a:t>
            </a:r>
            <a:r>
              <a:rPr lang="en-US" sz="2200" dirty="0" err="1"/>
              <a:t>simetris</a:t>
            </a:r>
            <a:endParaRPr lang="en-US" sz="2200" dirty="0"/>
          </a:p>
          <a:p>
            <a:pPr lvl="1">
              <a:buFont typeface="Wingdings" pitchFamily="2" charset="2"/>
              <a:buChar char="q"/>
            </a:pPr>
            <a:r>
              <a:rPr lang="id-ID" sz="2200" dirty="0"/>
              <a:t> </a:t>
            </a:r>
            <a:r>
              <a:rPr lang="en-US" sz="2200" dirty="0" err="1"/>
              <a:t>Untuk</a:t>
            </a:r>
            <a:r>
              <a:rPr lang="en-US" sz="2200" dirty="0"/>
              <a:t>   </a:t>
            </a:r>
            <a:r>
              <a:rPr lang="en-US" sz="2200" dirty="0" err="1"/>
              <a:t>tingkat</a:t>
            </a:r>
            <a:r>
              <a:rPr lang="en-US" sz="2200" dirty="0"/>
              <a:t>   </a:t>
            </a:r>
            <a:r>
              <a:rPr lang="en-US" sz="2200" dirty="0" err="1"/>
              <a:t>keamanan</a:t>
            </a:r>
            <a:r>
              <a:rPr lang="en-US" sz="2200" dirty="0"/>
              <a:t>   </a:t>
            </a:r>
            <a:r>
              <a:rPr lang="en-US" sz="2200" dirty="0" err="1"/>
              <a:t>sama</a:t>
            </a:r>
            <a:r>
              <a:rPr lang="en-US" sz="2200" dirty="0"/>
              <a:t>,   </a:t>
            </a:r>
            <a:r>
              <a:rPr lang="en-US" sz="2200" dirty="0" err="1"/>
              <a:t>kunci</a:t>
            </a:r>
            <a:r>
              <a:rPr lang="en-US" sz="2200" dirty="0"/>
              <a:t>   yang   </a:t>
            </a:r>
            <a:endParaRPr lang="id-ID" sz="2200" dirty="0"/>
          </a:p>
          <a:p>
            <a:pPr lvl="1">
              <a:buNone/>
            </a:pPr>
            <a:r>
              <a:rPr lang="id-ID" sz="2200" dirty="0"/>
              <a:t>    </a:t>
            </a:r>
            <a:r>
              <a:rPr lang="en-US" sz="2200" dirty="0" err="1"/>
              <a:t>digunakan</a:t>
            </a:r>
            <a:r>
              <a:rPr lang="en-US" sz="2200" dirty="0"/>
              <a:t>   </a:t>
            </a:r>
            <a:r>
              <a:rPr lang="en-US" sz="2200" dirty="0" err="1"/>
              <a:t>lebih</a:t>
            </a:r>
            <a:r>
              <a:rPr lang="en-US" sz="2200" dirty="0"/>
              <a:t>   </a:t>
            </a:r>
            <a:r>
              <a:rPr lang="en-US" sz="2200" dirty="0" err="1"/>
              <a:t>panjang</a:t>
            </a:r>
            <a:r>
              <a:rPr lang="en-US" sz="2200" dirty="0"/>
              <a:t> </a:t>
            </a:r>
            <a:r>
              <a:rPr lang="en-US" sz="2200" dirty="0" err="1"/>
              <a:t>dibandingkan</a:t>
            </a:r>
            <a:r>
              <a:rPr lang="en-US" sz="2200" dirty="0"/>
              <a:t> </a:t>
            </a:r>
            <a:r>
              <a:rPr lang="en-US" sz="2200" dirty="0" err="1"/>
              <a:t>dengan</a:t>
            </a:r>
            <a:r>
              <a:rPr lang="en-US" sz="2200" dirty="0"/>
              <a:t> </a:t>
            </a:r>
            <a:endParaRPr lang="id-ID" sz="2200" dirty="0"/>
          </a:p>
          <a:p>
            <a:pPr lvl="1">
              <a:buNone/>
            </a:pPr>
            <a:r>
              <a:rPr lang="id-ID" sz="2200" dirty="0"/>
              <a:t>    </a:t>
            </a:r>
            <a:r>
              <a:rPr lang="en-US" sz="2200" dirty="0" err="1"/>
              <a:t>algoritma</a:t>
            </a:r>
            <a:r>
              <a:rPr lang="en-US" sz="2200" dirty="0"/>
              <a:t> </a:t>
            </a:r>
            <a:r>
              <a:rPr lang="en-US" sz="2200" dirty="0" err="1"/>
              <a:t>simetris</a:t>
            </a:r>
            <a:r>
              <a:rPr lang="en-US" sz="2200" dirty="0"/>
              <a:t>. </a:t>
            </a:r>
          </a:p>
          <a:p>
            <a:endParaRPr lang="en-US" dirty="0"/>
          </a:p>
        </p:txBody>
      </p:sp>
    </p:spTree>
    <p:extLst>
      <p:ext uri="{BB962C8B-B14F-4D97-AF65-F5344CB8AC3E}">
        <p14:creationId xmlns:p14="http://schemas.microsoft.com/office/powerpoint/2010/main" val="3524498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t>
            </a:r>
            <a:r>
              <a:rPr lang="en-US" dirty="0" err="1"/>
              <a:t>erdasarkan</a:t>
            </a:r>
            <a:r>
              <a:rPr lang="en-US" dirty="0"/>
              <a:t> </a:t>
            </a:r>
            <a:r>
              <a:rPr lang="en-US" dirty="0" err="1"/>
              <a:t>besar</a:t>
            </a:r>
            <a:r>
              <a:rPr lang="en-US" dirty="0"/>
              <a:t> data yang </a:t>
            </a:r>
            <a:r>
              <a:rPr lang="en-US" dirty="0" err="1"/>
              <a:t>diolah</a:t>
            </a:r>
            <a:r>
              <a:rPr lang="en-US" dirty="0"/>
              <a:t> </a:t>
            </a:r>
            <a:r>
              <a:rPr lang="id-ID" dirty="0"/>
              <a:t>:</a:t>
            </a:r>
            <a:endParaRPr lang="en-US" dirty="0"/>
          </a:p>
        </p:txBody>
      </p:sp>
      <p:sp>
        <p:nvSpPr>
          <p:cNvPr id="3" name="Content Placeholder 2"/>
          <p:cNvSpPr>
            <a:spLocks noGrp="1"/>
          </p:cNvSpPr>
          <p:nvPr>
            <p:ph sz="half" idx="1"/>
          </p:nvPr>
        </p:nvSpPr>
        <p:spPr>
          <a:xfrm>
            <a:off x="680319" y="2336873"/>
            <a:ext cx="11029459" cy="3599316"/>
          </a:xfrm>
        </p:spPr>
        <p:txBody>
          <a:bodyPr>
            <a:normAutofit fontScale="92500" lnSpcReduction="10000"/>
          </a:bodyPr>
          <a:lstStyle/>
          <a:p>
            <a:pPr algn="just"/>
            <a:r>
              <a:rPr lang="en-US" dirty="0" err="1">
                <a:cs typeface="Times New Roman" pitchFamily="18" charset="0"/>
              </a:rPr>
              <a:t>Algoritma</a:t>
            </a:r>
            <a:r>
              <a:rPr lang="en-US" dirty="0">
                <a:cs typeface="Times New Roman" pitchFamily="18" charset="0"/>
              </a:rPr>
              <a:t> </a:t>
            </a:r>
            <a:r>
              <a:rPr lang="en-US" i="1" dirty="0">
                <a:latin typeface="Book Antiqua" pitchFamily="18" charset="0"/>
                <a:cs typeface="Times New Roman" pitchFamily="18" charset="0"/>
              </a:rPr>
              <a:t>block cipher</a:t>
            </a:r>
            <a:r>
              <a:rPr lang="en-US" dirty="0">
                <a:cs typeface="Times New Roman" pitchFamily="18" charset="0"/>
              </a:rPr>
              <a:t> : </a:t>
            </a:r>
            <a:r>
              <a:rPr lang="en-US" sz="2800" dirty="0" err="1">
                <a:latin typeface="Arial" charset="0"/>
                <a:cs typeface="Times New Roman" pitchFamily="18" charset="0"/>
              </a:rPr>
              <a:t>Informasi</a:t>
            </a:r>
            <a:r>
              <a:rPr lang="en-US" sz="2800" dirty="0">
                <a:latin typeface="Arial" charset="0"/>
                <a:cs typeface="Times New Roman" pitchFamily="18" charset="0"/>
              </a:rPr>
              <a:t>/data yang </a:t>
            </a:r>
            <a:r>
              <a:rPr lang="en-US" sz="2800" dirty="0" err="1">
                <a:latin typeface="Arial" charset="0"/>
                <a:cs typeface="Times New Roman" pitchFamily="18" charset="0"/>
              </a:rPr>
              <a:t>hendak</a:t>
            </a:r>
            <a:r>
              <a:rPr lang="en-US" sz="2800" dirty="0">
                <a:latin typeface="Arial" charset="0"/>
                <a:cs typeface="Times New Roman" pitchFamily="18" charset="0"/>
              </a:rPr>
              <a:t> </a:t>
            </a:r>
            <a:r>
              <a:rPr lang="en-US" sz="2800" dirty="0" err="1">
                <a:latin typeface="Arial" charset="0"/>
                <a:cs typeface="Times New Roman" pitchFamily="18" charset="0"/>
              </a:rPr>
              <a:t>dikirim</a:t>
            </a:r>
            <a:r>
              <a:rPr lang="en-US" sz="2800" dirty="0">
                <a:latin typeface="Arial" charset="0"/>
                <a:cs typeface="Times New Roman" pitchFamily="18" charset="0"/>
              </a:rPr>
              <a:t> </a:t>
            </a:r>
            <a:r>
              <a:rPr lang="en-US" sz="2800" dirty="0" err="1">
                <a:latin typeface="Arial" charset="0"/>
                <a:cs typeface="Times New Roman" pitchFamily="18" charset="0"/>
              </a:rPr>
              <a:t>dalam</a:t>
            </a:r>
            <a:r>
              <a:rPr lang="en-US" sz="2800" dirty="0">
                <a:latin typeface="Arial" charset="0"/>
                <a:cs typeface="Times New Roman" pitchFamily="18" charset="0"/>
              </a:rPr>
              <a:t> </a:t>
            </a:r>
            <a:r>
              <a:rPr lang="en-US" sz="2800" dirty="0" err="1">
                <a:latin typeface="Arial" charset="0"/>
                <a:cs typeface="Times New Roman" pitchFamily="18" charset="0"/>
              </a:rPr>
              <a:t>bentuk</a:t>
            </a:r>
            <a:r>
              <a:rPr lang="en-US" sz="2800" dirty="0">
                <a:latin typeface="Arial" charset="0"/>
                <a:cs typeface="Times New Roman" pitchFamily="18" charset="0"/>
              </a:rPr>
              <a:t> </a:t>
            </a:r>
            <a:r>
              <a:rPr lang="en-US" sz="2800" dirty="0" err="1">
                <a:latin typeface="Arial" charset="0"/>
                <a:cs typeface="Times New Roman" pitchFamily="18" charset="0"/>
              </a:rPr>
              <a:t>blok-blok</a:t>
            </a:r>
            <a:r>
              <a:rPr lang="en-US" sz="2800" dirty="0">
                <a:latin typeface="Arial" charset="0"/>
                <a:cs typeface="Times New Roman" pitchFamily="18" charset="0"/>
              </a:rPr>
              <a:t> </a:t>
            </a:r>
            <a:r>
              <a:rPr lang="en-US" sz="2800" dirty="0" err="1">
                <a:latin typeface="Arial" charset="0"/>
                <a:cs typeface="Times New Roman" pitchFamily="18" charset="0"/>
              </a:rPr>
              <a:t>besar</a:t>
            </a:r>
            <a:r>
              <a:rPr lang="en-US" sz="2800" dirty="0">
                <a:latin typeface="Arial" charset="0"/>
                <a:cs typeface="Times New Roman" pitchFamily="18" charset="0"/>
              </a:rPr>
              <a:t> (</a:t>
            </a:r>
            <a:r>
              <a:rPr lang="en-US" sz="2800" dirty="0" err="1">
                <a:latin typeface="Arial" charset="0"/>
                <a:cs typeface="Times New Roman" pitchFamily="18" charset="0"/>
              </a:rPr>
              <a:t>misal</a:t>
            </a:r>
            <a:r>
              <a:rPr lang="en-US" sz="2800" dirty="0">
                <a:latin typeface="Arial" charset="0"/>
                <a:cs typeface="Times New Roman" pitchFamily="18" charset="0"/>
              </a:rPr>
              <a:t> 64-bit) </a:t>
            </a:r>
            <a:r>
              <a:rPr lang="en-US" sz="2800" dirty="0" err="1">
                <a:latin typeface="Arial" charset="0"/>
                <a:cs typeface="Times New Roman" pitchFamily="18" charset="0"/>
              </a:rPr>
              <a:t>dimana</a:t>
            </a:r>
            <a:r>
              <a:rPr lang="en-US" sz="2800" dirty="0">
                <a:latin typeface="Arial" charset="0"/>
                <a:cs typeface="Times New Roman" pitchFamily="18" charset="0"/>
              </a:rPr>
              <a:t> </a:t>
            </a:r>
            <a:r>
              <a:rPr lang="en-US" sz="2800" dirty="0" err="1">
                <a:latin typeface="Arial" charset="0"/>
                <a:cs typeface="Times New Roman" pitchFamily="18" charset="0"/>
              </a:rPr>
              <a:t>blok-blok</a:t>
            </a:r>
            <a:r>
              <a:rPr lang="en-US" sz="2800" dirty="0">
                <a:latin typeface="Arial" charset="0"/>
                <a:cs typeface="Times New Roman" pitchFamily="18" charset="0"/>
              </a:rPr>
              <a:t> </a:t>
            </a:r>
            <a:r>
              <a:rPr lang="en-US" sz="2800" dirty="0" err="1">
                <a:latin typeface="Arial" charset="0"/>
                <a:cs typeface="Times New Roman" pitchFamily="18" charset="0"/>
              </a:rPr>
              <a:t>ini</a:t>
            </a:r>
            <a:r>
              <a:rPr lang="en-US" sz="2800" dirty="0">
                <a:latin typeface="Arial" charset="0"/>
                <a:cs typeface="Times New Roman" pitchFamily="18" charset="0"/>
              </a:rPr>
              <a:t> </a:t>
            </a:r>
            <a:r>
              <a:rPr lang="en-US" sz="2800" dirty="0" err="1">
                <a:latin typeface="Arial" charset="0"/>
                <a:cs typeface="Times New Roman" pitchFamily="18" charset="0"/>
              </a:rPr>
              <a:t>dioperasikan</a:t>
            </a:r>
            <a:r>
              <a:rPr lang="en-US" sz="2800" dirty="0">
                <a:latin typeface="Arial" charset="0"/>
                <a:cs typeface="Times New Roman" pitchFamily="18" charset="0"/>
              </a:rPr>
              <a:t> </a:t>
            </a:r>
            <a:r>
              <a:rPr lang="en-US" sz="2800" dirty="0" err="1">
                <a:latin typeface="Arial" charset="0"/>
                <a:cs typeface="Times New Roman" pitchFamily="18" charset="0"/>
              </a:rPr>
              <a:t>dengan</a:t>
            </a:r>
            <a:r>
              <a:rPr lang="en-US" sz="2800" dirty="0">
                <a:latin typeface="Arial" charset="0"/>
                <a:cs typeface="Times New Roman" pitchFamily="18" charset="0"/>
              </a:rPr>
              <a:t> </a:t>
            </a:r>
            <a:r>
              <a:rPr lang="en-US" sz="2800" dirty="0" err="1">
                <a:latin typeface="Arial" charset="0"/>
                <a:cs typeface="Times New Roman" pitchFamily="18" charset="0"/>
              </a:rPr>
              <a:t>fungsi</a:t>
            </a:r>
            <a:r>
              <a:rPr lang="en-US" sz="2800" dirty="0">
                <a:latin typeface="Arial" charset="0"/>
                <a:cs typeface="Times New Roman" pitchFamily="18" charset="0"/>
              </a:rPr>
              <a:t> </a:t>
            </a:r>
            <a:r>
              <a:rPr lang="en-US" sz="2800" dirty="0" err="1">
                <a:latin typeface="Arial" charset="0"/>
                <a:cs typeface="Times New Roman" pitchFamily="18" charset="0"/>
              </a:rPr>
              <a:t>enkripsi</a:t>
            </a:r>
            <a:r>
              <a:rPr lang="en-US" sz="2800" dirty="0">
                <a:latin typeface="Arial" charset="0"/>
                <a:cs typeface="Times New Roman" pitchFamily="18" charset="0"/>
              </a:rPr>
              <a:t> yang </a:t>
            </a:r>
            <a:r>
              <a:rPr lang="en-US" sz="2800" dirty="0" err="1">
                <a:latin typeface="Arial" charset="0"/>
                <a:cs typeface="Times New Roman" pitchFamily="18" charset="0"/>
              </a:rPr>
              <a:t>sama</a:t>
            </a:r>
            <a:r>
              <a:rPr lang="en-US" sz="2800" dirty="0">
                <a:latin typeface="Arial" charset="0"/>
                <a:cs typeface="Times New Roman" pitchFamily="18" charset="0"/>
              </a:rPr>
              <a:t> </a:t>
            </a:r>
            <a:r>
              <a:rPr lang="en-US" sz="2800" dirty="0" err="1">
                <a:latin typeface="Arial" charset="0"/>
                <a:cs typeface="Times New Roman" pitchFamily="18" charset="0"/>
              </a:rPr>
              <a:t>dan</a:t>
            </a:r>
            <a:r>
              <a:rPr lang="en-US" sz="2800" dirty="0">
                <a:latin typeface="Arial" charset="0"/>
                <a:cs typeface="Times New Roman" pitchFamily="18" charset="0"/>
              </a:rPr>
              <a:t> </a:t>
            </a:r>
            <a:r>
              <a:rPr lang="en-US" sz="2800" dirty="0" err="1">
                <a:latin typeface="Arial" charset="0"/>
                <a:cs typeface="Times New Roman" pitchFamily="18" charset="0"/>
              </a:rPr>
              <a:t>akan</a:t>
            </a:r>
            <a:r>
              <a:rPr lang="en-US" sz="2800" dirty="0">
                <a:latin typeface="Arial" charset="0"/>
                <a:cs typeface="Times New Roman" pitchFamily="18" charset="0"/>
              </a:rPr>
              <a:t> </a:t>
            </a:r>
            <a:r>
              <a:rPr lang="en-US" sz="2800" dirty="0" err="1">
                <a:latin typeface="Arial" charset="0"/>
                <a:cs typeface="Times New Roman" pitchFamily="18" charset="0"/>
              </a:rPr>
              <a:t>menghasilkan</a:t>
            </a:r>
            <a:r>
              <a:rPr lang="en-US" sz="2800" dirty="0">
                <a:latin typeface="Arial" charset="0"/>
                <a:cs typeface="Times New Roman" pitchFamily="18" charset="0"/>
              </a:rPr>
              <a:t> </a:t>
            </a:r>
            <a:r>
              <a:rPr lang="en-US" sz="2800" dirty="0" err="1">
                <a:latin typeface="Arial" charset="0"/>
                <a:cs typeface="Times New Roman" pitchFamily="18" charset="0"/>
              </a:rPr>
              <a:t>informasi</a:t>
            </a:r>
            <a:r>
              <a:rPr lang="en-US" sz="2800" dirty="0">
                <a:latin typeface="Arial" charset="0"/>
                <a:cs typeface="Times New Roman" pitchFamily="18" charset="0"/>
              </a:rPr>
              <a:t> </a:t>
            </a:r>
            <a:r>
              <a:rPr lang="en-US" sz="2800" dirty="0" err="1">
                <a:latin typeface="Arial" charset="0"/>
                <a:cs typeface="Times New Roman" pitchFamily="18" charset="0"/>
              </a:rPr>
              <a:t>rahasia</a:t>
            </a:r>
            <a:r>
              <a:rPr lang="en-US" sz="2800" dirty="0">
                <a:latin typeface="Arial" charset="0"/>
                <a:cs typeface="Times New Roman" pitchFamily="18" charset="0"/>
              </a:rPr>
              <a:t> </a:t>
            </a:r>
            <a:r>
              <a:rPr lang="en-US" sz="2800" dirty="0" err="1">
                <a:latin typeface="Arial" charset="0"/>
                <a:cs typeface="Times New Roman" pitchFamily="18" charset="0"/>
              </a:rPr>
              <a:t>dalam</a:t>
            </a:r>
            <a:r>
              <a:rPr lang="en-US" sz="2800" dirty="0">
                <a:latin typeface="Arial" charset="0"/>
                <a:cs typeface="Times New Roman" pitchFamily="18" charset="0"/>
              </a:rPr>
              <a:t> </a:t>
            </a:r>
            <a:r>
              <a:rPr lang="en-US" sz="2800" dirty="0" err="1">
                <a:latin typeface="Arial" charset="0"/>
                <a:cs typeface="Times New Roman" pitchFamily="18" charset="0"/>
              </a:rPr>
              <a:t>blok-blok</a:t>
            </a:r>
            <a:r>
              <a:rPr lang="en-US" sz="2800" dirty="0">
                <a:latin typeface="Arial" charset="0"/>
                <a:cs typeface="Times New Roman" pitchFamily="18" charset="0"/>
              </a:rPr>
              <a:t> yang </a:t>
            </a:r>
            <a:r>
              <a:rPr lang="en-US" sz="2800" dirty="0" err="1">
                <a:latin typeface="Arial" charset="0"/>
                <a:cs typeface="Times New Roman" pitchFamily="18" charset="0"/>
              </a:rPr>
              <a:t>berukuran</a:t>
            </a:r>
            <a:r>
              <a:rPr lang="en-US" sz="2800" dirty="0">
                <a:latin typeface="Arial" charset="0"/>
                <a:cs typeface="Times New Roman" pitchFamily="18" charset="0"/>
              </a:rPr>
              <a:t> </a:t>
            </a:r>
            <a:r>
              <a:rPr lang="en-US" sz="2800" dirty="0" err="1">
                <a:latin typeface="Arial" charset="0"/>
                <a:cs typeface="Times New Roman" pitchFamily="18" charset="0"/>
              </a:rPr>
              <a:t>sama</a:t>
            </a:r>
            <a:r>
              <a:rPr lang="en-US" sz="2800" dirty="0">
                <a:latin typeface="Arial" charset="0"/>
                <a:cs typeface="Times New Roman" pitchFamily="18" charset="0"/>
              </a:rPr>
              <a:t> </a:t>
            </a:r>
            <a:r>
              <a:rPr lang="en-US" sz="2800" dirty="0" err="1">
                <a:latin typeface="Arial" charset="0"/>
                <a:cs typeface="Times New Roman" pitchFamily="18" charset="0"/>
              </a:rPr>
              <a:t>juga</a:t>
            </a:r>
            <a:r>
              <a:rPr lang="en-US" sz="2800" dirty="0">
                <a:latin typeface="Arial" charset="0"/>
                <a:cs typeface="Times New Roman" pitchFamily="18" charset="0"/>
              </a:rPr>
              <a:t>. </a:t>
            </a:r>
            <a:r>
              <a:rPr lang="en-US" sz="2800" dirty="0" err="1">
                <a:latin typeface="Arial" charset="0"/>
                <a:cs typeface="Times New Roman" pitchFamily="18" charset="0"/>
              </a:rPr>
              <a:t>Contoh</a:t>
            </a:r>
            <a:r>
              <a:rPr lang="en-US" sz="2800" dirty="0">
                <a:latin typeface="Arial" charset="0"/>
                <a:cs typeface="Times New Roman" pitchFamily="18" charset="0"/>
              </a:rPr>
              <a:t>: RC4, Seal, A5, Oryx.</a:t>
            </a:r>
            <a:endParaRPr lang="en-US" sz="2800" dirty="0">
              <a:latin typeface="Arial" charset="0"/>
            </a:endParaRPr>
          </a:p>
          <a:p>
            <a:pPr algn="just"/>
            <a:r>
              <a:rPr lang="en-US" dirty="0" err="1">
                <a:cs typeface="Times New Roman" pitchFamily="18" charset="0"/>
              </a:rPr>
              <a:t>Algoritma</a:t>
            </a:r>
            <a:r>
              <a:rPr lang="en-US" dirty="0">
                <a:cs typeface="Times New Roman" pitchFamily="18" charset="0"/>
              </a:rPr>
              <a:t> </a:t>
            </a:r>
            <a:r>
              <a:rPr lang="en-US" i="1" dirty="0">
                <a:latin typeface="Book Antiqua" pitchFamily="18" charset="0"/>
                <a:cs typeface="Times New Roman" pitchFamily="18" charset="0"/>
              </a:rPr>
              <a:t>stream cipher</a:t>
            </a:r>
            <a:r>
              <a:rPr lang="en-US" dirty="0"/>
              <a:t> : </a:t>
            </a:r>
            <a:r>
              <a:rPr lang="en-US" sz="2800" dirty="0" err="1">
                <a:latin typeface="Arial" charset="0"/>
              </a:rPr>
              <a:t>Informasi</a:t>
            </a:r>
            <a:r>
              <a:rPr lang="en-US" sz="2800" dirty="0">
                <a:latin typeface="Arial" charset="0"/>
              </a:rPr>
              <a:t>/data yang </a:t>
            </a:r>
            <a:r>
              <a:rPr lang="en-US" sz="2800" dirty="0" err="1">
                <a:latin typeface="Arial" charset="0"/>
              </a:rPr>
              <a:t>hendak</a:t>
            </a:r>
            <a:r>
              <a:rPr lang="en-US" sz="2800" dirty="0">
                <a:latin typeface="Arial" charset="0"/>
              </a:rPr>
              <a:t> </a:t>
            </a:r>
            <a:r>
              <a:rPr lang="en-US" sz="2800" dirty="0" err="1">
                <a:latin typeface="Arial" charset="0"/>
              </a:rPr>
              <a:t>dikirim</a:t>
            </a:r>
            <a:r>
              <a:rPr lang="en-US" sz="2800" dirty="0">
                <a:latin typeface="Arial" charset="0"/>
              </a:rPr>
              <a:t> </a:t>
            </a:r>
            <a:r>
              <a:rPr lang="en-US" sz="2800" dirty="0" err="1">
                <a:latin typeface="Arial" charset="0"/>
              </a:rPr>
              <a:t>dioperasikan</a:t>
            </a:r>
            <a:r>
              <a:rPr lang="en-US" sz="2800" dirty="0">
                <a:latin typeface="Arial" charset="0"/>
              </a:rPr>
              <a:t> </a:t>
            </a:r>
            <a:r>
              <a:rPr lang="en-US" sz="2800" dirty="0" err="1">
                <a:latin typeface="Arial" charset="0"/>
              </a:rPr>
              <a:t>dalam</a:t>
            </a:r>
            <a:r>
              <a:rPr lang="en-US" sz="2800" dirty="0">
                <a:latin typeface="Arial" charset="0"/>
              </a:rPr>
              <a:t> </a:t>
            </a:r>
            <a:r>
              <a:rPr lang="en-US" sz="2800" dirty="0" err="1">
                <a:latin typeface="Arial" charset="0"/>
              </a:rPr>
              <a:t>bentuk</a:t>
            </a:r>
            <a:r>
              <a:rPr lang="en-US" sz="2800" dirty="0">
                <a:latin typeface="Arial" charset="0"/>
              </a:rPr>
              <a:t> </a:t>
            </a:r>
            <a:r>
              <a:rPr lang="en-US" sz="2800" dirty="0" err="1">
                <a:latin typeface="Arial" charset="0"/>
              </a:rPr>
              <a:t>blok-blok</a:t>
            </a:r>
            <a:r>
              <a:rPr lang="en-US" sz="2800" dirty="0">
                <a:latin typeface="Arial" charset="0"/>
              </a:rPr>
              <a:t> yang </a:t>
            </a:r>
            <a:r>
              <a:rPr lang="en-US" sz="2800" dirty="0" err="1">
                <a:latin typeface="Arial" charset="0"/>
              </a:rPr>
              <a:t>lebih</a:t>
            </a:r>
            <a:r>
              <a:rPr lang="en-US" sz="2800" dirty="0">
                <a:latin typeface="Arial" charset="0"/>
              </a:rPr>
              <a:t> </a:t>
            </a:r>
            <a:r>
              <a:rPr lang="en-US" sz="2800" dirty="0" err="1">
                <a:latin typeface="Arial" charset="0"/>
              </a:rPr>
              <a:t>kecil</a:t>
            </a:r>
            <a:r>
              <a:rPr lang="en-US" sz="2800" dirty="0">
                <a:latin typeface="Arial" charset="0"/>
              </a:rPr>
              <a:t> (</a:t>
            </a:r>
            <a:r>
              <a:rPr lang="en-US" sz="2800" i="1" dirty="0">
                <a:latin typeface="Book Antiqua" pitchFamily="18" charset="0"/>
              </a:rPr>
              <a:t>byte</a:t>
            </a:r>
            <a:r>
              <a:rPr lang="en-US" sz="2800" dirty="0">
                <a:latin typeface="Arial" charset="0"/>
              </a:rPr>
              <a:t> </a:t>
            </a:r>
            <a:r>
              <a:rPr lang="en-US" sz="2800" dirty="0" err="1">
                <a:latin typeface="Arial" charset="0"/>
              </a:rPr>
              <a:t>atau</a:t>
            </a:r>
            <a:r>
              <a:rPr lang="en-US" sz="2800" dirty="0">
                <a:latin typeface="Arial" charset="0"/>
              </a:rPr>
              <a:t> </a:t>
            </a:r>
            <a:r>
              <a:rPr lang="en-US" sz="2800" i="1" dirty="0">
                <a:latin typeface="Book Antiqua" pitchFamily="18" charset="0"/>
              </a:rPr>
              <a:t>bit</a:t>
            </a:r>
            <a:r>
              <a:rPr lang="en-US" sz="2800" dirty="0">
                <a:latin typeface="Arial" charset="0"/>
              </a:rPr>
              <a:t>), </a:t>
            </a:r>
            <a:r>
              <a:rPr lang="en-US" sz="2800" dirty="0" err="1">
                <a:latin typeface="Arial" charset="0"/>
              </a:rPr>
              <a:t>biasanya</a:t>
            </a:r>
            <a:r>
              <a:rPr lang="en-US" sz="2800" dirty="0">
                <a:latin typeface="Arial" charset="0"/>
              </a:rPr>
              <a:t> </a:t>
            </a:r>
            <a:r>
              <a:rPr lang="en-US" sz="2800" dirty="0" err="1">
                <a:latin typeface="Arial" charset="0"/>
              </a:rPr>
              <a:t>satu</a:t>
            </a:r>
            <a:r>
              <a:rPr lang="en-US" sz="2800" dirty="0">
                <a:latin typeface="Arial" charset="0"/>
              </a:rPr>
              <a:t> </a:t>
            </a:r>
            <a:r>
              <a:rPr lang="en-US" sz="2800" dirty="0" err="1">
                <a:latin typeface="Arial" charset="0"/>
              </a:rPr>
              <a:t>karakter</a:t>
            </a:r>
            <a:r>
              <a:rPr lang="en-US" sz="2800" dirty="0">
                <a:latin typeface="Arial" charset="0"/>
              </a:rPr>
              <a:t> per-</a:t>
            </a:r>
            <a:r>
              <a:rPr lang="en-US" sz="2800" dirty="0" err="1">
                <a:latin typeface="Arial" charset="0"/>
              </a:rPr>
              <a:t>satuan</a:t>
            </a:r>
            <a:r>
              <a:rPr lang="en-US" sz="2800" dirty="0">
                <a:latin typeface="Arial" charset="0"/>
              </a:rPr>
              <a:t> </a:t>
            </a:r>
            <a:r>
              <a:rPr lang="en-US" sz="2800" dirty="0" err="1">
                <a:latin typeface="Arial" charset="0"/>
              </a:rPr>
              <a:t>waktu</a:t>
            </a:r>
            <a:r>
              <a:rPr lang="en-US" sz="2800" dirty="0">
                <a:latin typeface="Arial" charset="0"/>
              </a:rPr>
              <a:t> proses, </a:t>
            </a:r>
            <a:r>
              <a:rPr lang="en-US" sz="2800" dirty="0" err="1">
                <a:latin typeface="Arial" charset="0"/>
              </a:rPr>
              <a:t>menggunakan</a:t>
            </a:r>
            <a:r>
              <a:rPr lang="en-US" sz="2800" dirty="0">
                <a:latin typeface="Arial" charset="0"/>
              </a:rPr>
              <a:t> </a:t>
            </a:r>
            <a:r>
              <a:rPr lang="en-US" sz="2800" dirty="0" err="1">
                <a:latin typeface="Arial" charset="0"/>
              </a:rPr>
              <a:t>tranformasi</a:t>
            </a:r>
            <a:r>
              <a:rPr lang="en-US" sz="2800" dirty="0">
                <a:latin typeface="Arial" charset="0"/>
              </a:rPr>
              <a:t> </a:t>
            </a:r>
            <a:r>
              <a:rPr lang="en-US" sz="2800" dirty="0" err="1">
                <a:latin typeface="Arial" charset="0"/>
              </a:rPr>
              <a:t>enkripsi</a:t>
            </a:r>
            <a:r>
              <a:rPr lang="en-US" sz="2800" dirty="0">
                <a:latin typeface="Arial" charset="0"/>
              </a:rPr>
              <a:t> yang </a:t>
            </a:r>
            <a:r>
              <a:rPr lang="en-US" sz="2800" dirty="0" err="1">
                <a:latin typeface="Arial" charset="0"/>
              </a:rPr>
              <a:t>berubah</a:t>
            </a:r>
            <a:r>
              <a:rPr lang="en-US" sz="2800" dirty="0">
                <a:latin typeface="Arial" charset="0"/>
              </a:rPr>
              <a:t> </a:t>
            </a:r>
            <a:r>
              <a:rPr lang="en-US" sz="2800" dirty="0" err="1">
                <a:latin typeface="Arial" charset="0"/>
              </a:rPr>
              <a:t>setiap</a:t>
            </a:r>
            <a:r>
              <a:rPr lang="en-US" sz="2800" dirty="0">
                <a:latin typeface="Arial" charset="0"/>
              </a:rPr>
              <a:t> </a:t>
            </a:r>
            <a:r>
              <a:rPr lang="en-US" sz="2800" dirty="0" err="1">
                <a:latin typeface="Arial" charset="0"/>
              </a:rPr>
              <a:t>waktu</a:t>
            </a:r>
            <a:r>
              <a:rPr lang="en-US" sz="2800" dirty="0">
                <a:latin typeface="Arial" charset="0"/>
              </a:rPr>
              <a:t>. </a:t>
            </a:r>
            <a:r>
              <a:rPr lang="en-US" sz="2800" dirty="0" err="1">
                <a:latin typeface="Arial" charset="0"/>
              </a:rPr>
              <a:t>Contohnya</a:t>
            </a:r>
            <a:r>
              <a:rPr lang="en-US" sz="2800" dirty="0">
                <a:latin typeface="Arial" charset="0"/>
              </a:rPr>
              <a:t>: Blowfish, DES, </a:t>
            </a:r>
            <a:r>
              <a:rPr lang="en-US" sz="2800" dirty="0" err="1">
                <a:latin typeface="Arial" charset="0"/>
              </a:rPr>
              <a:t>Gost</a:t>
            </a:r>
            <a:r>
              <a:rPr lang="en-US" sz="2800" dirty="0">
                <a:latin typeface="Arial" charset="0"/>
              </a:rPr>
              <a:t>, Idea, RC5, Safer, Square, </a:t>
            </a:r>
            <a:r>
              <a:rPr lang="en-US" sz="2800" dirty="0" err="1">
                <a:latin typeface="Arial" charset="0"/>
              </a:rPr>
              <a:t>Twofish</a:t>
            </a:r>
            <a:r>
              <a:rPr lang="en-US" sz="2800" dirty="0">
                <a:latin typeface="Arial" charset="0"/>
              </a:rPr>
              <a:t>, RC6, Loki97.</a:t>
            </a:r>
          </a:p>
          <a:p>
            <a:endParaRPr lang="en-US" dirty="0"/>
          </a:p>
        </p:txBody>
      </p:sp>
    </p:spTree>
    <p:extLst>
      <p:ext uri="{BB962C8B-B14F-4D97-AF65-F5344CB8AC3E}">
        <p14:creationId xmlns:p14="http://schemas.microsoft.com/office/powerpoint/2010/main" val="785703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err="1" smtClean="0"/>
              <a:t>Kriptografi</a:t>
            </a:r>
            <a:endParaRPr lang="id-ID" dirty="0"/>
          </a:p>
        </p:txBody>
      </p:sp>
      <p:sp>
        <p:nvSpPr>
          <p:cNvPr id="3" name="Content Placeholder 2"/>
          <p:cNvSpPr>
            <a:spLocks noGrp="1"/>
          </p:cNvSpPr>
          <p:nvPr>
            <p:ph idx="1"/>
          </p:nvPr>
        </p:nvSpPr>
        <p:spPr/>
        <p:txBody>
          <a:bodyPr/>
          <a:lstStyle/>
          <a:p>
            <a:r>
              <a:rPr lang="id-ID" dirty="0" smtClean="0"/>
              <a:t>Merupakan ilmu sekaligus seni untuk menjaga keamanan pesan (</a:t>
            </a:r>
            <a:r>
              <a:rPr lang="id-ID" dirty="0" err="1" smtClean="0"/>
              <a:t>message</a:t>
            </a:r>
            <a:r>
              <a:rPr lang="id-ID" dirty="0" smtClean="0"/>
              <a:t>) dengan cara menyandikannya ke dalam bentuk yang tidak dapat dimengerti lagi maknanya.</a:t>
            </a:r>
          </a:p>
          <a:p>
            <a:r>
              <a:rPr lang="id-ID" dirty="0" smtClean="0"/>
              <a:t>Kata </a:t>
            </a:r>
            <a:r>
              <a:rPr lang="id-ID" dirty="0" err="1" smtClean="0"/>
              <a:t>cryptography</a:t>
            </a:r>
            <a:r>
              <a:rPr lang="id-ID" dirty="0" smtClean="0"/>
              <a:t> berasal dari kata </a:t>
            </a:r>
            <a:r>
              <a:rPr lang="id-ID" dirty="0"/>
              <a:t>Y</a:t>
            </a:r>
            <a:r>
              <a:rPr lang="id-ID" dirty="0" smtClean="0"/>
              <a:t>unani yaitu “</a:t>
            </a:r>
            <a:r>
              <a:rPr lang="id-ID" dirty="0" err="1" smtClean="0"/>
              <a:t>kryptos</a:t>
            </a:r>
            <a:r>
              <a:rPr lang="id-ID" dirty="0" smtClean="0"/>
              <a:t>” yang artinya tersembunyi dan “</a:t>
            </a:r>
            <a:r>
              <a:rPr lang="id-ID" dirty="0" err="1" smtClean="0"/>
              <a:t>graphein</a:t>
            </a:r>
            <a:r>
              <a:rPr lang="id-ID" dirty="0" smtClean="0"/>
              <a:t>” yang artinya menulis</a:t>
            </a:r>
            <a:endParaRPr lang="id-ID" dirty="0"/>
          </a:p>
        </p:txBody>
      </p:sp>
    </p:spTree>
    <p:extLst>
      <p:ext uri="{BB962C8B-B14F-4D97-AF65-F5344CB8AC3E}">
        <p14:creationId xmlns:p14="http://schemas.microsoft.com/office/powerpoint/2010/main" val="2181821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Book Antiqua" pitchFamily="18" charset="0"/>
                <a:sym typeface="Webdings" pitchFamily="18" charset="2"/>
              </a:rPr>
              <a:t>Pembagian</a:t>
            </a:r>
            <a:r>
              <a:rPr lang="en-US" b="1" dirty="0">
                <a:latin typeface="Book Antiqua" pitchFamily="18" charset="0"/>
                <a:sym typeface="Webdings" pitchFamily="18" charset="2"/>
              </a:rPr>
              <a:t> </a:t>
            </a:r>
            <a:r>
              <a:rPr lang="en-US" b="1" dirty="0" err="1">
                <a:latin typeface="Book Antiqua" pitchFamily="18" charset="0"/>
                <a:sym typeface="Webdings" pitchFamily="18" charset="2"/>
              </a:rPr>
              <a:t>sistem</a:t>
            </a:r>
            <a:r>
              <a:rPr lang="en-US" b="1" dirty="0">
                <a:latin typeface="Book Antiqua" pitchFamily="18" charset="0"/>
                <a:sym typeface="Webdings" pitchFamily="18" charset="2"/>
              </a:rPr>
              <a:t> </a:t>
            </a:r>
            <a:r>
              <a:rPr lang="en-US" b="1" dirty="0" err="1">
                <a:latin typeface="Book Antiqua" pitchFamily="18" charset="0"/>
                <a:sym typeface="Webdings" pitchFamily="18" charset="2"/>
              </a:rPr>
              <a:t>kriptografi</a:t>
            </a:r>
            <a:r>
              <a:rPr lang="en-US" b="1" dirty="0">
                <a:latin typeface="Book Antiqua" pitchFamily="18" charset="0"/>
                <a:sym typeface="Webdings" pitchFamily="18" charset="2"/>
              </a:rPr>
              <a:t> </a:t>
            </a:r>
            <a:r>
              <a:rPr lang="en-US" b="1" dirty="0" err="1">
                <a:latin typeface="Book Antiqua" pitchFamily="18" charset="0"/>
                <a:sym typeface="Webdings" pitchFamily="18" charset="2"/>
              </a:rPr>
              <a:t>berdasarkan</a:t>
            </a:r>
            <a:r>
              <a:rPr lang="en-US" b="1" dirty="0">
                <a:latin typeface="Book Antiqua" pitchFamily="18" charset="0"/>
                <a:sym typeface="Webdings" pitchFamily="18" charset="2"/>
              </a:rPr>
              <a:t> </a:t>
            </a:r>
            <a:r>
              <a:rPr lang="en-US" b="1" dirty="0" err="1">
                <a:latin typeface="Book Antiqua" pitchFamily="18" charset="0"/>
                <a:sym typeface="Webdings" pitchFamily="18" charset="2"/>
              </a:rPr>
              <a:t>kunci</a:t>
            </a:r>
            <a:r>
              <a:rPr lang="en-US" b="1" dirty="0">
                <a:latin typeface="Book Antiqua" pitchFamily="18" charset="0"/>
                <a:sym typeface="Webdings" pitchFamily="18" charset="2"/>
              </a:rPr>
              <a:t/>
            </a:r>
            <a:br>
              <a:rPr lang="en-US" b="1" dirty="0">
                <a:latin typeface="Book Antiqua" pitchFamily="18" charset="0"/>
                <a:sym typeface="Webdings" pitchFamily="18" charset="2"/>
              </a:rPr>
            </a:br>
            <a:endParaRPr lang="en-US" dirty="0"/>
          </a:p>
        </p:txBody>
      </p:sp>
      <p:sp>
        <p:nvSpPr>
          <p:cNvPr id="3" name="Content Placeholder 2"/>
          <p:cNvSpPr>
            <a:spLocks noGrp="1"/>
          </p:cNvSpPr>
          <p:nvPr>
            <p:ph sz="half" idx="1"/>
          </p:nvPr>
        </p:nvSpPr>
        <p:spPr/>
        <p:txBody>
          <a:bodyPr/>
          <a:lstStyle/>
          <a:p>
            <a:endParaRPr lang="en-US"/>
          </a:p>
        </p:txBody>
      </p:sp>
      <p:graphicFrame>
        <p:nvGraphicFramePr>
          <p:cNvPr id="5" name="Object 4"/>
          <p:cNvGraphicFramePr>
            <a:graphicFrameLocks noChangeAspect="1"/>
          </p:cNvGraphicFramePr>
          <p:nvPr>
            <p:extLst/>
          </p:nvPr>
        </p:nvGraphicFramePr>
        <p:xfrm>
          <a:off x="1311678" y="2226742"/>
          <a:ext cx="8785225" cy="4505325"/>
        </p:xfrm>
        <a:graphic>
          <a:graphicData uri="http://schemas.openxmlformats.org/presentationml/2006/ole">
            <mc:AlternateContent xmlns:mc="http://schemas.openxmlformats.org/markup-compatibility/2006">
              <mc:Choice xmlns:v="urn:schemas-microsoft-com:vml" Requires="v">
                <p:oleObj spid="_x0000_s3095" name="Photo Editor Photo" r:id="rId3" imgW="5161905" imgH="2647619" progId="MSPhotoEd.3">
                  <p:embed/>
                </p:oleObj>
              </mc:Choice>
              <mc:Fallback>
                <p:oleObj name="Photo Editor Photo" r:id="rId3" imgW="5161905" imgH="2647619"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1678" y="2226742"/>
                        <a:ext cx="8785225" cy="450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448415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Sebuah</a:t>
            </a:r>
            <a:r>
              <a:rPr lang="en-US" dirty="0"/>
              <a:t> </a:t>
            </a:r>
            <a:r>
              <a:rPr lang="en-US" dirty="0" err="1"/>
              <a:t>algoritma</a:t>
            </a:r>
            <a:r>
              <a:rPr lang="en-US" dirty="0"/>
              <a:t> </a:t>
            </a:r>
            <a:r>
              <a:rPr lang="en-US" dirty="0" err="1"/>
              <a:t>kriptografi</a:t>
            </a:r>
            <a:r>
              <a:rPr lang="en-US" dirty="0"/>
              <a:t> </a:t>
            </a:r>
            <a:r>
              <a:rPr lang="en-US" dirty="0" err="1"/>
              <a:t>dikatakan</a:t>
            </a:r>
            <a:r>
              <a:rPr lang="en-US" dirty="0"/>
              <a:t> </a:t>
            </a:r>
            <a:r>
              <a:rPr lang="en-US" dirty="0" err="1"/>
              <a:t>aman</a:t>
            </a:r>
            <a:r>
              <a:rPr lang="en-US" dirty="0"/>
              <a:t> (</a:t>
            </a:r>
            <a:r>
              <a:rPr lang="en-US" i="1" dirty="0">
                <a:latin typeface="Book Antiqua" pitchFamily="18" charset="0"/>
              </a:rPr>
              <a:t>computationally secure</a:t>
            </a:r>
            <a:r>
              <a:rPr lang="en-US" dirty="0"/>
              <a:t>) </a:t>
            </a:r>
            <a:r>
              <a:rPr lang="en-US" dirty="0" err="1"/>
              <a:t>bila</a:t>
            </a:r>
            <a:r>
              <a:rPr lang="en-US" dirty="0"/>
              <a:t> </a:t>
            </a:r>
            <a:r>
              <a:rPr lang="en-US" dirty="0" err="1"/>
              <a:t>memenuhi</a:t>
            </a:r>
            <a:r>
              <a:rPr lang="en-US" dirty="0"/>
              <a:t> </a:t>
            </a:r>
            <a:r>
              <a:rPr lang="en-US" dirty="0" err="1"/>
              <a:t>tiga</a:t>
            </a:r>
            <a:r>
              <a:rPr lang="en-US" dirty="0"/>
              <a:t> </a:t>
            </a:r>
            <a:r>
              <a:rPr lang="en-US" dirty="0" err="1"/>
              <a:t>kriteria</a:t>
            </a:r>
            <a:r>
              <a:rPr lang="en-US" dirty="0"/>
              <a:t> </a:t>
            </a:r>
            <a:r>
              <a:rPr lang="en-US" dirty="0" err="1"/>
              <a:t>berikut</a:t>
            </a:r>
            <a:r>
              <a:rPr lang="en-US" dirty="0"/>
              <a:t>:</a:t>
            </a:r>
          </a:p>
        </p:txBody>
      </p:sp>
      <p:sp>
        <p:nvSpPr>
          <p:cNvPr id="3" name="Content Placeholder 2"/>
          <p:cNvSpPr>
            <a:spLocks noGrp="1"/>
          </p:cNvSpPr>
          <p:nvPr>
            <p:ph sz="half" idx="1"/>
          </p:nvPr>
        </p:nvSpPr>
        <p:spPr>
          <a:xfrm>
            <a:off x="680319" y="2336873"/>
            <a:ext cx="11165937" cy="3599316"/>
          </a:xfrm>
        </p:spPr>
        <p:txBody>
          <a:bodyPr/>
          <a:lstStyle/>
          <a:p>
            <a:pPr marL="365760" indent="-256032" algn="just" fontAlgn="auto">
              <a:spcAft>
                <a:spcPts val="0"/>
              </a:spcAft>
              <a:buFont typeface="Wingdings 3"/>
              <a:buChar char=""/>
              <a:defRPr/>
            </a:pPr>
            <a:r>
              <a:rPr lang="en-US" dirty="0" err="1"/>
              <a:t>Persamaan</a:t>
            </a:r>
            <a:r>
              <a:rPr lang="en-US" dirty="0"/>
              <a:t> </a:t>
            </a:r>
            <a:r>
              <a:rPr lang="en-US" dirty="0" err="1"/>
              <a:t>matematis</a:t>
            </a:r>
            <a:r>
              <a:rPr lang="en-US" dirty="0"/>
              <a:t> yang </a:t>
            </a:r>
            <a:r>
              <a:rPr lang="en-US" dirty="0" err="1"/>
              <a:t>menggambarkan</a:t>
            </a:r>
            <a:r>
              <a:rPr lang="en-US" dirty="0"/>
              <a:t> </a:t>
            </a:r>
            <a:r>
              <a:rPr lang="en-US" dirty="0" err="1"/>
              <a:t>operasi</a:t>
            </a:r>
            <a:r>
              <a:rPr lang="en-US" dirty="0"/>
              <a:t> </a:t>
            </a:r>
            <a:r>
              <a:rPr lang="en-US" dirty="0" err="1"/>
              <a:t>algoritma</a:t>
            </a:r>
            <a:r>
              <a:rPr lang="en-US" dirty="0"/>
              <a:t> </a:t>
            </a:r>
            <a:r>
              <a:rPr lang="en-US" dirty="0" err="1"/>
              <a:t>kriptografi</a:t>
            </a:r>
            <a:r>
              <a:rPr lang="en-US" dirty="0"/>
              <a:t> </a:t>
            </a:r>
            <a:r>
              <a:rPr lang="en-US" dirty="0" err="1"/>
              <a:t>sangat</a:t>
            </a:r>
            <a:r>
              <a:rPr lang="en-US" dirty="0"/>
              <a:t> </a:t>
            </a:r>
            <a:r>
              <a:rPr lang="en-US" dirty="0" err="1"/>
              <a:t>kompleks</a:t>
            </a:r>
            <a:r>
              <a:rPr lang="en-US" dirty="0"/>
              <a:t> </a:t>
            </a:r>
            <a:r>
              <a:rPr lang="en-US" dirty="0" err="1"/>
              <a:t>sehingga</a:t>
            </a:r>
            <a:r>
              <a:rPr lang="en-US" dirty="0"/>
              <a:t> </a:t>
            </a:r>
            <a:r>
              <a:rPr lang="en-US" dirty="0" err="1"/>
              <a:t>algoritma</a:t>
            </a:r>
            <a:r>
              <a:rPr lang="en-US" dirty="0"/>
              <a:t> </a:t>
            </a:r>
            <a:r>
              <a:rPr lang="en-US" dirty="0" err="1"/>
              <a:t>tidak</a:t>
            </a:r>
            <a:r>
              <a:rPr lang="en-US" dirty="0"/>
              <a:t> </a:t>
            </a:r>
            <a:r>
              <a:rPr lang="en-US" dirty="0" err="1"/>
              <a:t>mungkin</a:t>
            </a:r>
            <a:r>
              <a:rPr lang="en-US" dirty="0"/>
              <a:t> </a:t>
            </a:r>
            <a:r>
              <a:rPr lang="en-US" dirty="0" err="1"/>
              <a:t>dipecahkan</a:t>
            </a:r>
            <a:r>
              <a:rPr lang="en-US" dirty="0"/>
              <a:t> </a:t>
            </a:r>
            <a:r>
              <a:rPr lang="en-US" dirty="0" err="1"/>
              <a:t>secara</a:t>
            </a:r>
            <a:r>
              <a:rPr lang="en-US" dirty="0"/>
              <a:t> </a:t>
            </a:r>
            <a:r>
              <a:rPr lang="en-US" dirty="0" err="1"/>
              <a:t>analitik</a:t>
            </a:r>
            <a:r>
              <a:rPr lang="en-US" dirty="0"/>
              <a:t>.</a:t>
            </a:r>
          </a:p>
          <a:p>
            <a:pPr marL="365760" indent="-256032" algn="just" fontAlgn="auto">
              <a:spcAft>
                <a:spcPts val="0"/>
              </a:spcAft>
              <a:buFont typeface="Wingdings 3"/>
              <a:buChar char=""/>
              <a:defRPr/>
            </a:pPr>
            <a:r>
              <a:rPr lang="en-US" dirty="0" err="1"/>
              <a:t>Biaya</a:t>
            </a:r>
            <a:r>
              <a:rPr lang="en-US" dirty="0"/>
              <a:t> </a:t>
            </a:r>
            <a:r>
              <a:rPr lang="en-US" dirty="0" err="1"/>
              <a:t>untuk</a:t>
            </a:r>
            <a:r>
              <a:rPr lang="en-US" dirty="0"/>
              <a:t> </a:t>
            </a:r>
            <a:r>
              <a:rPr lang="en-US" dirty="0" err="1"/>
              <a:t>memecahkan</a:t>
            </a:r>
            <a:r>
              <a:rPr lang="en-US" dirty="0"/>
              <a:t> </a:t>
            </a:r>
            <a:r>
              <a:rPr lang="en-US" i="1" dirty="0" err="1">
                <a:latin typeface="Book Antiqua" pitchFamily="18" charset="0"/>
              </a:rPr>
              <a:t>ciphertext</a:t>
            </a:r>
            <a:r>
              <a:rPr lang="en-US" dirty="0"/>
              <a:t> </a:t>
            </a:r>
            <a:r>
              <a:rPr lang="en-US" dirty="0" err="1"/>
              <a:t>melampaui</a:t>
            </a:r>
            <a:r>
              <a:rPr lang="en-US" dirty="0"/>
              <a:t> </a:t>
            </a:r>
            <a:r>
              <a:rPr lang="en-US" dirty="0" err="1"/>
              <a:t>nilai</a:t>
            </a:r>
            <a:r>
              <a:rPr lang="en-US" dirty="0"/>
              <a:t> </a:t>
            </a:r>
            <a:r>
              <a:rPr lang="en-US" dirty="0" err="1"/>
              <a:t>informasi</a:t>
            </a:r>
            <a:r>
              <a:rPr lang="en-US" dirty="0"/>
              <a:t> yang </a:t>
            </a:r>
            <a:r>
              <a:rPr lang="en-US" dirty="0" err="1"/>
              <a:t>terkandung</a:t>
            </a:r>
            <a:r>
              <a:rPr lang="en-US" dirty="0"/>
              <a:t> di </a:t>
            </a:r>
            <a:r>
              <a:rPr lang="en-US" dirty="0" err="1"/>
              <a:t>dalam</a:t>
            </a:r>
            <a:r>
              <a:rPr lang="en-US" dirty="0"/>
              <a:t> </a:t>
            </a:r>
            <a:r>
              <a:rPr lang="en-US" i="1" dirty="0" err="1">
                <a:latin typeface="Book Antiqua" pitchFamily="18" charset="0"/>
              </a:rPr>
              <a:t>ciphertext</a:t>
            </a:r>
            <a:r>
              <a:rPr lang="en-US" dirty="0"/>
              <a:t> </a:t>
            </a:r>
            <a:r>
              <a:rPr lang="en-US" dirty="0" err="1"/>
              <a:t>tersebut</a:t>
            </a:r>
            <a:r>
              <a:rPr lang="en-US" dirty="0"/>
              <a:t>.</a:t>
            </a:r>
          </a:p>
          <a:p>
            <a:pPr marL="365760" indent="-256032" algn="just" fontAlgn="auto">
              <a:spcAft>
                <a:spcPts val="0"/>
              </a:spcAft>
              <a:buFont typeface="Wingdings 3"/>
              <a:buChar char=""/>
              <a:defRPr/>
            </a:pPr>
            <a:r>
              <a:rPr lang="en-US" dirty="0" err="1"/>
              <a:t>Waktu</a:t>
            </a:r>
            <a:r>
              <a:rPr lang="en-US" dirty="0"/>
              <a:t> yang </a:t>
            </a:r>
            <a:r>
              <a:rPr lang="en-US" dirty="0" err="1"/>
              <a:t>diperlukan</a:t>
            </a:r>
            <a:r>
              <a:rPr lang="en-US" dirty="0"/>
              <a:t> </a:t>
            </a:r>
            <a:r>
              <a:rPr lang="en-US" dirty="0" err="1"/>
              <a:t>untuk</a:t>
            </a:r>
            <a:r>
              <a:rPr lang="en-US" dirty="0"/>
              <a:t> </a:t>
            </a:r>
            <a:r>
              <a:rPr lang="en-US" dirty="0" err="1"/>
              <a:t>memecahkan</a:t>
            </a:r>
            <a:r>
              <a:rPr lang="en-US" dirty="0"/>
              <a:t> </a:t>
            </a:r>
            <a:r>
              <a:rPr lang="en-US" i="1" dirty="0" err="1">
                <a:latin typeface="Book Antiqua" pitchFamily="18" charset="0"/>
              </a:rPr>
              <a:t>ciphertext</a:t>
            </a:r>
            <a:r>
              <a:rPr lang="en-US" dirty="0"/>
              <a:t> </a:t>
            </a:r>
            <a:r>
              <a:rPr lang="en-US" dirty="0" err="1"/>
              <a:t>melampaui</a:t>
            </a:r>
            <a:r>
              <a:rPr lang="en-US" dirty="0"/>
              <a:t> </a:t>
            </a:r>
            <a:r>
              <a:rPr lang="en-US" dirty="0" err="1"/>
              <a:t>lamanya</a:t>
            </a:r>
            <a:r>
              <a:rPr lang="en-US" dirty="0"/>
              <a:t> </a:t>
            </a:r>
            <a:r>
              <a:rPr lang="en-US" dirty="0" err="1"/>
              <a:t>waktu</a:t>
            </a:r>
            <a:r>
              <a:rPr lang="en-US" dirty="0"/>
              <a:t> </a:t>
            </a:r>
            <a:r>
              <a:rPr lang="en-US" dirty="0" err="1"/>
              <a:t>informasi</a:t>
            </a:r>
            <a:r>
              <a:rPr lang="en-US" dirty="0"/>
              <a:t> </a:t>
            </a:r>
            <a:r>
              <a:rPr lang="en-US" dirty="0" err="1"/>
              <a:t>tersebut</a:t>
            </a:r>
            <a:r>
              <a:rPr lang="en-US" dirty="0"/>
              <a:t> </a:t>
            </a:r>
            <a:r>
              <a:rPr lang="en-US" dirty="0" err="1"/>
              <a:t>harus</a:t>
            </a:r>
            <a:r>
              <a:rPr lang="en-US" dirty="0"/>
              <a:t> </a:t>
            </a:r>
            <a:r>
              <a:rPr lang="en-US" dirty="0" err="1"/>
              <a:t>dijaga</a:t>
            </a:r>
            <a:r>
              <a:rPr lang="en-US" dirty="0"/>
              <a:t> </a:t>
            </a:r>
            <a:r>
              <a:rPr lang="en-US" dirty="0" err="1"/>
              <a:t>kerahasiaannya</a:t>
            </a:r>
            <a:r>
              <a:rPr lang="en-US" dirty="0"/>
              <a:t>.</a:t>
            </a:r>
          </a:p>
          <a:p>
            <a:endParaRPr lang="en-US" dirty="0"/>
          </a:p>
        </p:txBody>
      </p:sp>
    </p:spTree>
    <p:extLst>
      <p:ext uri="{BB962C8B-B14F-4D97-AF65-F5344CB8AC3E}">
        <p14:creationId xmlns:p14="http://schemas.microsoft.com/office/powerpoint/2010/main" val="2503681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96641" y="504053"/>
            <a:ext cx="10412159" cy="1146360"/>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err="1" smtClean="0"/>
              <a:t>Kriptografi</a:t>
            </a:r>
            <a:endParaRPr lang="en-GB" dirty="0"/>
          </a:p>
        </p:txBody>
      </p:sp>
      <p:sp>
        <p:nvSpPr>
          <p:cNvPr id="4098" name="Rectangle 2"/>
          <p:cNvSpPr>
            <a:spLocks noGrp="1" noChangeArrowheads="1"/>
          </p:cNvSpPr>
          <p:nvPr>
            <p:ph type="body" idx="1"/>
          </p:nvPr>
        </p:nvSpPr>
        <p:spPr>
          <a:xfrm>
            <a:off x="896641" y="1906760"/>
            <a:ext cx="10412159" cy="4320454"/>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err="1" smtClean="0"/>
              <a:t>Kriptografi</a:t>
            </a:r>
            <a:r>
              <a:rPr lang="en-GB" dirty="0" smtClean="0"/>
              <a:t> </a:t>
            </a:r>
            <a:r>
              <a:rPr lang="en-GB" dirty="0"/>
              <a:t>“</a:t>
            </a:r>
            <a:r>
              <a:rPr lang="en-GB" dirty="0" err="1"/>
              <a:t>kuno</a:t>
            </a:r>
            <a:r>
              <a:rPr lang="en-GB" dirty="0"/>
              <a:t>”</a:t>
            </a:r>
          </a:p>
          <a:p>
            <a:pPr lvl="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err="1"/>
              <a:t>Subtitusi</a:t>
            </a:r>
            <a:r>
              <a:rPr lang="en-GB" dirty="0"/>
              <a:t> Cipher</a:t>
            </a:r>
          </a:p>
          <a:p>
            <a:pPr lvl="1">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err="1"/>
              <a:t>Transposisi</a:t>
            </a:r>
            <a:r>
              <a:rPr lang="en-GB" dirty="0"/>
              <a:t> Cipher</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dirty="0" err="1"/>
              <a:t>Kriptografi</a:t>
            </a:r>
            <a:r>
              <a:rPr lang="en-GB" dirty="0"/>
              <a:t> Modern</a:t>
            </a:r>
          </a:p>
        </p:txBody>
      </p:sp>
    </p:spTree>
    <p:extLst>
      <p:ext uri="{BB962C8B-B14F-4D97-AF65-F5344CB8AC3E}">
        <p14:creationId xmlns:p14="http://schemas.microsoft.com/office/powerpoint/2010/main" val="828580723"/>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b="1" smtClean="0"/>
              <a:t>Jenis-jenis </a:t>
            </a:r>
            <a:r>
              <a:rPr lang="en-US" b="1" i="1" smtClean="0"/>
              <a:t>Cipher</a:t>
            </a:r>
            <a:r>
              <a:rPr lang="en-US" b="1" smtClean="0"/>
              <a:t> Substitusi</a:t>
            </a:r>
            <a:endParaRPr lang="en-US" smtClean="0"/>
          </a:p>
        </p:txBody>
      </p:sp>
      <p:sp>
        <p:nvSpPr>
          <p:cNvPr id="4099" name="Content Placeholder 2"/>
          <p:cNvSpPr>
            <a:spLocks noGrp="1"/>
          </p:cNvSpPr>
          <p:nvPr>
            <p:ph idx="1"/>
          </p:nvPr>
        </p:nvSpPr>
        <p:spPr/>
        <p:txBody>
          <a:bodyPr/>
          <a:lstStyle/>
          <a:p>
            <a:pPr marL="514350" indent="-514350">
              <a:buFont typeface="Times New Roman" panose="02020603050405020304" pitchFamily="18" charset="0"/>
              <a:buAutoNum type="arabicPeriod"/>
            </a:pPr>
            <a:r>
              <a:rPr lang="en-US" b="1" dirty="0" smtClean="0"/>
              <a:t>Cipher </a:t>
            </a:r>
            <a:r>
              <a:rPr lang="en-US" b="1" dirty="0" err="1" smtClean="0"/>
              <a:t>Abjad</a:t>
            </a:r>
            <a:r>
              <a:rPr lang="en-US" b="1" dirty="0" smtClean="0"/>
              <a:t>-Tunggal </a:t>
            </a:r>
            <a:r>
              <a:rPr lang="en-US" i="1" dirty="0" smtClean="0"/>
              <a:t>(</a:t>
            </a:r>
            <a:r>
              <a:rPr lang="en-US" i="1" dirty="0" err="1" smtClean="0"/>
              <a:t>Monoalphabetic</a:t>
            </a:r>
            <a:r>
              <a:rPr lang="en-US" i="1" dirty="0" smtClean="0"/>
              <a:t> Cipher)</a:t>
            </a:r>
          </a:p>
          <a:p>
            <a:pPr marL="514350" indent="-514350">
              <a:buFont typeface="Times New Roman" panose="02020603050405020304" pitchFamily="18" charset="0"/>
              <a:buAutoNum type="arabicPeriod"/>
            </a:pPr>
            <a:r>
              <a:rPr lang="en-US" b="1" dirty="0" smtClean="0"/>
              <a:t>Cipher </a:t>
            </a:r>
            <a:r>
              <a:rPr lang="en-US" b="1" dirty="0" err="1" smtClean="0"/>
              <a:t>Substitusi</a:t>
            </a:r>
            <a:r>
              <a:rPr lang="en-US" b="1" dirty="0" smtClean="0"/>
              <a:t> </a:t>
            </a:r>
            <a:r>
              <a:rPr lang="en-US" b="1" dirty="0" err="1" smtClean="0"/>
              <a:t>Homofonik</a:t>
            </a:r>
            <a:r>
              <a:rPr lang="en-US" b="1" dirty="0" smtClean="0"/>
              <a:t> </a:t>
            </a:r>
            <a:r>
              <a:rPr lang="en-US" dirty="0" smtClean="0"/>
              <a:t>(</a:t>
            </a:r>
            <a:r>
              <a:rPr lang="en-US" i="1" dirty="0" smtClean="0">
                <a:cs typeface="Times New Roman" panose="02020603050405020304" pitchFamily="18" charset="0"/>
              </a:rPr>
              <a:t>Homophonic substitution cipher)</a:t>
            </a:r>
            <a:r>
              <a:rPr lang="en-US" dirty="0" smtClean="0"/>
              <a:t> </a:t>
            </a:r>
          </a:p>
          <a:p>
            <a:pPr marL="514350" indent="-514350">
              <a:buFont typeface="Times New Roman" panose="02020603050405020304" pitchFamily="18" charset="0"/>
              <a:buAutoNum type="arabicPeriod"/>
            </a:pPr>
            <a:r>
              <a:rPr lang="en-US" b="1" i="1" dirty="0" smtClean="0">
                <a:cs typeface="Times New Roman" panose="02020603050405020304" pitchFamily="18" charset="0"/>
              </a:rPr>
              <a:t>Cipher</a:t>
            </a:r>
            <a:r>
              <a:rPr lang="en-US" b="1" dirty="0" smtClean="0">
                <a:cs typeface="Times New Roman" panose="02020603050405020304" pitchFamily="18" charset="0"/>
              </a:rPr>
              <a:t> </a:t>
            </a:r>
            <a:r>
              <a:rPr lang="en-US" b="1" dirty="0" err="1" smtClean="0">
                <a:cs typeface="Times New Roman" panose="02020603050405020304" pitchFamily="18" charset="0"/>
              </a:rPr>
              <a:t>abjad-majemuk</a:t>
            </a:r>
            <a:r>
              <a:rPr lang="en-US" dirty="0" smtClean="0">
                <a:cs typeface="Times New Roman" panose="02020603050405020304" pitchFamily="18" charset="0"/>
              </a:rPr>
              <a:t> (</a:t>
            </a:r>
            <a:r>
              <a:rPr lang="en-US" i="1" dirty="0" err="1" smtClean="0">
                <a:cs typeface="Times New Roman" panose="02020603050405020304" pitchFamily="18" charset="0"/>
              </a:rPr>
              <a:t>Polyalpabetic</a:t>
            </a:r>
            <a:r>
              <a:rPr lang="en-US" i="1" dirty="0" smtClean="0">
                <a:cs typeface="Times New Roman" panose="02020603050405020304" pitchFamily="18" charset="0"/>
              </a:rPr>
              <a:t> substitution cipher</a:t>
            </a:r>
            <a:r>
              <a:rPr lang="en-US" dirty="0" smtClean="0">
                <a:cs typeface="Times New Roman" panose="02020603050405020304" pitchFamily="18" charset="0"/>
              </a:rPr>
              <a:t> )</a:t>
            </a:r>
          </a:p>
          <a:p>
            <a:pPr marL="514350" indent="-514350">
              <a:buFont typeface="Times New Roman" panose="02020603050405020304" pitchFamily="18" charset="0"/>
              <a:buAutoNum type="arabicPeriod"/>
            </a:pPr>
            <a:r>
              <a:rPr lang="en-US" b="1" dirty="0" smtClean="0"/>
              <a:t>Cipher </a:t>
            </a:r>
            <a:r>
              <a:rPr lang="en-US" b="1" dirty="0" err="1" smtClean="0"/>
              <a:t>Substitusi</a:t>
            </a:r>
            <a:r>
              <a:rPr lang="en-US" b="1" dirty="0" smtClean="0"/>
              <a:t> </a:t>
            </a:r>
            <a:r>
              <a:rPr lang="en-US" b="1" dirty="0" err="1" smtClean="0"/>
              <a:t>Poligram</a:t>
            </a:r>
            <a:r>
              <a:rPr lang="en-US" b="1" dirty="0" smtClean="0"/>
              <a:t> </a:t>
            </a:r>
            <a:r>
              <a:rPr lang="en-US" dirty="0" smtClean="0"/>
              <a:t>(</a:t>
            </a:r>
            <a:r>
              <a:rPr lang="en-US" i="1" dirty="0" smtClean="0">
                <a:cs typeface="Times New Roman" panose="02020603050405020304" pitchFamily="18" charset="0"/>
              </a:rPr>
              <a:t>Polygram substitution cipher)</a:t>
            </a:r>
            <a:r>
              <a:rPr lang="en-US" dirty="0" smtClean="0"/>
              <a:t> </a:t>
            </a:r>
          </a:p>
          <a:p>
            <a:pPr marL="514350" indent="-514350">
              <a:buFont typeface="Times New Roman" panose="02020603050405020304" pitchFamily="18" charset="0"/>
              <a:buAutoNum type="arabicPeriod"/>
            </a:pPr>
            <a:endParaRPr lang="en-US" dirty="0" smtClean="0">
              <a:cs typeface="Times New Roman" panose="02020603050405020304" pitchFamily="18" charset="0"/>
            </a:endParaRPr>
          </a:p>
          <a:p>
            <a:pPr marL="514350" indent="-514350">
              <a:buFont typeface="Times New Roman" panose="02020603050405020304" pitchFamily="18" charset="0"/>
              <a:buAutoNum type="arabicPeriod"/>
            </a:pPr>
            <a:endParaRPr lang="en-US" dirty="0" smtClean="0">
              <a:cs typeface="Times New Roman" panose="02020603050405020304" pitchFamily="18" charset="0"/>
            </a:endParaRPr>
          </a:p>
          <a:p>
            <a:pPr marL="514350" indent="-514350">
              <a:buFont typeface="Times New Roman" panose="02020603050405020304" pitchFamily="18" charset="0"/>
              <a:buAutoNum type="arabicPeriod"/>
            </a:pPr>
            <a:endParaRPr lang="en-US" dirty="0" smtClean="0"/>
          </a:p>
        </p:txBody>
      </p:sp>
      <p:sp>
        <p:nvSpPr>
          <p:cNvPr id="4100" name="Slide Number Placeholder 3"/>
          <p:cNvSpPr>
            <a:spLocks noGrp="1"/>
          </p:cNvSpPr>
          <p:nvPr>
            <p:ph type="sldNum" sz="quarter" idx="12"/>
          </p:nvPr>
        </p:nvSpPr>
        <p:spPr>
          <a:xfrm>
            <a:off x="10729455" y="753227"/>
            <a:ext cx="1154151" cy="1090789"/>
          </a:xfrm>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B5F962-4876-4E28-88A7-A2B24C44B95C}" type="slidenum">
              <a:rPr lang="en-GB">
                <a:solidFill>
                  <a:schemeClr val="tx2"/>
                </a:solidFill>
              </a:rPr>
              <a:pPr eaLnBrk="1" hangingPunct="1"/>
              <a:t>33</a:t>
            </a:fld>
            <a:endParaRPr lang="en-GB" sz="1400">
              <a:solidFill>
                <a:schemeClr val="tx2"/>
              </a:solidFill>
            </a:endParaRPr>
          </a:p>
        </p:txBody>
      </p:sp>
    </p:spTree>
    <p:extLst>
      <p:ext uri="{BB962C8B-B14F-4D97-AF65-F5344CB8AC3E}">
        <p14:creationId xmlns:p14="http://schemas.microsoft.com/office/powerpoint/2010/main" val="3716651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SUBSTITUSI</a:t>
            </a:r>
          </a:p>
        </p:txBody>
      </p:sp>
      <p:sp>
        <p:nvSpPr>
          <p:cNvPr id="12291" name="Rectangle 3"/>
          <p:cNvSpPr>
            <a:spLocks noGrp="1" noChangeArrowheads="1"/>
          </p:cNvSpPr>
          <p:nvPr>
            <p:ph type="body" idx="1"/>
          </p:nvPr>
        </p:nvSpPr>
        <p:spPr/>
        <p:txBody>
          <a:bodyPr>
            <a:normAutofit fontScale="92500" lnSpcReduction="20000"/>
          </a:bodyPr>
          <a:lstStyle/>
          <a:p>
            <a:pPr eaLnBrk="1" hangingPunct="1">
              <a:lnSpc>
                <a:spcPct val="90000"/>
              </a:lnSpc>
              <a:buFont typeface="Wingdings" panose="05000000000000000000" pitchFamily="2" charset="2"/>
              <a:buNone/>
            </a:pPr>
            <a:r>
              <a:rPr lang="en-US" sz="2100"/>
              <a:t>PROSES:</a:t>
            </a:r>
          </a:p>
          <a:p>
            <a:pPr eaLnBrk="1" hangingPunct="1">
              <a:lnSpc>
                <a:spcPct val="90000"/>
              </a:lnSpc>
              <a:buFont typeface="Wingdings" panose="05000000000000000000" pitchFamily="2" charset="2"/>
              <a:buNone/>
            </a:pPr>
            <a:r>
              <a:rPr lang="en-US" sz="2100"/>
              <a:t>Mengganti setiap unit (character/kelompok character) dengan unit chipertext</a:t>
            </a:r>
          </a:p>
          <a:p>
            <a:pPr eaLnBrk="1" hangingPunct="1">
              <a:lnSpc>
                <a:spcPct val="90000"/>
              </a:lnSpc>
              <a:buFont typeface="Wingdings" panose="05000000000000000000" pitchFamily="2" charset="2"/>
              <a:buNone/>
            </a:pPr>
            <a:endParaRPr lang="en-US" sz="2100"/>
          </a:p>
          <a:p>
            <a:pPr eaLnBrk="1" hangingPunct="1">
              <a:lnSpc>
                <a:spcPct val="90000"/>
              </a:lnSpc>
              <a:buFont typeface="Wingdings" panose="05000000000000000000" pitchFamily="2" charset="2"/>
              <a:buNone/>
            </a:pPr>
            <a:r>
              <a:rPr lang="en-US" sz="2100"/>
              <a:t>Contoh:</a:t>
            </a:r>
          </a:p>
          <a:p>
            <a:pPr eaLnBrk="1" hangingPunct="1">
              <a:lnSpc>
                <a:spcPct val="90000"/>
              </a:lnSpc>
              <a:buFont typeface="Wingdings" panose="05000000000000000000" pitchFamily="2" charset="2"/>
              <a:buNone/>
            </a:pPr>
            <a:r>
              <a:rPr lang="en-US" sz="2100"/>
              <a:t>A diganti den</a:t>
            </a:r>
            <a:r>
              <a:rPr lang="id-ID" sz="2100"/>
              <a:t>gan</a:t>
            </a:r>
            <a:r>
              <a:rPr lang="en-US" sz="2100"/>
              <a:t> C, B diganti dengan D</a:t>
            </a:r>
          </a:p>
          <a:p>
            <a:pPr eaLnBrk="1" hangingPunct="1">
              <a:lnSpc>
                <a:spcPct val="90000"/>
              </a:lnSpc>
              <a:buFont typeface="Wingdings" panose="05000000000000000000" pitchFamily="2" charset="2"/>
              <a:buNone/>
            </a:pPr>
            <a:endParaRPr lang="en-US" sz="2100"/>
          </a:p>
          <a:p>
            <a:pPr eaLnBrk="1" hangingPunct="1">
              <a:lnSpc>
                <a:spcPct val="90000"/>
              </a:lnSpc>
              <a:buFont typeface="Wingdings" panose="05000000000000000000" pitchFamily="2" charset="2"/>
              <a:buNone/>
            </a:pPr>
            <a:r>
              <a:rPr lang="en-US" sz="2100"/>
              <a:t>JENIS:</a:t>
            </a:r>
          </a:p>
          <a:p>
            <a:pPr eaLnBrk="1" hangingPunct="1">
              <a:lnSpc>
                <a:spcPct val="90000"/>
              </a:lnSpc>
            </a:pPr>
            <a:r>
              <a:rPr lang="en-US" sz="2100"/>
              <a:t>Alfabet tunggal: satu unit plaitext hanya diganti oleh satu unit ciphertext yang identik</a:t>
            </a:r>
          </a:p>
          <a:p>
            <a:pPr eaLnBrk="1" hangingPunct="1">
              <a:lnSpc>
                <a:spcPct val="90000"/>
              </a:lnSpc>
            </a:pPr>
            <a:r>
              <a:rPr lang="en-US" sz="2100"/>
              <a:t>Alfabet majemuk: satu unit plaintext dapat diganti oleh lebih dari satu unit ciphertext </a:t>
            </a:r>
          </a:p>
          <a:p>
            <a:pPr eaLnBrk="1" hangingPunct="1">
              <a:lnSpc>
                <a:spcPct val="90000"/>
              </a:lnSpc>
            </a:pPr>
            <a:endParaRPr lang="en-US" sz="2100"/>
          </a:p>
        </p:txBody>
      </p:sp>
    </p:spTree>
    <p:extLst>
      <p:ext uri="{BB962C8B-B14F-4D97-AF65-F5344CB8AC3E}">
        <p14:creationId xmlns:p14="http://schemas.microsoft.com/office/powerpoint/2010/main" val="1892277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ALFABET TUNGGAL</a:t>
            </a:r>
          </a:p>
        </p:txBody>
      </p:sp>
      <p:sp>
        <p:nvSpPr>
          <p:cNvPr id="13315" name="Rectangle 3"/>
          <p:cNvSpPr>
            <a:spLocks noGrp="1" noChangeArrowheads="1"/>
          </p:cNvSpPr>
          <p:nvPr>
            <p:ph type="body" idx="1"/>
          </p:nvPr>
        </p:nvSpPr>
        <p:spPr/>
        <p:txBody>
          <a:bodyPr/>
          <a:lstStyle/>
          <a:p>
            <a:pPr eaLnBrk="1" hangingPunct="1"/>
            <a:r>
              <a:rPr lang="en-US" dirty="0" smtClean="0"/>
              <a:t>Caesar </a:t>
            </a:r>
            <a:r>
              <a:rPr lang="id-ID" dirty="0" smtClean="0"/>
              <a:t>Cipher</a:t>
            </a:r>
            <a:r>
              <a:rPr lang="en-US" dirty="0" smtClean="0"/>
              <a:t> 	</a:t>
            </a:r>
          </a:p>
          <a:p>
            <a:pPr lvl="1" eaLnBrk="1" hangingPunct="1"/>
            <a:r>
              <a:rPr lang="en-US" dirty="0" err="1" smtClean="0"/>
              <a:t>Rumus</a:t>
            </a:r>
            <a:r>
              <a:rPr lang="en-US" dirty="0" smtClean="0"/>
              <a:t> </a:t>
            </a:r>
            <a:r>
              <a:rPr lang="en-US" dirty="0" err="1" smtClean="0"/>
              <a:t>umum</a:t>
            </a:r>
            <a:r>
              <a:rPr lang="en-US" dirty="0" smtClean="0"/>
              <a:t>: </a:t>
            </a:r>
            <a:r>
              <a:rPr lang="en-US" dirty="0" err="1" smtClean="0"/>
              <a:t>C</a:t>
            </a:r>
            <a:r>
              <a:rPr lang="en-US" baseline="-25000" dirty="0" err="1" smtClean="0"/>
              <a:t>i</a:t>
            </a:r>
            <a:r>
              <a:rPr lang="en-US" dirty="0" smtClean="0"/>
              <a:t>=F(</a:t>
            </a:r>
            <a:r>
              <a:rPr lang="en-US" dirty="0" err="1" smtClean="0"/>
              <a:t>n,P</a:t>
            </a:r>
            <a:r>
              <a:rPr lang="en-US" baseline="-25000" dirty="0" err="1" smtClean="0"/>
              <a:t>i</a:t>
            </a:r>
            <a:r>
              <a:rPr lang="en-US" dirty="0" smtClean="0"/>
              <a:t>)</a:t>
            </a:r>
          </a:p>
          <a:p>
            <a:pPr lvl="2" eaLnBrk="1" hangingPunct="1">
              <a:buFont typeface="Wingdings" panose="05000000000000000000" pitchFamily="2" charset="2"/>
              <a:buNone/>
            </a:pPr>
            <a:r>
              <a:rPr lang="en-US" dirty="0" smtClean="0"/>
              <a:t>	</a:t>
            </a:r>
            <a:r>
              <a:rPr lang="en-US" dirty="0" err="1" smtClean="0"/>
              <a:t>C</a:t>
            </a:r>
            <a:r>
              <a:rPr lang="en-US" baseline="-25000" dirty="0" err="1" smtClean="0"/>
              <a:t>i</a:t>
            </a:r>
            <a:r>
              <a:rPr lang="en-US" dirty="0" smtClean="0"/>
              <a:t>=</a:t>
            </a:r>
            <a:r>
              <a:rPr lang="en-US" dirty="0" err="1" smtClean="0"/>
              <a:t>ciphertext</a:t>
            </a:r>
            <a:r>
              <a:rPr lang="en-US" dirty="0" smtClean="0"/>
              <a:t>, n= key (number of letter sifted), P</a:t>
            </a:r>
            <a:r>
              <a:rPr lang="en-US" baseline="-25000" dirty="0" smtClean="0"/>
              <a:t>i</a:t>
            </a:r>
            <a:r>
              <a:rPr lang="en-US" dirty="0" smtClean="0"/>
              <a:t>=Plaintext</a:t>
            </a:r>
          </a:p>
          <a:p>
            <a:pPr lvl="1" eaLnBrk="1" hangingPunct="1"/>
            <a:r>
              <a:rPr lang="en-US" dirty="0" err="1" smtClean="0"/>
              <a:t>C</a:t>
            </a:r>
            <a:r>
              <a:rPr lang="en-US" baseline="-25000" dirty="0" err="1" smtClean="0"/>
              <a:t>i</a:t>
            </a:r>
            <a:r>
              <a:rPr lang="en-US" dirty="0" smtClean="0"/>
              <a:t>=</a:t>
            </a:r>
            <a:r>
              <a:rPr lang="en-US" dirty="0" err="1" smtClean="0"/>
              <a:t>P</a:t>
            </a:r>
            <a:r>
              <a:rPr lang="en-US" baseline="-25000" dirty="0" err="1" smtClean="0"/>
              <a:t>i</a:t>
            </a:r>
            <a:r>
              <a:rPr lang="en-US" dirty="0" err="1" smtClean="0"/>
              <a:t>+n</a:t>
            </a:r>
            <a:r>
              <a:rPr lang="en-US" dirty="0" smtClean="0"/>
              <a:t> mod 26</a:t>
            </a:r>
          </a:p>
          <a:p>
            <a:pPr lvl="1" eaLnBrk="1" hangingPunct="1"/>
            <a:r>
              <a:rPr lang="en-US" sz="2400" dirty="0" err="1"/>
              <a:t>Contoh</a:t>
            </a:r>
            <a:r>
              <a:rPr lang="en-US" sz="2400" dirty="0"/>
              <a:t>:</a:t>
            </a:r>
          </a:p>
          <a:p>
            <a:pPr eaLnBrk="1" hangingPunct="1">
              <a:buFont typeface="Wingdings" panose="05000000000000000000" pitchFamily="2" charset="2"/>
              <a:buNone/>
            </a:pPr>
            <a:r>
              <a:rPr lang="en-US" dirty="0"/>
              <a:t>		</a:t>
            </a:r>
            <a:r>
              <a:rPr lang="en-US" dirty="0" err="1"/>
              <a:t>Untuk</a:t>
            </a:r>
            <a:r>
              <a:rPr lang="en-US" dirty="0"/>
              <a:t> n=3 </a:t>
            </a:r>
            <a:r>
              <a:rPr lang="en-US" dirty="0" err="1"/>
              <a:t>transformasi</a:t>
            </a:r>
            <a:r>
              <a:rPr lang="en-US" dirty="0"/>
              <a:t> </a:t>
            </a:r>
            <a:r>
              <a:rPr lang="en-US" dirty="0" err="1"/>
              <a:t>adalah</a:t>
            </a:r>
            <a:r>
              <a:rPr lang="en-US" dirty="0"/>
              <a:t> </a:t>
            </a:r>
            <a:r>
              <a:rPr lang="en-US" dirty="0" err="1"/>
              <a:t>setiap</a:t>
            </a:r>
            <a:endParaRPr lang="en-US" dirty="0"/>
          </a:p>
          <a:p>
            <a:pPr eaLnBrk="1" hangingPunct="1">
              <a:buFont typeface="Wingdings" panose="05000000000000000000" pitchFamily="2" charset="2"/>
              <a:buNone/>
            </a:pPr>
            <a:r>
              <a:rPr lang="en-US" dirty="0"/>
              <a:t> 			</a:t>
            </a:r>
            <a:r>
              <a:rPr lang="en-US" dirty="0" err="1"/>
              <a:t>nilai</a:t>
            </a:r>
            <a:r>
              <a:rPr lang="en-US" dirty="0"/>
              <a:t> alphabet </a:t>
            </a:r>
            <a:r>
              <a:rPr lang="en-US" dirty="0" err="1"/>
              <a:t>ditambah</a:t>
            </a:r>
            <a:r>
              <a:rPr lang="en-US" dirty="0"/>
              <a:t> </a:t>
            </a:r>
            <a:r>
              <a:rPr lang="en-US" dirty="0" err="1"/>
              <a:t>dengan</a:t>
            </a:r>
            <a:r>
              <a:rPr lang="en-US" dirty="0"/>
              <a:t> 3</a:t>
            </a:r>
          </a:p>
          <a:p>
            <a:pPr lvl="1" eaLnBrk="1" hangingPunct="1"/>
            <a:endParaRPr lang="en-US" sz="2400" dirty="0"/>
          </a:p>
        </p:txBody>
      </p:sp>
    </p:spTree>
    <p:extLst>
      <p:ext uri="{BB962C8B-B14F-4D97-AF65-F5344CB8AC3E}">
        <p14:creationId xmlns:p14="http://schemas.microsoft.com/office/powerpoint/2010/main" val="1710742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d-ID" dirty="0" smtClean="0"/>
              <a:t>CAESAR CIPHER 1</a:t>
            </a:r>
            <a:endParaRPr lang="en-US" dirty="0" smtClean="0"/>
          </a:p>
        </p:txBody>
      </p:sp>
      <p:sp>
        <p:nvSpPr>
          <p:cNvPr id="14339"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sz="2500"/>
              <a:t>	</a:t>
            </a:r>
            <a:r>
              <a:rPr lang="en-US" sz="2000"/>
              <a:t>Plain text: ATTACK AT DAWN</a:t>
            </a:r>
          </a:p>
          <a:p>
            <a:pPr eaLnBrk="1" hangingPunct="1">
              <a:lnSpc>
                <a:spcPct val="90000"/>
              </a:lnSpc>
              <a:buFont typeface="Wingdings" panose="05000000000000000000" pitchFamily="2" charset="2"/>
              <a:buNone/>
            </a:pPr>
            <a:r>
              <a:rPr lang="en-US" sz="2000"/>
              <a:t>    </a:t>
            </a:r>
          </a:p>
          <a:p>
            <a:pPr eaLnBrk="1" hangingPunct="1">
              <a:lnSpc>
                <a:spcPct val="90000"/>
              </a:lnSpc>
              <a:buFont typeface="Wingdings" panose="05000000000000000000" pitchFamily="2" charset="2"/>
              <a:buNone/>
            </a:pPr>
            <a:r>
              <a:rPr lang="en-US" sz="2000"/>
              <a:t>	Nomor: 0 19 19 0 2 10  0 19  3 0 22 13</a:t>
            </a:r>
          </a:p>
          <a:p>
            <a:pPr eaLnBrk="1" hangingPunct="1">
              <a:lnSpc>
                <a:spcPct val="90000"/>
              </a:lnSpc>
              <a:buFont typeface="Wingdings" panose="05000000000000000000" pitchFamily="2" charset="2"/>
              <a:buNone/>
            </a:pPr>
            <a:r>
              <a:rPr lang="en-US" sz="2000"/>
              <a:t>    </a:t>
            </a:r>
          </a:p>
          <a:p>
            <a:pPr eaLnBrk="1" hangingPunct="1">
              <a:lnSpc>
                <a:spcPct val="90000"/>
              </a:lnSpc>
              <a:buFont typeface="Wingdings" panose="05000000000000000000" pitchFamily="2" charset="2"/>
              <a:buNone/>
            </a:pPr>
            <a:r>
              <a:rPr lang="en-US" sz="2000"/>
              <a:t>	Transformasi (n=3): 3+Pt</a:t>
            </a:r>
          </a:p>
          <a:p>
            <a:pPr eaLnBrk="1" hangingPunct="1">
              <a:lnSpc>
                <a:spcPct val="90000"/>
              </a:lnSpc>
              <a:buFont typeface="Wingdings" panose="05000000000000000000" pitchFamily="2" charset="2"/>
              <a:buNone/>
            </a:pPr>
            <a:r>
              <a:rPr lang="en-US" sz="2000"/>
              <a:t>		      3  22 22 3 5 13  3 22  9 3 25 16</a:t>
            </a:r>
          </a:p>
          <a:p>
            <a:pPr eaLnBrk="1" hangingPunct="1">
              <a:lnSpc>
                <a:spcPct val="90000"/>
              </a:lnSpc>
              <a:buFont typeface="Wingdings" panose="05000000000000000000" pitchFamily="2" charset="2"/>
              <a:buNone/>
            </a:pPr>
            <a:r>
              <a:rPr lang="en-US" sz="2000" baseline="-25000"/>
              <a:t>	</a:t>
            </a:r>
          </a:p>
          <a:p>
            <a:pPr eaLnBrk="1" hangingPunct="1">
              <a:lnSpc>
                <a:spcPct val="90000"/>
              </a:lnSpc>
              <a:buFont typeface="Wingdings" panose="05000000000000000000" pitchFamily="2" charset="2"/>
              <a:buNone/>
            </a:pPr>
            <a:r>
              <a:rPr lang="en-US" sz="2000" baseline="-25000"/>
              <a:t>	 </a:t>
            </a:r>
            <a:r>
              <a:rPr lang="en-US" sz="2000"/>
              <a:t>Chipertext: DWWDFN DE GDZQ</a:t>
            </a:r>
            <a:endParaRPr lang="en-US" sz="2000" baseline="-25000"/>
          </a:p>
        </p:txBody>
      </p:sp>
    </p:spTree>
    <p:extLst>
      <p:ext uri="{BB962C8B-B14F-4D97-AF65-F5344CB8AC3E}">
        <p14:creationId xmlns:p14="http://schemas.microsoft.com/office/powerpoint/2010/main" val="2058256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0729455" y="753227"/>
            <a:ext cx="1154151" cy="1090789"/>
          </a:xfrm>
        </p:spPr>
        <p:txBody>
          <a:bodyPr/>
          <a:lstStyle/>
          <a:p>
            <a:fld id="{05C53126-9BC2-4B2C-94F1-435298C5398E}" type="slidenum">
              <a:rPr lang="en-GB"/>
              <a:pPr/>
              <a:t>37</a:t>
            </a:fld>
            <a:endParaRPr lang="en-GB" sz="1400"/>
          </a:p>
        </p:txBody>
      </p:sp>
      <p:sp>
        <p:nvSpPr>
          <p:cNvPr id="571395" name="Rectangle 3"/>
          <p:cNvSpPr>
            <a:spLocks noGrp="1" noChangeArrowheads="1"/>
          </p:cNvSpPr>
          <p:nvPr>
            <p:ph type="body" idx="1"/>
          </p:nvPr>
        </p:nvSpPr>
        <p:spPr>
          <a:xfrm>
            <a:off x="1520406" y="2024064"/>
            <a:ext cx="10363200" cy="4616450"/>
          </a:xfrm>
        </p:spPr>
        <p:txBody>
          <a:bodyPr/>
          <a:lstStyle/>
          <a:p>
            <a:r>
              <a:rPr lang="en-US" sz="2400" dirty="0" err="1" smtClean="0"/>
              <a:t>Tiap</a:t>
            </a:r>
            <a:r>
              <a:rPr lang="en-US" sz="2400" dirty="0" smtClean="0"/>
              <a:t> </a:t>
            </a:r>
            <a:r>
              <a:rPr lang="en-US" sz="2400" dirty="0" err="1"/>
              <a:t>huruf</a:t>
            </a:r>
            <a:r>
              <a:rPr lang="en-US" sz="2400" dirty="0"/>
              <a:t> </a:t>
            </a:r>
            <a:r>
              <a:rPr lang="en-US" sz="2400" dirty="0" err="1"/>
              <a:t>alfabet</a:t>
            </a:r>
            <a:r>
              <a:rPr lang="en-US" sz="2400" dirty="0"/>
              <a:t> </a:t>
            </a:r>
            <a:r>
              <a:rPr lang="en-US" sz="2400" dirty="0" err="1"/>
              <a:t>digeser</a:t>
            </a:r>
            <a:r>
              <a:rPr lang="en-US" sz="2400" dirty="0"/>
              <a:t> 3 </a:t>
            </a:r>
            <a:r>
              <a:rPr lang="en-US" sz="2400" dirty="0" err="1"/>
              <a:t>huruf</a:t>
            </a:r>
            <a:r>
              <a:rPr lang="en-US" sz="2400" dirty="0"/>
              <a:t> </a:t>
            </a:r>
            <a:r>
              <a:rPr lang="en-US" sz="2400" dirty="0" err="1"/>
              <a:t>ke</a:t>
            </a:r>
            <a:r>
              <a:rPr lang="en-US" sz="2400" dirty="0"/>
              <a:t> </a:t>
            </a:r>
            <a:r>
              <a:rPr lang="en-US" sz="2400" dirty="0" err="1"/>
              <a:t>kanan</a:t>
            </a:r>
            <a:endParaRPr lang="en-US" sz="2400" dirty="0"/>
          </a:p>
          <a:p>
            <a:pPr algn="just">
              <a:buFont typeface="Wingdings" pitchFamily="2" charset="2"/>
              <a:buNone/>
            </a:pPr>
            <a:endParaRPr lang="en-US" sz="2400" i="1" dirty="0">
              <a:latin typeface="Courier New" pitchFamily="49" charset="0"/>
              <a:cs typeface="Courier New" pitchFamily="49" charset="0"/>
            </a:endParaRPr>
          </a:p>
          <a:p>
            <a:pPr algn="just">
              <a:buFont typeface="Wingdings" pitchFamily="2" charset="2"/>
              <a:buNone/>
            </a:pPr>
            <a:r>
              <a:rPr lang="en-US" sz="1700" i="1" dirty="0">
                <a:latin typeface="Courier New" pitchFamily="49" charset="0"/>
                <a:cs typeface="Courier New" pitchFamily="49" charset="0"/>
              </a:rPr>
              <a:t>p</a:t>
            </a:r>
            <a:r>
              <a:rPr lang="en-US" sz="1700" i="1" baseline="-30000" dirty="0">
                <a:latin typeface="Courier New" pitchFamily="49" charset="0"/>
                <a:cs typeface="Courier New" pitchFamily="49" charset="0"/>
              </a:rPr>
              <a:t>i</a:t>
            </a:r>
            <a:r>
              <a:rPr lang="en-US" sz="1700" baseline="-30000" dirty="0">
                <a:latin typeface="Courier New" pitchFamily="49" charset="0"/>
                <a:cs typeface="Courier New" pitchFamily="49" charset="0"/>
              </a:rPr>
              <a:t> </a:t>
            </a:r>
            <a:r>
              <a:rPr lang="en-US" sz="1700" dirty="0">
                <a:latin typeface="Courier New" pitchFamily="49" charset="0"/>
                <a:cs typeface="Courier New" pitchFamily="49" charset="0"/>
              </a:rPr>
              <a:t>: A B C D E F G H I J K L M N O P Q R S T U V W X Y Z</a:t>
            </a:r>
            <a:endParaRPr lang="en-US" sz="1700" dirty="0">
              <a:cs typeface="Times New Roman" pitchFamily="16" charset="0"/>
            </a:endParaRPr>
          </a:p>
          <a:p>
            <a:pPr algn="just">
              <a:buFont typeface="Wingdings" pitchFamily="2" charset="2"/>
              <a:buNone/>
            </a:pPr>
            <a:r>
              <a:rPr lang="en-US" sz="1700" i="1" dirty="0">
                <a:latin typeface="Courier New" pitchFamily="49" charset="0"/>
                <a:cs typeface="Courier New" pitchFamily="49" charset="0"/>
              </a:rPr>
              <a:t>c</a:t>
            </a:r>
            <a:r>
              <a:rPr lang="en-US" sz="1700" i="1" baseline="-30000" dirty="0">
                <a:latin typeface="Courier New" pitchFamily="49" charset="0"/>
                <a:cs typeface="Courier New" pitchFamily="49" charset="0"/>
              </a:rPr>
              <a:t>i </a:t>
            </a:r>
            <a:r>
              <a:rPr lang="en-US" sz="1700" dirty="0">
                <a:latin typeface="Courier New" pitchFamily="49" charset="0"/>
                <a:cs typeface="Courier New" pitchFamily="49" charset="0"/>
              </a:rPr>
              <a:t>: </a:t>
            </a:r>
            <a:r>
              <a:rPr lang="en-US" sz="1700" b="1" dirty="0">
                <a:latin typeface="Courier New" pitchFamily="49" charset="0"/>
                <a:cs typeface="Courier New" pitchFamily="49" charset="0"/>
              </a:rPr>
              <a:t>D E F G H I J K L M N O P Q R S T U V W X Y Z A B C</a:t>
            </a:r>
          </a:p>
          <a:p>
            <a:pPr algn="just">
              <a:buFont typeface="Wingdings" pitchFamily="2" charset="2"/>
              <a:buNone/>
            </a:pPr>
            <a:endParaRPr lang="en-US" sz="1700" dirty="0">
              <a:latin typeface="Courier New" pitchFamily="49" charset="0"/>
              <a:cs typeface="Times New Roman" pitchFamily="16" charset="0"/>
            </a:endParaRPr>
          </a:p>
          <a:p>
            <a:pPr algn="just"/>
            <a:r>
              <a:rPr lang="en-US" sz="2400" dirty="0" err="1">
                <a:cs typeface="Times New Roman" pitchFamily="16" charset="0"/>
              </a:rPr>
              <a:t>Contoh</a:t>
            </a:r>
            <a:r>
              <a:rPr lang="en-US" sz="2400" dirty="0">
                <a:cs typeface="Times New Roman" pitchFamily="16" charset="0"/>
              </a:rPr>
              <a:t>: </a:t>
            </a:r>
          </a:p>
          <a:p>
            <a:pPr algn="just">
              <a:buFont typeface="Wingdings" pitchFamily="2" charset="2"/>
              <a:buNone/>
            </a:pPr>
            <a:r>
              <a:rPr lang="en-US" sz="2000" dirty="0">
                <a:latin typeface="Courier New" pitchFamily="49" charset="0"/>
                <a:cs typeface="Courier New" pitchFamily="49" charset="0"/>
              </a:rPr>
              <a:t>	</a:t>
            </a:r>
            <a:r>
              <a:rPr lang="en-US" sz="2000" dirty="0" err="1">
                <a:cs typeface="Courier New" pitchFamily="49" charset="0"/>
              </a:rPr>
              <a:t>Plainteks</a:t>
            </a:r>
            <a:r>
              <a:rPr lang="en-US" sz="2000" dirty="0">
                <a:cs typeface="Courier New" pitchFamily="49" charset="0"/>
              </a:rPr>
              <a:t>: 	</a:t>
            </a:r>
            <a:r>
              <a:rPr lang="en-US" sz="2000" dirty="0">
                <a:latin typeface="Courier New" pitchFamily="49" charset="0"/>
                <a:cs typeface="Courier New" pitchFamily="49" charset="0"/>
              </a:rPr>
              <a:t>AWASI ASTERIX DAN TEMANNYA OBELIX</a:t>
            </a:r>
          </a:p>
          <a:p>
            <a:pPr algn="just">
              <a:buFont typeface="Wingdings" pitchFamily="2" charset="2"/>
              <a:buNone/>
            </a:pPr>
            <a:r>
              <a:rPr lang="en-US" sz="2000" b="1" dirty="0">
                <a:latin typeface="Courier New" pitchFamily="49" charset="0"/>
                <a:cs typeface="Times New Roman" pitchFamily="16" charset="0"/>
              </a:rPr>
              <a:t>	</a:t>
            </a:r>
            <a:r>
              <a:rPr lang="en-US" sz="2000" dirty="0" err="1">
                <a:cs typeface="Times New Roman" pitchFamily="16" charset="0"/>
              </a:rPr>
              <a:t>Cipherteks</a:t>
            </a:r>
            <a:r>
              <a:rPr lang="en-US" sz="2000" dirty="0">
                <a:cs typeface="Times New Roman" pitchFamily="16" charset="0"/>
              </a:rPr>
              <a:t>: 	</a:t>
            </a:r>
            <a:r>
              <a:rPr lang="en-GB" sz="2000" b="1" dirty="0">
                <a:latin typeface="Courier New" pitchFamily="49" charset="0"/>
                <a:cs typeface="Times New Roman" pitchFamily="16" charset="0"/>
              </a:rPr>
              <a:t>DZDVL DVWHULA GDQ WHPDQQBA REHOLA</a:t>
            </a:r>
            <a:endParaRPr lang="en-GB" sz="1700" dirty="0"/>
          </a:p>
        </p:txBody>
      </p:sp>
      <p:pic>
        <p:nvPicPr>
          <p:cNvPr id="571397" name="Picture 5" descr="http://images.google.co.id/images?q=tbn:rVwqykNcFLzTdM:http://www.lucidcafe.com/library/96jul/96julgifs/caesar.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3601" y="990600"/>
            <a:ext cx="1547284"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71399" name="Picture 7" descr="http://images.google.co.id/images?q=tbn:nJHPWFJZH0Ad0M:http://www.markchurms.com/Merchant2/graphics/caesar-d.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800" y="5257801"/>
            <a:ext cx="2057400" cy="13827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id-ID" dirty="0"/>
              <a:t>CAESAR </a:t>
            </a:r>
            <a:r>
              <a:rPr lang="id-ID" dirty="0" smtClean="0"/>
              <a:t>CIPHER 2</a:t>
            </a:r>
            <a:endParaRPr lang="en-US" dirty="0"/>
          </a:p>
        </p:txBody>
      </p:sp>
    </p:spTree>
    <p:extLst>
      <p:ext uri="{BB962C8B-B14F-4D97-AF65-F5344CB8AC3E}">
        <p14:creationId xmlns:p14="http://schemas.microsoft.com/office/powerpoint/2010/main" val="1918165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729455" y="753227"/>
            <a:ext cx="1154151" cy="1090789"/>
          </a:xfrm>
        </p:spPr>
        <p:txBody>
          <a:bodyPr/>
          <a:lstStyle/>
          <a:p>
            <a:fld id="{F518E3BF-1B5A-4C70-B8C7-39B708FFF1A3}" type="slidenum">
              <a:rPr lang="en-GB"/>
              <a:pPr/>
              <a:t>38</a:t>
            </a:fld>
            <a:endParaRPr lang="en-GB" sz="1400"/>
          </a:p>
        </p:txBody>
      </p:sp>
      <p:sp>
        <p:nvSpPr>
          <p:cNvPr id="612354" name="Rectangle 2"/>
          <p:cNvSpPr>
            <a:spLocks noGrp="1" noChangeArrowheads="1"/>
          </p:cNvSpPr>
          <p:nvPr>
            <p:ph type="title"/>
          </p:nvPr>
        </p:nvSpPr>
        <p:spPr/>
        <p:txBody>
          <a:bodyPr/>
          <a:lstStyle/>
          <a:p>
            <a:r>
              <a:rPr lang="id-ID" dirty="0"/>
              <a:t>CAESAR </a:t>
            </a:r>
            <a:r>
              <a:rPr lang="id-ID" dirty="0" smtClean="0"/>
              <a:t>CIPHER 3</a:t>
            </a:r>
            <a:endParaRPr lang="en-US" dirty="0"/>
          </a:p>
        </p:txBody>
      </p:sp>
      <p:sp>
        <p:nvSpPr>
          <p:cNvPr id="612355" name="Rectangle 3"/>
          <p:cNvSpPr>
            <a:spLocks noGrp="1" noChangeArrowheads="1"/>
          </p:cNvSpPr>
          <p:nvPr>
            <p:ph type="body" idx="1"/>
          </p:nvPr>
        </p:nvSpPr>
        <p:spPr/>
        <p:txBody>
          <a:bodyPr/>
          <a:lstStyle/>
          <a:p>
            <a:r>
              <a:rPr lang="en-US" sz="2400" dirty="0" err="1"/>
              <a:t>Dalam</a:t>
            </a:r>
            <a:r>
              <a:rPr lang="en-US" sz="2400" dirty="0"/>
              <a:t> </a:t>
            </a:r>
            <a:r>
              <a:rPr lang="en-US" sz="2400" dirty="0" err="1"/>
              <a:t>praktek</a:t>
            </a:r>
            <a:r>
              <a:rPr lang="en-US" sz="2400" dirty="0"/>
              <a:t>, </a:t>
            </a:r>
            <a:r>
              <a:rPr lang="en-US" sz="2400" dirty="0" err="1"/>
              <a:t>cipherteks</a:t>
            </a:r>
            <a:r>
              <a:rPr lang="en-US" sz="2400" dirty="0"/>
              <a:t> </a:t>
            </a:r>
            <a:r>
              <a:rPr lang="en-US" sz="2400" dirty="0" err="1"/>
              <a:t>dikelompokkan</a:t>
            </a:r>
            <a:r>
              <a:rPr lang="en-US" sz="2400" dirty="0"/>
              <a:t> </a:t>
            </a:r>
            <a:r>
              <a:rPr lang="en-US" sz="2400" dirty="0" err="1"/>
              <a:t>ke</a:t>
            </a:r>
            <a:r>
              <a:rPr lang="en-US" sz="2400" dirty="0"/>
              <a:t> </a:t>
            </a:r>
            <a:r>
              <a:rPr lang="en-US" sz="2400" dirty="0" err="1"/>
              <a:t>dalam</a:t>
            </a:r>
            <a:r>
              <a:rPr lang="en-US" sz="2400" dirty="0"/>
              <a:t> </a:t>
            </a:r>
            <a:r>
              <a:rPr lang="en-US" sz="2400" dirty="0" err="1"/>
              <a:t>kelompok</a:t>
            </a:r>
            <a:r>
              <a:rPr lang="en-US" sz="2400" dirty="0"/>
              <a:t> n-</a:t>
            </a:r>
            <a:r>
              <a:rPr lang="en-US" sz="2400" dirty="0" err="1"/>
              <a:t>huruf</a:t>
            </a:r>
            <a:r>
              <a:rPr lang="en-US" sz="2400" dirty="0"/>
              <a:t>, </a:t>
            </a:r>
            <a:r>
              <a:rPr lang="en-US" sz="2400" dirty="0" err="1"/>
              <a:t>misalnya</a:t>
            </a:r>
            <a:r>
              <a:rPr lang="en-US" sz="2400" dirty="0"/>
              <a:t> </a:t>
            </a:r>
            <a:r>
              <a:rPr lang="en-US" sz="2400" dirty="0" err="1"/>
              <a:t>kelompok</a:t>
            </a:r>
            <a:r>
              <a:rPr lang="en-US" sz="2400" dirty="0"/>
              <a:t> 4-huruf:</a:t>
            </a:r>
          </a:p>
          <a:p>
            <a:pPr algn="just">
              <a:buFont typeface="Wingdings" pitchFamily="2" charset="2"/>
              <a:buNone/>
            </a:pPr>
            <a:r>
              <a:rPr lang="en-US" sz="2400" b="1" dirty="0">
                <a:latin typeface="Courier New" pitchFamily="49" charset="0"/>
                <a:cs typeface="Courier New" pitchFamily="49" charset="0"/>
              </a:rPr>
              <a:t>DZDV LDVW HULA GDQW HPDQ QBAR EHOL A</a:t>
            </a:r>
            <a:r>
              <a:rPr lang="en-US" b="1" dirty="0">
                <a:latin typeface="Courier New" pitchFamily="49" charset="0"/>
                <a:cs typeface="Courier New" pitchFamily="49" charset="0"/>
              </a:rPr>
              <a:t>	</a:t>
            </a:r>
            <a:endParaRPr lang="en-US" dirty="0">
              <a:cs typeface="Times New Roman" pitchFamily="16" charset="0"/>
            </a:endParaRPr>
          </a:p>
          <a:p>
            <a:endParaRPr lang="en-US" sz="2400" dirty="0"/>
          </a:p>
          <a:p>
            <a:r>
              <a:rPr lang="en-US" sz="2400" dirty="0" err="1"/>
              <a:t>Atau</a:t>
            </a:r>
            <a:r>
              <a:rPr lang="en-US" sz="2400" dirty="0"/>
              <a:t> </a:t>
            </a:r>
            <a:r>
              <a:rPr lang="en-US" sz="2400" dirty="0" err="1"/>
              <a:t>membuang</a:t>
            </a:r>
            <a:r>
              <a:rPr lang="en-US" sz="2400" dirty="0"/>
              <a:t> </a:t>
            </a:r>
            <a:r>
              <a:rPr lang="en-US" sz="2400" dirty="0" err="1"/>
              <a:t>semua</a:t>
            </a:r>
            <a:r>
              <a:rPr lang="en-US" sz="2400" dirty="0"/>
              <a:t> </a:t>
            </a:r>
            <a:r>
              <a:rPr lang="en-US" sz="2400" dirty="0" err="1"/>
              <a:t>spasi</a:t>
            </a:r>
            <a:r>
              <a:rPr lang="en-US" sz="2400" dirty="0"/>
              <a:t>:</a:t>
            </a:r>
          </a:p>
          <a:p>
            <a:pPr algn="just">
              <a:buFont typeface="Wingdings" pitchFamily="2" charset="2"/>
              <a:buNone/>
            </a:pPr>
            <a:r>
              <a:rPr lang="en-US" sz="2400" b="1" dirty="0">
                <a:latin typeface="Courier New" pitchFamily="49" charset="0"/>
                <a:cs typeface="Courier New" pitchFamily="49" charset="0"/>
              </a:rPr>
              <a:t>DZDVLDVWHULAGDQWHPDQQBAREHOLA</a:t>
            </a:r>
            <a:r>
              <a:rPr lang="en-US" b="1" dirty="0">
                <a:latin typeface="Courier New" pitchFamily="49" charset="0"/>
                <a:cs typeface="Courier New" pitchFamily="49" charset="0"/>
              </a:rPr>
              <a:t>	</a:t>
            </a:r>
            <a:endParaRPr lang="en-US" dirty="0">
              <a:cs typeface="Times New Roman" pitchFamily="16" charset="0"/>
            </a:endParaRPr>
          </a:p>
          <a:p>
            <a:endParaRPr lang="en-US" sz="2400" dirty="0"/>
          </a:p>
          <a:p>
            <a:r>
              <a:rPr lang="en-US" sz="2400" dirty="0" err="1"/>
              <a:t>Tujuannya</a:t>
            </a:r>
            <a:r>
              <a:rPr lang="en-US" sz="2400" dirty="0"/>
              <a:t> agar </a:t>
            </a:r>
            <a:r>
              <a:rPr lang="en-US" sz="2400" dirty="0" err="1"/>
              <a:t>kriptanalisis</a:t>
            </a:r>
            <a:r>
              <a:rPr lang="en-US" sz="2400" dirty="0"/>
              <a:t> </a:t>
            </a:r>
            <a:r>
              <a:rPr lang="en-US" sz="2400" dirty="0" err="1"/>
              <a:t>menjadi</a:t>
            </a:r>
            <a:r>
              <a:rPr lang="en-US" sz="2400" dirty="0"/>
              <a:t> </a:t>
            </a:r>
            <a:r>
              <a:rPr lang="en-US" sz="2400" dirty="0" err="1"/>
              <a:t>lebih</a:t>
            </a:r>
            <a:r>
              <a:rPr lang="en-US" sz="2400" dirty="0"/>
              <a:t> </a:t>
            </a:r>
            <a:r>
              <a:rPr lang="en-US" sz="2400" dirty="0" err="1"/>
              <a:t>sulit</a:t>
            </a:r>
            <a:endParaRPr lang="en-US" dirty="0"/>
          </a:p>
        </p:txBody>
      </p:sp>
    </p:spTree>
    <p:extLst>
      <p:ext uri="{BB962C8B-B14F-4D97-AF65-F5344CB8AC3E}">
        <p14:creationId xmlns:p14="http://schemas.microsoft.com/office/powerpoint/2010/main" val="2544842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729455" y="753227"/>
            <a:ext cx="1154151" cy="1090789"/>
          </a:xfrm>
        </p:spPr>
        <p:txBody>
          <a:bodyPr/>
          <a:lstStyle/>
          <a:p>
            <a:fld id="{E64A09EE-BF6C-4E18-B313-48E03A4EE7E9}" type="slidenum">
              <a:rPr lang="en-GB"/>
              <a:pPr/>
              <a:t>39</a:t>
            </a:fld>
            <a:endParaRPr lang="en-GB" sz="1400"/>
          </a:p>
        </p:txBody>
      </p:sp>
      <p:sp>
        <p:nvSpPr>
          <p:cNvPr id="611333" name="Rectangle 5"/>
          <p:cNvSpPr>
            <a:spLocks noChangeArrowheads="1"/>
          </p:cNvSpPr>
          <p:nvPr/>
        </p:nvSpPr>
        <p:spPr bwMode="auto">
          <a:xfrm>
            <a:off x="4641851" y="2352675"/>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611332" name="Picture 4" descr="ciphrdsk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5087" y="2334673"/>
            <a:ext cx="5181600" cy="3835400"/>
          </a:xfrm>
          <a:prstGeom prst="rect">
            <a:avLst/>
          </a:prstGeom>
          <a:noFill/>
          <a:extLst>
            <a:ext uri="{909E8E84-426E-40DD-AFC4-6F175D3DCCD1}">
              <a14:hiddenFill xmlns:a14="http://schemas.microsoft.com/office/drawing/2010/main">
                <a:solidFill>
                  <a:srgbClr val="FFFFFF"/>
                </a:solidFill>
              </a14:hiddenFill>
            </a:ext>
          </a:extLst>
        </p:spPr>
      </p:pic>
      <p:sp>
        <p:nvSpPr>
          <p:cNvPr id="611334" name="Rectangle 6"/>
          <p:cNvSpPr>
            <a:spLocks noChangeArrowheads="1"/>
          </p:cNvSpPr>
          <p:nvPr/>
        </p:nvSpPr>
        <p:spPr bwMode="auto">
          <a:xfrm>
            <a:off x="4078379" y="6170073"/>
            <a:ext cx="28841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rgbClr val="A50021"/>
              </a:buClr>
              <a:buSzPct val="75000"/>
              <a:buFont typeface="Wingdings" pitchFamily="2" charset="2"/>
              <a:buChar char="n"/>
            </a:pPr>
            <a:r>
              <a:rPr lang="en-US" sz="3200" i="1" dirty="0">
                <a:solidFill>
                  <a:srgbClr val="000000"/>
                </a:solidFill>
              </a:rPr>
              <a:t>Caesar wheel</a:t>
            </a:r>
          </a:p>
        </p:txBody>
      </p:sp>
      <p:sp>
        <p:nvSpPr>
          <p:cNvPr id="2" name="Rectangle 1"/>
          <p:cNvSpPr/>
          <p:nvPr/>
        </p:nvSpPr>
        <p:spPr>
          <a:xfrm>
            <a:off x="715817" y="1027344"/>
            <a:ext cx="5495202" cy="646331"/>
          </a:xfrm>
          <a:prstGeom prst="rect">
            <a:avLst/>
          </a:prstGeom>
        </p:spPr>
        <p:txBody>
          <a:bodyPr wrap="square">
            <a:spAutoFit/>
          </a:bodyPr>
          <a:lstStyle/>
          <a:p>
            <a:r>
              <a:rPr lang="id-ID" sz="3600" dirty="0"/>
              <a:t>CAESAR </a:t>
            </a:r>
            <a:r>
              <a:rPr lang="id-ID" sz="3600" dirty="0" smtClean="0"/>
              <a:t>CIPHER 4</a:t>
            </a:r>
            <a:endParaRPr lang="en-US" sz="3600" dirty="0"/>
          </a:p>
        </p:txBody>
      </p:sp>
    </p:spTree>
    <p:extLst>
      <p:ext uri="{BB962C8B-B14F-4D97-AF65-F5344CB8AC3E}">
        <p14:creationId xmlns:p14="http://schemas.microsoft.com/office/powerpoint/2010/main" val="423102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680321" y="2336872"/>
            <a:ext cx="9613861" cy="4444927"/>
          </a:xfrm>
        </p:spPr>
        <p:txBody>
          <a:bodyPr>
            <a:normAutofit fontScale="70000" lnSpcReduction="20000"/>
          </a:bodyPr>
          <a:lstStyle/>
          <a:p>
            <a:pPr marL="365760" indent="-256032">
              <a:lnSpc>
                <a:spcPct val="80000"/>
              </a:lnSpc>
              <a:buFont typeface="Wingdings 3"/>
              <a:buChar char=""/>
              <a:defRPr/>
            </a:pPr>
            <a:r>
              <a:rPr lang="en-US" dirty="0" err="1">
                <a:latin typeface="Arial" pitchFamily="34" charset="0"/>
              </a:rPr>
              <a:t>Pengirim</a:t>
            </a:r>
            <a:r>
              <a:rPr lang="en-US" dirty="0">
                <a:latin typeface="Arial" pitchFamily="34" charset="0"/>
              </a:rPr>
              <a:t> </a:t>
            </a:r>
            <a:r>
              <a:rPr lang="en-US" dirty="0" err="1">
                <a:latin typeface="Arial" pitchFamily="34" charset="0"/>
              </a:rPr>
              <a:t>dan</a:t>
            </a:r>
            <a:r>
              <a:rPr lang="en-US" dirty="0">
                <a:latin typeface="Arial" pitchFamily="34" charset="0"/>
              </a:rPr>
              <a:t> </a:t>
            </a:r>
            <a:r>
              <a:rPr lang="en-US" dirty="0" err="1">
                <a:latin typeface="Arial" pitchFamily="34" charset="0"/>
              </a:rPr>
              <a:t>Penerima</a:t>
            </a:r>
            <a:r>
              <a:rPr lang="en-US" dirty="0">
                <a:latin typeface="Arial" pitchFamily="34" charset="0"/>
              </a:rPr>
              <a:t> </a:t>
            </a:r>
            <a:r>
              <a:rPr lang="en-US" dirty="0" err="1">
                <a:latin typeface="Arial" pitchFamily="34" charset="0"/>
              </a:rPr>
              <a:t>pesan</a:t>
            </a:r>
            <a:endParaRPr lang="en-US" dirty="0">
              <a:latin typeface="Arial" pitchFamily="34" charset="0"/>
            </a:endParaRPr>
          </a:p>
          <a:p>
            <a:pPr marL="365760" indent="-256032">
              <a:lnSpc>
                <a:spcPct val="80000"/>
              </a:lnSpc>
              <a:buFont typeface="Wingdings" pitchFamily="2" charset="2"/>
              <a:buChar char="Ø"/>
              <a:defRPr/>
            </a:pPr>
            <a:endParaRPr lang="en-US" dirty="0">
              <a:latin typeface="Arial" pitchFamily="34" charset="0"/>
            </a:endParaRPr>
          </a:p>
          <a:p>
            <a:pPr marL="365760" indent="-256032">
              <a:lnSpc>
                <a:spcPct val="80000"/>
              </a:lnSpc>
              <a:buFont typeface="Wingdings" pitchFamily="2" charset="2"/>
              <a:buChar char="Ø"/>
              <a:defRPr/>
            </a:pPr>
            <a:endParaRPr lang="en-US" dirty="0" smtClean="0">
              <a:latin typeface="Tahoma" pitchFamily="34" charset="0"/>
            </a:endParaRPr>
          </a:p>
          <a:p>
            <a:pPr marL="365760" indent="-256032">
              <a:lnSpc>
                <a:spcPct val="80000"/>
              </a:lnSpc>
              <a:buFont typeface="Wingdings" pitchFamily="2" charset="2"/>
              <a:buChar char="Ø"/>
              <a:defRPr/>
            </a:pPr>
            <a:endParaRPr lang="en-US" dirty="0" smtClean="0">
              <a:latin typeface="Tahoma" pitchFamily="34" charset="0"/>
            </a:endParaRPr>
          </a:p>
          <a:p>
            <a:pPr marL="365760" indent="-256032">
              <a:lnSpc>
                <a:spcPct val="80000"/>
              </a:lnSpc>
              <a:buFont typeface="Wingdings" pitchFamily="2" charset="2"/>
              <a:buChar char="Ø"/>
              <a:defRPr/>
            </a:pPr>
            <a:endParaRPr lang="en-US" dirty="0" smtClean="0">
              <a:latin typeface="Tahoma" pitchFamily="34" charset="0"/>
            </a:endParaRPr>
          </a:p>
          <a:p>
            <a:pPr marL="365760" indent="-256032">
              <a:lnSpc>
                <a:spcPct val="80000"/>
              </a:lnSpc>
              <a:buFont typeface="Wingdings" pitchFamily="2" charset="2"/>
              <a:buChar char="Ø"/>
              <a:defRPr/>
            </a:pPr>
            <a:endParaRPr lang="en-US" dirty="0" smtClean="0">
              <a:latin typeface="Tahoma" pitchFamily="34" charset="0"/>
            </a:endParaRPr>
          </a:p>
          <a:p>
            <a:pPr marL="365760" indent="-256032">
              <a:lnSpc>
                <a:spcPct val="80000"/>
              </a:lnSpc>
              <a:buFont typeface="Wingdings" pitchFamily="2" charset="2"/>
              <a:buChar char="Ø"/>
              <a:defRPr/>
            </a:pPr>
            <a:endParaRPr lang="en-US" dirty="0" smtClean="0">
              <a:latin typeface="Tahoma" pitchFamily="34" charset="0"/>
            </a:endParaRPr>
          </a:p>
          <a:p>
            <a:pPr marL="365760" indent="-256032">
              <a:lnSpc>
                <a:spcPct val="80000"/>
              </a:lnSpc>
              <a:buFont typeface="Wingdings" pitchFamily="2" charset="2"/>
              <a:buChar char="Ø"/>
              <a:defRPr/>
            </a:pPr>
            <a:endParaRPr lang="en-US" dirty="0" smtClean="0">
              <a:latin typeface="Tahoma" pitchFamily="34" charset="0"/>
            </a:endParaRPr>
          </a:p>
          <a:p>
            <a:pPr marL="365760" indent="-256032">
              <a:lnSpc>
                <a:spcPct val="80000"/>
              </a:lnSpc>
              <a:buFont typeface="Wingdings" pitchFamily="2" charset="2"/>
              <a:buChar char="Ø"/>
              <a:defRPr/>
            </a:pPr>
            <a:endParaRPr lang="id-ID" dirty="0" smtClean="0">
              <a:latin typeface="Tahoma" pitchFamily="34" charset="0"/>
            </a:endParaRPr>
          </a:p>
          <a:p>
            <a:pPr marL="365760" indent="-256032">
              <a:lnSpc>
                <a:spcPct val="80000"/>
              </a:lnSpc>
              <a:buFont typeface="Wingdings" pitchFamily="2" charset="2"/>
              <a:buChar char="Ø"/>
              <a:defRPr/>
            </a:pPr>
            <a:endParaRPr lang="id-ID" dirty="0">
              <a:latin typeface="Tahoma" pitchFamily="34" charset="0"/>
            </a:endParaRPr>
          </a:p>
          <a:p>
            <a:pPr marL="365760" indent="-256032">
              <a:lnSpc>
                <a:spcPct val="80000"/>
              </a:lnSpc>
              <a:buFont typeface="Wingdings" pitchFamily="2" charset="2"/>
              <a:buChar char="Ø"/>
              <a:defRPr/>
            </a:pPr>
            <a:endParaRPr lang="en-US" dirty="0" smtClean="0">
              <a:latin typeface="Tahoma" pitchFamily="34" charset="0"/>
            </a:endParaRPr>
          </a:p>
          <a:p>
            <a:pPr marL="365760" indent="-256032">
              <a:lnSpc>
                <a:spcPct val="80000"/>
              </a:lnSpc>
              <a:buFont typeface="Wingdings 3"/>
              <a:buChar char=""/>
              <a:defRPr/>
            </a:pPr>
            <a:r>
              <a:rPr lang="en-US" dirty="0" err="1">
                <a:latin typeface="Arial" pitchFamily="34" charset="0"/>
              </a:rPr>
              <a:t>Pesan</a:t>
            </a:r>
            <a:r>
              <a:rPr lang="en-US" dirty="0">
                <a:latin typeface="Arial" pitchFamily="34" charset="0"/>
              </a:rPr>
              <a:t> </a:t>
            </a:r>
            <a:r>
              <a:rPr lang="en-US" dirty="0">
                <a:latin typeface="Arial" pitchFamily="34" charset="0"/>
                <a:sym typeface="Wingdings" pitchFamily="2" charset="2"/>
              </a:rPr>
              <a:t> </a:t>
            </a:r>
            <a:r>
              <a:rPr lang="en-US" i="1" dirty="0">
                <a:latin typeface="Arial" pitchFamily="34" charset="0"/>
                <a:sym typeface="Wingdings" pitchFamily="2" charset="2"/>
              </a:rPr>
              <a:t>Plaintext</a:t>
            </a:r>
            <a:r>
              <a:rPr lang="en-US" dirty="0">
                <a:latin typeface="Arial" pitchFamily="34" charset="0"/>
                <a:sym typeface="Wingdings" pitchFamily="2" charset="2"/>
              </a:rPr>
              <a:t> </a:t>
            </a:r>
            <a:r>
              <a:rPr lang="en-US" dirty="0" err="1">
                <a:latin typeface="Arial" pitchFamily="34" charset="0"/>
                <a:sym typeface="Wingdings" pitchFamily="2" charset="2"/>
              </a:rPr>
              <a:t>atau</a:t>
            </a:r>
            <a:r>
              <a:rPr lang="en-US" dirty="0">
                <a:latin typeface="Arial" pitchFamily="34" charset="0"/>
                <a:sym typeface="Wingdings" pitchFamily="2" charset="2"/>
              </a:rPr>
              <a:t> </a:t>
            </a:r>
            <a:r>
              <a:rPr lang="en-US" i="1" dirty="0" err="1">
                <a:latin typeface="Arial" pitchFamily="34" charset="0"/>
                <a:sym typeface="Wingdings" pitchFamily="2" charset="2"/>
              </a:rPr>
              <a:t>Cleartext</a:t>
            </a:r>
            <a:endParaRPr lang="en-US" i="1" dirty="0">
              <a:latin typeface="Arial" pitchFamily="34" charset="0"/>
              <a:sym typeface="Wingdings" pitchFamily="2" charset="2"/>
            </a:endParaRPr>
          </a:p>
          <a:p>
            <a:pPr marL="365760" indent="-256032">
              <a:lnSpc>
                <a:spcPct val="120000"/>
              </a:lnSpc>
              <a:buFont typeface="Wingdings 3"/>
              <a:buChar char=""/>
              <a:defRPr/>
            </a:pPr>
            <a:r>
              <a:rPr lang="en-US" dirty="0" err="1">
                <a:latin typeface="Arial" pitchFamily="34" charset="0"/>
                <a:sym typeface="Wingdings" pitchFamily="2" charset="2"/>
              </a:rPr>
              <a:t>Pesan</a:t>
            </a:r>
            <a:r>
              <a:rPr lang="en-US" dirty="0">
                <a:latin typeface="Arial" pitchFamily="34" charset="0"/>
                <a:sym typeface="Wingdings" pitchFamily="2" charset="2"/>
              </a:rPr>
              <a:t> </a:t>
            </a:r>
            <a:r>
              <a:rPr lang="en-US" dirty="0" err="1">
                <a:latin typeface="Arial" pitchFamily="34" charset="0"/>
                <a:sym typeface="Wingdings" pitchFamily="2" charset="2"/>
              </a:rPr>
              <a:t>dapat</a:t>
            </a:r>
            <a:r>
              <a:rPr lang="en-US" dirty="0">
                <a:latin typeface="Arial" pitchFamily="34" charset="0"/>
                <a:sym typeface="Wingdings" pitchFamily="2" charset="2"/>
              </a:rPr>
              <a:t> </a:t>
            </a:r>
            <a:r>
              <a:rPr lang="en-US" dirty="0" err="1">
                <a:latin typeface="Arial" pitchFamily="34" charset="0"/>
                <a:sym typeface="Wingdings" pitchFamily="2" charset="2"/>
              </a:rPr>
              <a:t>berupa</a:t>
            </a:r>
            <a:r>
              <a:rPr lang="en-US" dirty="0">
                <a:latin typeface="Arial" pitchFamily="34" charset="0"/>
                <a:sym typeface="Wingdings" pitchFamily="2" charset="2"/>
              </a:rPr>
              <a:t> data </a:t>
            </a:r>
            <a:r>
              <a:rPr lang="en-US" dirty="0" err="1">
                <a:latin typeface="Arial" pitchFamily="34" charset="0"/>
                <a:sym typeface="Wingdings" pitchFamily="2" charset="2"/>
              </a:rPr>
              <a:t>atau</a:t>
            </a:r>
            <a:r>
              <a:rPr lang="en-US" dirty="0">
                <a:latin typeface="Arial" pitchFamily="34" charset="0"/>
                <a:sym typeface="Wingdings" pitchFamily="2" charset="2"/>
              </a:rPr>
              <a:t> </a:t>
            </a:r>
            <a:r>
              <a:rPr lang="en-US" dirty="0" err="1">
                <a:latin typeface="Arial" pitchFamily="34" charset="0"/>
                <a:sym typeface="Wingdings" pitchFamily="2" charset="2"/>
              </a:rPr>
              <a:t>informasi</a:t>
            </a:r>
            <a:r>
              <a:rPr lang="en-US" dirty="0">
                <a:latin typeface="Arial" pitchFamily="34" charset="0"/>
                <a:sym typeface="Wingdings" pitchFamily="2" charset="2"/>
              </a:rPr>
              <a:t> yang </a:t>
            </a:r>
            <a:r>
              <a:rPr lang="en-US" dirty="0" err="1">
                <a:latin typeface="Arial" pitchFamily="34" charset="0"/>
                <a:sym typeface="Wingdings" pitchFamily="2" charset="2"/>
              </a:rPr>
              <a:t>dikirim</a:t>
            </a:r>
            <a:r>
              <a:rPr lang="en-US" dirty="0">
                <a:latin typeface="Arial" pitchFamily="34" charset="0"/>
                <a:sym typeface="Wingdings" pitchFamily="2" charset="2"/>
              </a:rPr>
              <a:t> (</a:t>
            </a:r>
            <a:r>
              <a:rPr lang="en-US" dirty="0" err="1">
                <a:latin typeface="Arial" pitchFamily="34" charset="0"/>
                <a:sym typeface="Wingdings" pitchFamily="2" charset="2"/>
              </a:rPr>
              <a:t>melalui</a:t>
            </a:r>
            <a:r>
              <a:rPr lang="en-US" dirty="0">
                <a:latin typeface="Arial" pitchFamily="34" charset="0"/>
                <a:sym typeface="Wingdings" pitchFamily="2" charset="2"/>
              </a:rPr>
              <a:t> </a:t>
            </a:r>
            <a:r>
              <a:rPr lang="en-US" dirty="0" err="1">
                <a:latin typeface="Arial" pitchFamily="34" charset="0"/>
                <a:sym typeface="Wingdings" pitchFamily="2" charset="2"/>
              </a:rPr>
              <a:t>kurir</a:t>
            </a:r>
            <a:r>
              <a:rPr lang="en-US" dirty="0">
                <a:latin typeface="Arial" pitchFamily="34" charset="0"/>
                <a:sym typeface="Wingdings" pitchFamily="2" charset="2"/>
              </a:rPr>
              <a:t>, </a:t>
            </a:r>
            <a:r>
              <a:rPr lang="en-US" dirty="0" err="1">
                <a:latin typeface="Arial" pitchFamily="34" charset="0"/>
                <a:sym typeface="Wingdings" pitchFamily="2" charset="2"/>
              </a:rPr>
              <a:t>saluran</a:t>
            </a:r>
            <a:r>
              <a:rPr lang="en-US" dirty="0">
                <a:latin typeface="Arial" pitchFamily="34" charset="0"/>
                <a:sym typeface="Wingdings" pitchFamily="2" charset="2"/>
              </a:rPr>
              <a:t> </a:t>
            </a:r>
            <a:r>
              <a:rPr lang="en-US" dirty="0" err="1">
                <a:latin typeface="Arial" pitchFamily="34" charset="0"/>
                <a:sym typeface="Wingdings" pitchFamily="2" charset="2"/>
              </a:rPr>
              <a:t>komunikasi</a:t>
            </a:r>
            <a:r>
              <a:rPr lang="en-US" dirty="0">
                <a:latin typeface="Arial" pitchFamily="34" charset="0"/>
                <a:sym typeface="Wingdings" pitchFamily="2" charset="2"/>
              </a:rPr>
              <a:t> data, </a:t>
            </a:r>
            <a:r>
              <a:rPr lang="en-US" dirty="0" err="1">
                <a:latin typeface="Arial" pitchFamily="34" charset="0"/>
                <a:sym typeface="Wingdings" pitchFamily="2" charset="2"/>
              </a:rPr>
              <a:t>dsb</a:t>
            </a:r>
            <a:r>
              <a:rPr lang="en-US" dirty="0">
                <a:latin typeface="Arial" pitchFamily="34" charset="0"/>
                <a:sym typeface="Wingdings" pitchFamily="2" charset="2"/>
              </a:rPr>
              <a:t>)</a:t>
            </a:r>
          </a:p>
          <a:p>
            <a:pPr marL="365760" indent="-256032">
              <a:lnSpc>
                <a:spcPct val="80000"/>
              </a:lnSpc>
              <a:buFont typeface="Wingdings 3"/>
              <a:buChar char=""/>
              <a:defRPr/>
            </a:pPr>
            <a:r>
              <a:rPr lang="en-US" dirty="0" err="1">
                <a:latin typeface="Arial" pitchFamily="34" charset="0"/>
                <a:sym typeface="Wingdings" pitchFamily="2" charset="2"/>
              </a:rPr>
              <a:t>Pesan</a:t>
            </a:r>
            <a:r>
              <a:rPr lang="en-US" dirty="0">
                <a:latin typeface="Arial" pitchFamily="34" charset="0"/>
                <a:sym typeface="Wingdings" pitchFamily="2" charset="2"/>
              </a:rPr>
              <a:t> </a:t>
            </a:r>
            <a:r>
              <a:rPr lang="en-US" dirty="0" err="1">
                <a:latin typeface="Arial" pitchFamily="34" charset="0"/>
                <a:sym typeface="Wingdings" pitchFamily="2" charset="2"/>
              </a:rPr>
              <a:t>dapat</a:t>
            </a:r>
            <a:r>
              <a:rPr lang="en-US" dirty="0">
                <a:latin typeface="Arial" pitchFamily="34" charset="0"/>
                <a:sym typeface="Wingdings" pitchFamily="2" charset="2"/>
              </a:rPr>
              <a:t> </a:t>
            </a:r>
            <a:r>
              <a:rPr lang="en-US" dirty="0" err="1">
                <a:latin typeface="Arial" pitchFamily="34" charset="0"/>
                <a:sym typeface="Wingdings" pitchFamily="2" charset="2"/>
              </a:rPr>
              <a:t>disimpan</a:t>
            </a:r>
            <a:r>
              <a:rPr lang="en-US" dirty="0">
                <a:latin typeface="Arial" pitchFamily="34" charset="0"/>
                <a:sym typeface="Wingdings" pitchFamily="2" charset="2"/>
              </a:rPr>
              <a:t> di </a:t>
            </a:r>
            <a:r>
              <a:rPr lang="en-US" dirty="0" err="1">
                <a:latin typeface="Arial" pitchFamily="34" charset="0"/>
                <a:sym typeface="Wingdings" pitchFamily="2" charset="2"/>
              </a:rPr>
              <a:t>dalam</a:t>
            </a:r>
            <a:r>
              <a:rPr lang="en-US" dirty="0">
                <a:latin typeface="Arial" pitchFamily="34" charset="0"/>
                <a:sym typeface="Wingdings" pitchFamily="2" charset="2"/>
              </a:rPr>
              <a:t> media </a:t>
            </a:r>
            <a:r>
              <a:rPr lang="en-US" dirty="0" err="1">
                <a:latin typeface="Arial" pitchFamily="34" charset="0"/>
                <a:sym typeface="Wingdings" pitchFamily="2" charset="2"/>
              </a:rPr>
              <a:t>perekaman</a:t>
            </a:r>
            <a:r>
              <a:rPr lang="en-US" dirty="0">
                <a:latin typeface="Arial" pitchFamily="34" charset="0"/>
                <a:sym typeface="Wingdings" pitchFamily="2" charset="2"/>
              </a:rPr>
              <a:t> (</a:t>
            </a:r>
            <a:r>
              <a:rPr lang="en-US" dirty="0" err="1">
                <a:latin typeface="Arial" pitchFamily="34" charset="0"/>
                <a:sym typeface="Wingdings" pitchFamily="2" charset="2"/>
              </a:rPr>
              <a:t>kertas</a:t>
            </a:r>
            <a:r>
              <a:rPr lang="en-US" dirty="0">
                <a:latin typeface="Arial" pitchFamily="34" charset="0"/>
                <a:sym typeface="Wingdings" pitchFamily="2" charset="2"/>
              </a:rPr>
              <a:t>, storage, </a:t>
            </a:r>
            <a:r>
              <a:rPr lang="en-US" dirty="0" err="1">
                <a:latin typeface="Arial" pitchFamily="34" charset="0"/>
                <a:sym typeface="Wingdings" pitchFamily="2" charset="2"/>
              </a:rPr>
              <a:t>dsb</a:t>
            </a:r>
            <a:r>
              <a:rPr lang="en-US" dirty="0">
                <a:latin typeface="Arial" pitchFamily="34" charset="0"/>
                <a:sym typeface="Wingdings" pitchFamily="2" charset="2"/>
              </a:rPr>
              <a:t>).</a:t>
            </a:r>
          </a:p>
        </p:txBody>
      </p:sp>
      <p:sp>
        <p:nvSpPr>
          <p:cNvPr id="4098" name="Rectangle 2"/>
          <p:cNvSpPr>
            <a:spLocks noGrp="1" noChangeArrowheads="1"/>
          </p:cNvSpPr>
          <p:nvPr>
            <p:ph type="title"/>
          </p:nvPr>
        </p:nvSpPr>
        <p:spPr/>
        <p:txBody>
          <a:bodyPr/>
          <a:lstStyle/>
          <a:p>
            <a:pPr>
              <a:defRPr/>
            </a:pPr>
            <a:r>
              <a:rPr lang="en-US" smtClean="0">
                <a:latin typeface="Arial" pitchFamily="34" charset="0"/>
              </a:rPr>
              <a:t>Kriptografi</a:t>
            </a:r>
          </a:p>
        </p:txBody>
      </p:sp>
      <p:pic>
        <p:nvPicPr>
          <p:cNvPr id="11268" name="Picture 4" descr="Crypt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8639" y="2655359"/>
            <a:ext cx="58578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70828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729455" y="753227"/>
            <a:ext cx="1154151" cy="1090789"/>
          </a:xfrm>
        </p:spPr>
        <p:txBody>
          <a:bodyPr/>
          <a:lstStyle/>
          <a:p>
            <a:fld id="{887A9AAC-063E-41A6-8D8A-FC46FAD12FB2}" type="slidenum">
              <a:rPr lang="en-GB"/>
              <a:pPr/>
              <a:t>40</a:t>
            </a:fld>
            <a:endParaRPr lang="en-GB" sz="1400"/>
          </a:p>
        </p:txBody>
      </p:sp>
      <p:sp>
        <p:nvSpPr>
          <p:cNvPr id="572418" name="Rectangle 2"/>
          <p:cNvSpPr>
            <a:spLocks noGrp="1" noChangeArrowheads="1"/>
          </p:cNvSpPr>
          <p:nvPr>
            <p:ph type="title"/>
          </p:nvPr>
        </p:nvSpPr>
        <p:spPr/>
        <p:txBody>
          <a:bodyPr/>
          <a:lstStyle/>
          <a:p>
            <a:endParaRPr lang="en-US"/>
          </a:p>
        </p:txBody>
      </p:sp>
      <p:sp>
        <p:nvSpPr>
          <p:cNvPr id="572419" name="Rectangle 3"/>
          <p:cNvSpPr>
            <a:spLocks noGrp="1" noChangeArrowheads="1"/>
          </p:cNvSpPr>
          <p:nvPr>
            <p:ph type="body" idx="1"/>
          </p:nvPr>
        </p:nvSpPr>
        <p:spPr/>
        <p:txBody>
          <a:bodyPr/>
          <a:lstStyle/>
          <a:p>
            <a:r>
              <a:rPr lang="en-US" dirty="0" err="1">
                <a:cs typeface="Times New Roman" pitchFamily="16" charset="0"/>
              </a:rPr>
              <a:t>Misalkan</a:t>
            </a:r>
            <a:r>
              <a:rPr lang="en-US" dirty="0">
                <a:cs typeface="Times New Roman" pitchFamily="16" charset="0"/>
              </a:rPr>
              <a:t> </a:t>
            </a:r>
            <a:r>
              <a:rPr lang="en-GB" i="1" dirty="0">
                <a:cs typeface="Times New Roman" pitchFamily="16" charset="0"/>
              </a:rPr>
              <a:t>A</a:t>
            </a:r>
            <a:r>
              <a:rPr lang="en-GB" dirty="0">
                <a:cs typeface="Times New Roman" pitchFamily="16" charset="0"/>
              </a:rPr>
              <a:t> = 0, </a:t>
            </a:r>
            <a:r>
              <a:rPr lang="en-GB" i="1" dirty="0">
                <a:cs typeface="Times New Roman" pitchFamily="16" charset="0"/>
              </a:rPr>
              <a:t>B</a:t>
            </a:r>
            <a:r>
              <a:rPr lang="en-GB" dirty="0">
                <a:cs typeface="Times New Roman" pitchFamily="16" charset="0"/>
              </a:rPr>
              <a:t> = 1, …, </a:t>
            </a:r>
            <a:r>
              <a:rPr lang="en-GB" i="1" dirty="0">
                <a:cs typeface="Times New Roman" pitchFamily="16" charset="0"/>
              </a:rPr>
              <a:t>Z</a:t>
            </a:r>
            <a:r>
              <a:rPr lang="en-GB" dirty="0">
                <a:cs typeface="Times New Roman" pitchFamily="16" charset="0"/>
              </a:rPr>
              <a:t> = 25, </a:t>
            </a:r>
            <a:r>
              <a:rPr lang="en-US" dirty="0" err="1">
                <a:cs typeface="Times New Roman" pitchFamily="16" charset="0"/>
              </a:rPr>
              <a:t>maka</a:t>
            </a:r>
            <a:r>
              <a:rPr lang="en-US" dirty="0">
                <a:cs typeface="Times New Roman" pitchFamily="16" charset="0"/>
              </a:rPr>
              <a:t> </a:t>
            </a:r>
            <a:r>
              <a:rPr lang="en-US" dirty="0" err="1">
                <a:cs typeface="Times New Roman" pitchFamily="16" charset="0"/>
              </a:rPr>
              <a:t>secara</a:t>
            </a:r>
            <a:r>
              <a:rPr lang="en-US" dirty="0">
                <a:cs typeface="Times New Roman" pitchFamily="16" charset="0"/>
              </a:rPr>
              <a:t> </a:t>
            </a:r>
            <a:r>
              <a:rPr lang="en-US" dirty="0" err="1">
                <a:cs typeface="Times New Roman" pitchFamily="16" charset="0"/>
              </a:rPr>
              <a:t>matematis</a:t>
            </a:r>
            <a:r>
              <a:rPr lang="en-US" dirty="0">
                <a:cs typeface="Times New Roman" pitchFamily="16" charset="0"/>
              </a:rPr>
              <a:t> </a:t>
            </a:r>
            <a:r>
              <a:rPr lang="en-US" dirty="0" err="1">
                <a:cs typeface="Times New Roman" pitchFamily="16" charset="0"/>
              </a:rPr>
              <a:t>caesar</a:t>
            </a:r>
            <a:r>
              <a:rPr lang="en-US" dirty="0">
                <a:cs typeface="Times New Roman" pitchFamily="16" charset="0"/>
              </a:rPr>
              <a:t> </a:t>
            </a:r>
            <a:r>
              <a:rPr lang="en-US" i="1" dirty="0">
                <a:cs typeface="Times New Roman" pitchFamily="16" charset="0"/>
              </a:rPr>
              <a:t>cipher</a:t>
            </a:r>
            <a:r>
              <a:rPr lang="en-US" dirty="0">
                <a:cs typeface="Times New Roman" pitchFamily="16" charset="0"/>
              </a:rPr>
              <a:t> </a:t>
            </a:r>
            <a:r>
              <a:rPr lang="en-US" dirty="0" err="1">
                <a:cs typeface="Times New Roman" pitchFamily="16" charset="0"/>
              </a:rPr>
              <a:t>dirumuskan</a:t>
            </a:r>
            <a:r>
              <a:rPr lang="en-US" dirty="0">
                <a:cs typeface="Times New Roman" pitchFamily="16" charset="0"/>
              </a:rPr>
              <a:t> </a:t>
            </a:r>
            <a:r>
              <a:rPr lang="en-US" dirty="0" err="1">
                <a:cs typeface="Times New Roman" pitchFamily="16" charset="0"/>
              </a:rPr>
              <a:t>sebagai</a:t>
            </a:r>
            <a:r>
              <a:rPr lang="en-US" dirty="0">
                <a:cs typeface="Times New Roman" pitchFamily="16" charset="0"/>
              </a:rPr>
              <a:t> </a:t>
            </a:r>
            <a:r>
              <a:rPr lang="en-US" dirty="0" err="1">
                <a:cs typeface="Times New Roman" pitchFamily="16" charset="0"/>
              </a:rPr>
              <a:t>berikut</a:t>
            </a:r>
            <a:r>
              <a:rPr lang="en-US" dirty="0">
                <a:cs typeface="Times New Roman" pitchFamily="16" charset="0"/>
              </a:rPr>
              <a:t>:</a:t>
            </a:r>
          </a:p>
          <a:p>
            <a:pPr algn="just">
              <a:buFont typeface="Wingdings" pitchFamily="2" charset="2"/>
              <a:buNone/>
            </a:pPr>
            <a:endParaRPr lang="en-US" i="1" dirty="0">
              <a:cs typeface="Times New Roman" pitchFamily="16" charset="0"/>
            </a:endParaRPr>
          </a:p>
          <a:p>
            <a:pPr algn="just">
              <a:buFont typeface="Wingdings" pitchFamily="2" charset="2"/>
              <a:buNone/>
            </a:pPr>
            <a:r>
              <a:rPr lang="en-US" i="1" dirty="0">
                <a:cs typeface="Times New Roman" pitchFamily="16" charset="0"/>
              </a:rPr>
              <a:t>	</a:t>
            </a:r>
            <a:r>
              <a:rPr lang="en-US" dirty="0" err="1">
                <a:cs typeface="Times New Roman" pitchFamily="16" charset="0"/>
              </a:rPr>
              <a:t>Enkripsi</a:t>
            </a:r>
            <a:r>
              <a:rPr lang="en-US" dirty="0">
                <a:cs typeface="Times New Roman" pitchFamily="16" charset="0"/>
              </a:rPr>
              <a:t>: </a:t>
            </a:r>
            <a:r>
              <a:rPr lang="en-US" i="1" dirty="0">
                <a:cs typeface="Times New Roman" pitchFamily="16" charset="0"/>
              </a:rPr>
              <a:t>c</a:t>
            </a:r>
            <a:r>
              <a:rPr lang="en-US" i="1" baseline="-30000" dirty="0">
                <a:cs typeface="Times New Roman" pitchFamily="16" charset="0"/>
              </a:rPr>
              <a:t>i</a:t>
            </a:r>
            <a:r>
              <a:rPr lang="en-US" i="1" dirty="0">
                <a:cs typeface="Times New Roman" pitchFamily="16" charset="0"/>
              </a:rPr>
              <a:t> </a:t>
            </a:r>
            <a:r>
              <a:rPr lang="en-US" dirty="0">
                <a:cs typeface="Times New Roman" pitchFamily="16" charset="0"/>
              </a:rPr>
              <a:t>= </a:t>
            </a:r>
            <a:r>
              <a:rPr lang="en-US" i="1" dirty="0">
                <a:cs typeface="Times New Roman" pitchFamily="16" charset="0"/>
              </a:rPr>
              <a:t>E</a:t>
            </a:r>
            <a:r>
              <a:rPr lang="en-US" dirty="0">
                <a:cs typeface="Times New Roman" pitchFamily="16" charset="0"/>
              </a:rPr>
              <a:t>(</a:t>
            </a:r>
            <a:r>
              <a:rPr lang="en-US" i="1" dirty="0">
                <a:cs typeface="Times New Roman" pitchFamily="16" charset="0"/>
              </a:rPr>
              <a:t>p</a:t>
            </a:r>
            <a:r>
              <a:rPr lang="en-US" i="1" baseline="-30000" dirty="0">
                <a:cs typeface="Times New Roman" pitchFamily="16" charset="0"/>
              </a:rPr>
              <a:t>i</a:t>
            </a:r>
            <a:r>
              <a:rPr lang="en-US" dirty="0">
                <a:cs typeface="Times New Roman" pitchFamily="16" charset="0"/>
              </a:rPr>
              <a:t>) = (</a:t>
            </a:r>
            <a:r>
              <a:rPr lang="en-US" i="1" dirty="0">
                <a:cs typeface="Times New Roman" pitchFamily="16" charset="0"/>
              </a:rPr>
              <a:t>p</a:t>
            </a:r>
            <a:r>
              <a:rPr lang="en-US" i="1" baseline="-30000" dirty="0">
                <a:cs typeface="Times New Roman" pitchFamily="16" charset="0"/>
              </a:rPr>
              <a:t>i</a:t>
            </a:r>
            <a:r>
              <a:rPr lang="en-US" i="1" dirty="0">
                <a:cs typeface="Times New Roman" pitchFamily="16" charset="0"/>
              </a:rPr>
              <a:t> </a:t>
            </a:r>
            <a:r>
              <a:rPr lang="en-US" dirty="0">
                <a:cs typeface="Times New Roman" pitchFamily="16" charset="0"/>
              </a:rPr>
              <a:t>+ 3) mod 26</a:t>
            </a:r>
          </a:p>
          <a:p>
            <a:pPr algn="just">
              <a:buFont typeface="Wingdings" pitchFamily="2" charset="2"/>
              <a:buNone/>
            </a:pPr>
            <a:r>
              <a:rPr lang="en-US" dirty="0">
                <a:cs typeface="Times New Roman" pitchFamily="16" charset="0"/>
              </a:rPr>
              <a:t>	</a:t>
            </a:r>
            <a:r>
              <a:rPr lang="en-US" dirty="0" err="1">
                <a:cs typeface="Times New Roman" pitchFamily="16" charset="0"/>
              </a:rPr>
              <a:t>Dekripsi</a:t>
            </a:r>
            <a:r>
              <a:rPr lang="en-US" dirty="0">
                <a:cs typeface="Times New Roman" pitchFamily="16" charset="0"/>
              </a:rPr>
              <a:t>: </a:t>
            </a:r>
            <a:r>
              <a:rPr lang="en-GB" i="1" dirty="0">
                <a:cs typeface="Times New Roman" pitchFamily="16" charset="0"/>
              </a:rPr>
              <a:t>p</a:t>
            </a:r>
            <a:r>
              <a:rPr lang="en-GB" i="1" baseline="-30000" dirty="0">
                <a:cs typeface="Times New Roman" pitchFamily="16" charset="0"/>
              </a:rPr>
              <a:t>i</a:t>
            </a:r>
            <a:r>
              <a:rPr lang="en-GB" dirty="0">
                <a:cs typeface="Times New Roman" pitchFamily="16" charset="0"/>
              </a:rPr>
              <a:t> = </a:t>
            </a:r>
            <a:r>
              <a:rPr lang="en-GB" i="1" dirty="0">
                <a:cs typeface="Times New Roman" pitchFamily="16" charset="0"/>
              </a:rPr>
              <a:t>D</a:t>
            </a:r>
            <a:r>
              <a:rPr lang="en-GB" dirty="0">
                <a:cs typeface="Times New Roman" pitchFamily="16" charset="0"/>
              </a:rPr>
              <a:t>(</a:t>
            </a:r>
            <a:r>
              <a:rPr lang="en-GB" i="1" dirty="0">
                <a:cs typeface="Times New Roman" pitchFamily="16" charset="0"/>
              </a:rPr>
              <a:t>c</a:t>
            </a:r>
            <a:r>
              <a:rPr lang="en-GB" i="1" baseline="-30000" dirty="0">
                <a:cs typeface="Times New Roman" pitchFamily="16" charset="0"/>
              </a:rPr>
              <a:t>i</a:t>
            </a:r>
            <a:r>
              <a:rPr lang="en-GB" dirty="0">
                <a:cs typeface="Times New Roman" pitchFamily="16" charset="0"/>
              </a:rPr>
              <a:t>) = (</a:t>
            </a:r>
            <a:r>
              <a:rPr lang="en-GB" i="1" dirty="0">
                <a:cs typeface="Times New Roman" pitchFamily="16" charset="0"/>
              </a:rPr>
              <a:t>c</a:t>
            </a:r>
            <a:r>
              <a:rPr lang="en-GB" i="1" baseline="-30000" dirty="0">
                <a:cs typeface="Times New Roman" pitchFamily="16" charset="0"/>
              </a:rPr>
              <a:t>i</a:t>
            </a:r>
            <a:r>
              <a:rPr lang="en-GB" i="1" dirty="0">
                <a:cs typeface="Times New Roman" pitchFamily="16" charset="0"/>
              </a:rPr>
              <a:t> </a:t>
            </a:r>
            <a:r>
              <a:rPr lang="en-GB" dirty="0">
                <a:cs typeface="Times New Roman" pitchFamily="16" charset="0"/>
              </a:rPr>
              <a:t>– 3) mod 26		 </a:t>
            </a:r>
          </a:p>
        </p:txBody>
      </p:sp>
    </p:spTree>
    <p:extLst>
      <p:ext uri="{BB962C8B-B14F-4D97-AF65-F5344CB8AC3E}">
        <p14:creationId xmlns:p14="http://schemas.microsoft.com/office/powerpoint/2010/main" val="3692162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10729455" y="753227"/>
            <a:ext cx="1154151" cy="1090789"/>
          </a:xfrm>
        </p:spPr>
        <p:txBody>
          <a:bodyPr/>
          <a:lstStyle/>
          <a:p>
            <a:fld id="{46A16B18-4169-4189-B248-21CFA80AAF93}" type="slidenum">
              <a:rPr lang="en-GB"/>
              <a:pPr/>
              <a:t>41</a:t>
            </a:fld>
            <a:endParaRPr lang="en-GB" sz="1400"/>
          </a:p>
        </p:txBody>
      </p:sp>
      <p:sp>
        <p:nvSpPr>
          <p:cNvPr id="573443" name="Rectangle 3"/>
          <p:cNvSpPr>
            <a:spLocks noGrp="1" noChangeArrowheads="1"/>
          </p:cNvSpPr>
          <p:nvPr>
            <p:ph type="body" idx="1"/>
          </p:nvPr>
        </p:nvSpPr>
        <p:spPr>
          <a:xfrm>
            <a:off x="1199486" y="1298812"/>
            <a:ext cx="10363200" cy="5029200"/>
          </a:xfrm>
        </p:spPr>
        <p:txBody>
          <a:bodyPr>
            <a:normAutofit fontScale="70000" lnSpcReduction="20000"/>
          </a:bodyPr>
          <a:lstStyle/>
          <a:p>
            <a:pPr>
              <a:lnSpc>
                <a:spcPct val="90000"/>
              </a:lnSpc>
            </a:pPr>
            <a:endParaRPr lang="en-US" sz="2800" dirty="0" smtClean="0"/>
          </a:p>
          <a:p>
            <a:pPr>
              <a:lnSpc>
                <a:spcPct val="90000"/>
              </a:lnSpc>
            </a:pPr>
            <a:endParaRPr lang="en-US" sz="2800" dirty="0"/>
          </a:p>
          <a:p>
            <a:pPr>
              <a:lnSpc>
                <a:spcPct val="90000"/>
              </a:lnSpc>
            </a:pPr>
            <a:endParaRPr lang="en-US" sz="2800" dirty="0" smtClean="0"/>
          </a:p>
          <a:p>
            <a:pPr>
              <a:lnSpc>
                <a:spcPct val="90000"/>
              </a:lnSpc>
            </a:pPr>
            <a:r>
              <a:rPr lang="en-US" sz="3100" dirty="0" err="1" smtClean="0"/>
              <a:t>Jika</a:t>
            </a:r>
            <a:r>
              <a:rPr lang="en-US" sz="3100" dirty="0" smtClean="0"/>
              <a:t> </a:t>
            </a:r>
            <a:r>
              <a:rPr lang="en-US" sz="3100" dirty="0" err="1"/>
              <a:t>pergeseran</a:t>
            </a:r>
            <a:r>
              <a:rPr lang="en-US" sz="3100" dirty="0"/>
              <a:t> </a:t>
            </a:r>
            <a:r>
              <a:rPr lang="en-US" sz="3100" dirty="0" err="1"/>
              <a:t>huruf</a:t>
            </a:r>
            <a:r>
              <a:rPr lang="en-US" sz="3100" dirty="0"/>
              <a:t> </a:t>
            </a:r>
            <a:r>
              <a:rPr lang="en-US" sz="3100" dirty="0" err="1"/>
              <a:t>sejauh</a:t>
            </a:r>
            <a:r>
              <a:rPr lang="en-US" sz="3100" dirty="0"/>
              <a:t> </a:t>
            </a:r>
            <a:r>
              <a:rPr lang="en-US" sz="3100" i="1" dirty="0"/>
              <a:t>k</a:t>
            </a:r>
            <a:r>
              <a:rPr lang="en-US" sz="3100" dirty="0"/>
              <a:t>, </a:t>
            </a:r>
            <a:r>
              <a:rPr lang="en-US" sz="3100" dirty="0" err="1"/>
              <a:t>maka</a:t>
            </a:r>
            <a:r>
              <a:rPr lang="en-US" sz="3100" dirty="0"/>
              <a:t>:</a:t>
            </a:r>
          </a:p>
          <a:p>
            <a:pPr algn="just">
              <a:lnSpc>
                <a:spcPct val="90000"/>
              </a:lnSpc>
              <a:buFont typeface="Wingdings" pitchFamily="2" charset="2"/>
              <a:buNone/>
            </a:pPr>
            <a:r>
              <a:rPr lang="en-US" sz="3100" dirty="0">
                <a:cs typeface="Times New Roman" pitchFamily="16" charset="0"/>
              </a:rPr>
              <a:t>	</a:t>
            </a:r>
          </a:p>
          <a:p>
            <a:pPr algn="just">
              <a:lnSpc>
                <a:spcPct val="90000"/>
              </a:lnSpc>
              <a:buFont typeface="Wingdings" pitchFamily="2" charset="2"/>
              <a:buNone/>
            </a:pPr>
            <a:r>
              <a:rPr lang="en-US" sz="3100" dirty="0">
                <a:cs typeface="Times New Roman" pitchFamily="16" charset="0"/>
              </a:rPr>
              <a:t>	</a:t>
            </a:r>
            <a:r>
              <a:rPr lang="en-US" sz="3100" dirty="0" err="1">
                <a:cs typeface="Times New Roman" pitchFamily="16" charset="0"/>
              </a:rPr>
              <a:t>Enkripsi</a:t>
            </a:r>
            <a:r>
              <a:rPr lang="en-US" sz="3100" dirty="0">
                <a:cs typeface="Times New Roman" pitchFamily="16" charset="0"/>
              </a:rPr>
              <a:t>: </a:t>
            </a:r>
            <a:r>
              <a:rPr lang="en-US" sz="3100" i="1" dirty="0">
                <a:cs typeface="Times New Roman" pitchFamily="16" charset="0"/>
              </a:rPr>
              <a:t>c</a:t>
            </a:r>
            <a:r>
              <a:rPr lang="en-US" sz="3100" i="1" baseline="-30000" dirty="0">
                <a:cs typeface="Times New Roman" pitchFamily="16" charset="0"/>
              </a:rPr>
              <a:t>i</a:t>
            </a:r>
            <a:r>
              <a:rPr lang="en-US" sz="3100" i="1" dirty="0">
                <a:cs typeface="Times New Roman" pitchFamily="16" charset="0"/>
              </a:rPr>
              <a:t> </a:t>
            </a:r>
            <a:r>
              <a:rPr lang="en-US" sz="3100" dirty="0">
                <a:cs typeface="Times New Roman" pitchFamily="16" charset="0"/>
              </a:rPr>
              <a:t>= </a:t>
            </a:r>
            <a:r>
              <a:rPr lang="en-US" sz="3100" i="1" dirty="0">
                <a:cs typeface="Times New Roman" pitchFamily="16" charset="0"/>
              </a:rPr>
              <a:t>E</a:t>
            </a:r>
            <a:r>
              <a:rPr lang="en-US" sz="3100" dirty="0">
                <a:cs typeface="Times New Roman" pitchFamily="16" charset="0"/>
              </a:rPr>
              <a:t>(</a:t>
            </a:r>
            <a:r>
              <a:rPr lang="en-US" sz="3100" i="1" dirty="0">
                <a:cs typeface="Times New Roman" pitchFamily="16" charset="0"/>
              </a:rPr>
              <a:t>p</a:t>
            </a:r>
            <a:r>
              <a:rPr lang="en-US" sz="3100" i="1" baseline="-30000" dirty="0">
                <a:cs typeface="Times New Roman" pitchFamily="16" charset="0"/>
              </a:rPr>
              <a:t>i</a:t>
            </a:r>
            <a:r>
              <a:rPr lang="en-US" sz="3100" dirty="0">
                <a:cs typeface="Times New Roman" pitchFamily="16" charset="0"/>
              </a:rPr>
              <a:t>) = (</a:t>
            </a:r>
            <a:r>
              <a:rPr lang="en-US" sz="3100" i="1" dirty="0">
                <a:cs typeface="Times New Roman" pitchFamily="16" charset="0"/>
              </a:rPr>
              <a:t>p</a:t>
            </a:r>
            <a:r>
              <a:rPr lang="en-US" sz="3100" i="1" baseline="-30000" dirty="0">
                <a:cs typeface="Times New Roman" pitchFamily="16" charset="0"/>
              </a:rPr>
              <a:t>i</a:t>
            </a:r>
            <a:r>
              <a:rPr lang="en-US" sz="3100" i="1" dirty="0">
                <a:cs typeface="Times New Roman" pitchFamily="16" charset="0"/>
              </a:rPr>
              <a:t> </a:t>
            </a:r>
            <a:r>
              <a:rPr lang="en-US" sz="3100" dirty="0">
                <a:cs typeface="Times New Roman" pitchFamily="16" charset="0"/>
              </a:rPr>
              <a:t>+ </a:t>
            </a:r>
            <a:r>
              <a:rPr lang="en-US" sz="3100" i="1" dirty="0">
                <a:cs typeface="Times New Roman" pitchFamily="16" charset="0"/>
              </a:rPr>
              <a:t>k</a:t>
            </a:r>
            <a:r>
              <a:rPr lang="en-US" sz="3100" dirty="0">
                <a:cs typeface="Times New Roman" pitchFamily="16" charset="0"/>
              </a:rPr>
              <a:t>) mod 26</a:t>
            </a:r>
          </a:p>
          <a:p>
            <a:pPr algn="just">
              <a:lnSpc>
                <a:spcPct val="90000"/>
              </a:lnSpc>
              <a:buFont typeface="Wingdings" pitchFamily="2" charset="2"/>
              <a:buNone/>
            </a:pPr>
            <a:r>
              <a:rPr lang="en-US" sz="3100" dirty="0">
                <a:cs typeface="Times New Roman" pitchFamily="16" charset="0"/>
              </a:rPr>
              <a:t>	</a:t>
            </a:r>
            <a:r>
              <a:rPr lang="en-US" sz="3100" dirty="0" err="1">
                <a:cs typeface="Times New Roman" pitchFamily="16" charset="0"/>
              </a:rPr>
              <a:t>Dekripsi</a:t>
            </a:r>
            <a:r>
              <a:rPr lang="en-US" sz="3100" dirty="0">
                <a:cs typeface="Times New Roman" pitchFamily="16" charset="0"/>
              </a:rPr>
              <a:t>: </a:t>
            </a:r>
            <a:r>
              <a:rPr lang="en-GB" sz="3100" i="1" dirty="0">
                <a:cs typeface="Times New Roman" pitchFamily="16" charset="0"/>
              </a:rPr>
              <a:t>p</a:t>
            </a:r>
            <a:r>
              <a:rPr lang="en-GB" sz="3100" i="1" baseline="-30000" dirty="0">
                <a:cs typeface="Times New Roman" pitchFamily="16" charset="0"/>
              </a:rPr>
              <a:t>i</a:t>
            </a:r>
            <a:r>
              <a:rPr lang="en-GB" sz="3100" dirty="0">
                <a:cs typeface="Times New Roman" pitchFamily="16" charset="0"/>
              </a:rPr>
              <a:t> = </a:t>
            </a:r>
            <a:r>
              <a:rPr lang="en-GB" sz="3100" i="1" dirty="0">
                <a:cs typeface="Times New Roman" pitchFamily="16" charset="0"/>
              </a:rPr>
              <a:t>D</a:t>
            </a:r>
            <a:r>
              <a:rPr lang="en-GB" sz="3100" dirty="0">
                <a:cs typeface="Times New Roman" pitchFamily="16" charset="0"/>
              </a:rPr>
              <a:t>(</a:t>
            </a:r>
            <a:r>
              <a:rPr lang="en-GB" sz="3100" i="1" dirty="0">
                <a:cs typeface="Times New Roman" pitchFamily="16" charset="0"/>
              </a:rPr>
              <a:t>c</a:t>
            </a:r>
            <a:r>
              <a:rPr lang="en-GB" sz="3100" i="1" baseline="-30000" dirty="0">
                <a:cs typeface="Times New Roman" pitchFamily="16" charset="0"/>
              </a:rPr>
              <a:t>i</a:t>
            </a:r>
            <a:r>
              <a:rPr lang="en-GB" sz="3100" dirty="0">
                <a:cs typeface="Times New Roman" pitchFamily="16" charset="0"/>
              </a:rPr>
              <a:t>) = (</a:t>
            </a:r>
            <a:r>
              <a:rPr lang="en-GB" sz="3100" i="1" dirty="0">
                <a:cs typeface="Times New Roman" pitchFamily="16" charset="0"/>
              </a:rPr>
              <a:t>c</a:t>
            </a:r>
            <a:r>
              <a:rPr lang="en-GB" sz="3100" i="1" baseline="-30000" dirty="0">
                <a:cs typeface="Times New Roman" pitchFamily="16" charset="0"/>
              </a:rPr>
              <a:t>i</a:t>
            </a:r>
            <a:r>
              <a:rPr lang="en-GB" sz="3100" i="1" dirty="0">
                <a:cs typeface="Times New Roman" pitchFamily="16" charset="0"/>
              </a:rPr>
              <a:t> </a:t>
            </a:r>
            <a:r>
              <a:rPr lang="en-GB" sz="3100" dirty="0">
                <a:cs typeface="Times New Roman" pitchFamily="16" charset="0"/>
              </a:rPr>
              <a:t>– </a:t>
            </a:r>
            <a:r>
              <a:rPr lang="en-US" sz="3100" i="1" dirty="0">
                <a:cs typeface="Times New Roman" pitchFamily="16" charset="0"/>
              </a:rPr>
              <a:t>k</a:t>
            </a:r>
            <a:r>
              <a:rPr lang="en-GB" sz="3100" dirty="0">
                <a:cs typeface="Times New Roman" pitchFamily="16" charset="0"/>
              </a:rPr>
              <a:t>) mod 26</a:t>
            </a:r>
            <a:endParaRPr lang="en-US" sz="3100" dirty="0"/>
          </a:p>
          <a:p>
            <a:pPr>
              <a:lnSpc>
                <a:spcPct val="90000"/>
              </a:lnSpc>
              <a:buFont typeface="Wingdings" pitchFamily="2" charset="2"/>
              <a:buNone/>
            </a:pPr>
            <a:r>
              <a:rPr lang="en-US" sz="3100" dirty="0"/>
              <a:t>		</a:t>
            </a:r>
            <a:r>
              <a:rPr lang="en-US" sz="3100" i="1" dirty="0"/>
              <a:t>k</a:t>
            </a:r>
            <a:r>
              <a:rPr lang="en-US" sz="3100" dirty="0"/>
              <a:t> = </a:t>
            </a:r>
            <a:r>
              <a:rPr lang="en-US" sz="3100" dirty="0" err="1"/>
              <a:t>kunci</a:t>
            </a:r>
            <a:r>
              <a:rPr lang="en-US" sz="3100" dirty="0"/>
              <a:t> </a:t>
            </a:r>
            <a:r>
              <a:rPr lang="en-US" sz="3100" dirty="0" err="1"/>
              <a:t>rahasia</a:t>
            </a:r>
            <a:endParaRPr lang="en-US" sz="3100" dirty="0"/>
          </a:p>
          <a:p>
            <a:pPr>
              <a:lnSpc>
                <a:spcPct val="90000"/>
              </a:lnSpc>
              <a:buFont typeface="Wingdings" pitchFamily="2" charset="2"/>
              <a:buNone/>
            </a:pPr>
            <a:endParaRPr lang="en-US" sz="3100" dirty="0"/>
          </a:p>
          <a:p>
            <a:pPr>
              <a:lnSpc>
                <a:spcPct val="90000"/>
              </a:lnSpc>
            </a:pPr>
            <a:r>
              <a:rPr lang="en-US" sz="3100" dirty="0" err="1"/>
              <a:t>Untuk</a:t>
            </a:r>
            <a:r>
              <a:rPr lang="en-US" sz="3100" dirty="0"/>
              <a:t> 256 </a:t>
            </a:r>
            <a:r>
              <a:rPr lang="en-US" sz="3100" dirty="0" err="1"/>
              <a:t>karakter</a:t>
            </a:r>
            <a:r>
              <a:rPr lang="en-US" sz="3100" dirty="0"/>
              <a:t> ASCII, </a:t>
            </a:r>
            <a:r>
              <a:rPr lang="en-US" sz="3100" dirty="0" err="1"/>
              <a:t>maka</a:t>
            </a:r>
            <a:r>
              <a:rPr lang="en-US" sz="3100" dirty="0"/>
              <a:t>:</a:t>
            </a:r>
          </a:p>
          <a:p>
            <a:pPr algn="just">
              <a:lnSpc>
                <a:spcPct val="90000"/>
              </a:lnSpc>
              <a:buFont typeface="Wingdings" pitchFamily="2" charset="2"/>
              <a:buNone/>
            </a:pPr>
            <a:r>
              <a:rPr lang="en-US" sz="3100" dirty="0">
                <a:cs typeface="Times New Roman" pitchFamily="16" charset="0"/>
              </a:rPr>
              <a:t>	</a:t>
            </a:r>
          </a:p>
          <a:p>
            <a:pPr algn="just">
              <a:lnSpc>
                <a:spcPct val="90000"/>
              </a:lnSpc>
              <a:buFont typeface="Wingdings" pitchFamily="2" charset="2"/>
              <a:buNone/>
            </a:pPr>
            <a:r>
              <a:rPr lang="en-US" sz="3100" dirty="0">
                <a:cs typeface="Times New Roman" pitchFamily="16" charset="0"/>
              </a:rPr>
              <a:t>	</a:t>
            </a:r>
            <a:r>
              <a:rPr lang="en-US" sz="3100" dirty="0" err="1">
                <a:cs typeface="Times New Roman" pitchFamily="16" charset="0"/>
              </a:rPr>
              <a:t>Enkripsi</a:t>
            </a:r>
            <a:r>
              <a:rPr lang="en-US" sz="3100" dirty="0">
                <a:cs typeface="Times New Roman" pitchFamily="16" charset="0"/>
              </a:rPr>
              <a:t>: </a:t>
            </a:r>
            <a:r>
              <a:rPr lang="en-US" sz="3100" i="1" dirty="0">
                <a:cs typeface="Times New Roman" pitchFamily="16" charset="0"/>
              </a:rPr>
              <a:t>c</a:t>
            </a:r>
            <a:r>
              <a:rPr lang="en-US" sz="3100" i="1" baseline="-30000" dirty="0">
                <a:cs typeface="Times New Roman" pitchFamily="16" charset="0"/>
              </a:rPr>
              <a:t>i</a:t>
            </a:r>
            <a:r>
              <a:rPr lang="en-US" sz="3100" i="1" dirty="0">
                <a:cs typeface="Times New Roman" pitchFamily="16" charset="0"/>
              </a:rPr>
              <a:t> </a:t>
            </a:r>
            <a:r>
              <a:rPr lang="en-US" sz="3100" dirty="0">
                <a:cs typeface="Times New Roman" pitchFamily="16" charset="0"/>
              </a:rPr>
              <a:t>= </a:t>
            </a:r>
            <a:r>
              <a:rPr lang="en-US" sz="3100" i="1" dirty="0">
                <a:cs typeface="Times New Roman" pitchFamily="16" charset="0"/>
              </a:rPr>
              <a:t>E</a:t>
            </a:r>
            <a:r>
              <a:rPr lang="en-US" sz="3100" dirty="0">
                <a:cs typeface="Times New Roman" pitchFamily="16" charset="0"/>
              </a:rPr>
              <a:t>(</a:t>
            </a:r>
            <a:r>
              <a:rPr lang="en-US" sz="3100" i="1" dirty="0">
                <a:cs typeface="Times New Roman" pitchFamily="16" charset="0"/>
              </a:rPr>
              <a:t>p</a:t>
            </a:r>
            <a:r>
              <a:rPr lang="en-US" sz="3100" i="1" baseline="-30000" dirty="0">
                <a:cs typeface="Times New Roman" pitchFamily="16" charset="0"/>
              </a:rPr>
              <a:t>i</a:t>
            </a:r>
            <a:r>
              <a:rPr lang="en-US" sz="3100" dirty="0">
                <a:cs typeface="Times New Roman" pitchFamily="16" charset="0"/>
              </a:rPr>
              <a:t>) = (</a:t>
            </a:r>
            <a:r>
              <a:rPr lang="en-US" sz="3100" i="1" dirty="0">
                <a:cs typeface="Times New Roman" pitchFamily="16" charset="0"/>
              </a:rPr>
              <a:t>p</a:t>
            </a:r>
            <a:r>
              <a:rPr lang="en-US" sz="3100" i="1" baseline="-30000" dirty="0">
                <a:cs typeface="Times New Roman" pitchFamily="16" charset="0"/>
              </a:rPr>
              <a:t>i</a:t>
            </a:r>
            <a:r>
              <a:rPr lang="en-US" sz="3100" i="1" dirty="0">
                <a:cs typeface="Times New Roman" pitchFamily="16" charset="0"/>
              </a:rPr>
              <a:t> </a:t>
            </a:r>
            <a:r>
              <a:rPr lang="en-US" sz="3100" dirty="0">
                <a:cs typeface="Times New Roman" pitchFamily="16" charset="0"/>
              </a:rPr>
              <a:t>+ </a:t>
            </a:r>
            <a:r>
              <a:rPr lang="en-US" sz="3100" i="1" dirty="0">
                <a:cs typeface="Times New Roman" pitchFamily="16" charset="0"/>
              </a:rPr>
              <a:t>k</a:t>
            </a:r>
            <a:r>
              <a:rPr lang="en-US" sz="3100" dirty="0">
                <a:cs typeface="Times New Roman" pitchFamily="16" charset="0"/>
              </a:rPr>
              <a:t>) mod 256</a:t>
            </a:r>
          </a:p>
          <a:p>
            <a:pPr algn="just">
              <a:lnSpc>
                <a:spcPct val="90000"/>
              </a:lnSpc>
              <a:buFont typeface="Wingdings" pitchFamily="2" charset="2"/>
              <a:buNone/>
            </a:pPr>
            <a:r>
              <a:rPr lang="en-US" sz="3100" dirty="0">
                <a:cs typeface="Times New Roman" pitchFamily="16" charset="0"/>
              </a:rPr>
              <a:t>	</a:t>
            </a:r>
            <a:r>
              <a:rPr lang="en-US" sz="3100" dirty="0" err="1">
                <a:cs typeface="Times New Roman" pitchFamily="16" charset="0"/>
              </a:rPr>
              <a:t>Dekripsi</a:t>
            </a:r>
            <a:r>
              <a:rPr lang="en-US" sz="3100" dirty="0">
                <a:cs typeface="Times New Roman" pitchFamily="16" charset="0"/>
              </a:rPr>
              <a:t>: </a:t>
            </a:r>
            <a:r>
              <a:rPr lang="en-GB" sz="3100" i="1" dirty="0">
                <a:cs typeface="Times New Roman" pitchFamily="16" charset="0"/>
              </a:rPr>
              <a:t>p</a:t>
            </a:r>
            <a:r>
              <a:rPr lang="en-GB" sz="3100" i="1" baseline="-30000" dirty="0">
                <a:cs typeface="Times New Roman" pitchFamily="16" charset="0"/>
              </a:rPr>
              <a:t>i</a:t>
            </a:r>
            <a:r>
              <a:rPr lang="en-GB" sz="3100" dirty="0">
                <a:cs typeface="Times New Roman" pitchFamily="16" charset="0"/>
              </a:rPr>
              <a:t> = </a:t>
            </a:r>
            <a:r>
              <a:rPr lang="en-GB" sz="3100" i="1" dirty="0">
                <a:cs typeface="Times New Roman" pitchFamily="16" charset="0"/>
              </a:rPr>
              <a:t>D</a:t>
            </a:r>
            <a:r>
              <a:rPr lang="en-GB" sz="3100" dirty="0">
                <a:cs typeface="Times New Roman" pitchFamily="16" charset="0"/>
              </a:rPr>
              <a:t>(</a:t>
            </a:r>
            <a:r>
              <a:rPr lang="en-GB" sz="3100" i="1" dirty="0">
                <a:cs typeface="Times New Roman" pitchFamily="16" charset="0"/>
              </a:rPr>
              <a:t>c</a:t>
            </a:r>
            <a:r>
              <a:rPr lang="en-GB" sz="3100" i="1" baseline="-30000" dirty="0">
                <a:cs typeface="Times New Roman" pitchFamily="16" charset="0"/>
              </a:rPr>
              <a:t>i</a:t>
            </a:r>
            <a:r>
              <a:rPr lang="en-GB" sz="3100" dirty="0">
                <a:cs typeface="Times New Roman" pitchFamily="16" charset="0"/>
              </a:rPr>
              <a:t>) = (</a:t>
            </a:r>
            <a:r>
              <a:rPr lang="en-GB" sz="3100" i="1" dirty="0">
                <a:cs typeface="Times New Roman" pitchFamily="16" charset="0"/>
              </a:rPr>
              <a:t>c</a:t>
            </a:r>
            <a:r>
              <a:rPr lang="en-GB" sz="3100" i="1" baseline="-30000" dirty="0">
                <a:cs typeface="Times New Roman" pitchFamily="16" charset="0"/>
              </a:rPr>
              <a:t>i</a:t>
            </a:r>
            <a:r>
              <a:rPr lang="en-GB" sz="3100" i="1" dirty="0">
                <a:cs typeface="Times New Roman" pitchFamily="16" charset="0"/>
              </a:rPr>
              <a:t> </a:t>
            </a:r>
            <a:r>
              <a:rPr lang="en-GB" sz="3100" dirty="0">
                <a:cs typeface="Times New Roman" pitchFamily="16" charset="0"/>
              </a:rPr>
              <a:t>– </a:t>
            </a:r>
            <a:r>
              <a:rPr lang="en-US" sz="3100" i="1" dirty="0">
                <a:cs typeface="Times New Roman" pitchFamily="16" charset="0"/>
              </a:rPr>
              <a:t>k</a:t>
            </a:r>
            <a:r>
              <a:rPr lang="en-GB" sz="3100" dirty="0">
                <a:cs typeface="Times New Roman" pitchFamily="16" charset="0"/>
              </a:rPr>
              <a:t>) mod 2</a:t>
            </a:r>
            <a:r>
              <a:rPr lang="en-US" sz="3100" dirty="0">
                <a:cs typeface="Times New Roman" pitchFamily="16" charset="0"/>
              </a:rPr>
              <a:t>5</a:t>
            </a:r>
            <a:r>
              <a:rPr lang="en-GB" sz="3100" dirty="0">
                <a:cs typeface="Times New Roman" pitchFamily="16" charset="0"/>
              </a:rPr>
              <a:t>6</a:t>
            </a:r>
            <a:endParaRPr lang="en-US" sz="3100" dirty="0"/>
          </a:p>
          <a:p>
            <a:pPr>
              <a:lnSpc>
                <a:spcPct val="90000"/>
              </a:lnSpc>
              <a:buFont typeface="Wingdings" pitchFamily="2" charset="2"/>
              <a:buNone/>
            </a:pPr>
            <a:r>
              <a:rPr lang="en-US" sz="3100" dirty="0"/>
              <a:t>		</a:t>
            </a:r>
            <a:r>
              <a:rPr lang="en-US" sz="3100" i="1" dirty="0"/>
              <a:t>k</a:t>
            </a:r>
            <a:r>
              <a:rPr lang="en-US" sz="3100" dirty="0"/>
              <a:t> = </a:t>
            </a:r>
            <a:r>
              <a:rPr lang="en-US" sz="3100" dirty="0" err="1"/>
              <a:t>kunci</a:t>
            </a:r>
            <a:r>
              <a:rPr lang="en-US" sz="3100" dirty="0"/>
              <a:t> </a:t>
            </a:r>
            <a:r>
              <a:rPr lang="en-US" sz="3100" dirty="0" err="1"/>
              <a:t>rahasia</a:t>
            </a:r>
            <a:endParaRPr lang="en-US" sz="3100" dirty="0"/>
          </a:p>
          <a:p>
            <a:pPr>
              <a:lnSpc>
                <a:spcPct val="90000"/>
              </a:lnSpc>
              <a:buFont typeface="Wingdings" pitchFamily="2" charset="2"/>
              <a:buNone/>
            </a:pPr>
            <a:endParaRPr lang="en-GB" sz="2800" dirty="0"/>
          </a:p>
        </p:txBody>
      </p:sp>
      <p:sp>
        <p:nvSpPr>
          <p:cNvPr id="4" name="Rectangle 3"/>
          <p:cNvSpPr txBox="1">
            <a:spLocks noChangeArrowheads="1"/>
          </p:cNvSpPr>
          <p:nvPr/>
        </p:nvSpPr>
        <p:spPr>
          <a:xfrm>
            <a:off x="6104467" y="2244962"/>
            <a:ext cx="6087533" cy="4083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a:buFont typeface="Wingdings" pitchFamily="2" charset="2"/>
              <a:buNone/>
            </a:pPr>
            <a:endParaRPr lang="en-US" smtClean="0">
              <a:solidFill>
                <a:srgbClr val="002060"/>
              </a:solidFill>
            </a:endParaRPr>
          </a:p>
          <a:p>
            <a:pPr>
              <a:buFont typeface="Wingdings" pitchFamily="2" charset="2"/>
              <a:buNone/>
            </a:pPr>
            <a:r>
              <a:rPr lang="en-US" smtClean="0">
                <a:solidFill>
                  <a:srgbClr val="002060"/>
                </a:solidFill>
              </a:rPr>
              <a:t>Kelemahan:  </a:t>
            </a:r>
          </a:p>
          <a:p>
            <a:pPr>
              <a:buFont typeface="Wingdings" pitchFamily="2" charset="2"/>
              <a:buNone/>
            </a:pPr>
            <a:r>
              <a:rPr lang="en-US" smtClean="0">
                <a:solidFill>
                  <a:srgbClr val="002060"/>
                </a:solidFill>
              </a:rPr>
              <a:t>	</a:t>
            </a:r>
            <a:r>
              <a:rPr lang="en-US" i="1" smtClean="0">
                <a:solidFill>
                  <a:srgbClr val="002060"/>
                </a:solidFill>
                <a:cs typeface="Times New Roman" pitchFamily="16" charset="0"/>
              </a:rPr>
              <a:t>Caesar cipher</a:t>
            </a:r>
            <a:r>
              <a:rPr lang="en-US" smtClean="0">
                <a:solidFill>
                  <a:srgbClr val="002060"/>
                </a:solidFill>
                <a:cs typeface="Times New Roman" pitchFamily="16" charset="0"/>
              </a:rPr>
              <a:t> mudah dipecahkan dengan </a:t>
            </a:r>
            <a:r>
              <a:rPr lang="en-US" i="1" smtClean="0">
                <a:solidFill>
                  <a:srgbClr val="002060"/>
                </a:solidFill>
                <a:cs typeface="Times New Roman" pitchFamily="16" charset="0"/>
              </a:rPr>
              <a:t>exhaustive key search </a:t>
            </a:r>
            <a:r>
              <a:rPr lang="en-US" smtClean="0">
                <a:solidFill>
                  <a:srgbClr val="002060"/>
                </a:solidFill>
                <a:cs typeface="Times New Roman" pitchFamily="16" charset="0"/>
              </a:rPr>
              <a:t>karena jumlah kuncinya sangat sedikit (hanya ada 26 kunci).</a:t>
            </a:r>
          </a:p>
          <a:p>
            <a:pPr>
              <a:buFont typeface="Wingdings" pitchFamily="2" charset="2"/>
              <a:buNone/>
            </a:pPr>
            <a:r>
              <a:rPr lang="en-US" smtClean="0">
                <a:solidFill>
                  <a:srgbClr val="002060"/>
                </a:solidFill>
              </a:rPr>
              <a:t> </a:t>
            </a:r>
            <a:endParaRPr lang="en-GB" dirty="0">
              <a:solidFill>
                <a:srgbClr val="002060"/>
              </a:solidFill>
            </a:endParaRPr>
          </a:p>
        </p:txBody>
      </p:sp>
    </p:spTree>
    <p:extLst>
      <p:ext uri="{BB962C8B-B14F-4D97-AF65-F5344CB8AC3E}">
        <p14:creationId xmlns:p14="http://schemas.microsoft.com/office/powerpoint/2010/main" val="3230948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729455" y="753227"/>
            <a:ext cx="1154151" cy="1090789"/>
          </a:xfrm>
        </p:spPr>
        <p:txBody>
          <a:bodyPr/>
          <a:lstStyle/>
          <a:p>
            <a:fld id="{DB738EFB-3900-45BF-95A6-C20E7F441FCA}" type="slidenum">
              <a:rPr lang="en-GB"/>
              <a:pPr/>
              <a:t>42</a:t>
            </a:fld>
            <a:endParaRPr lang="en-GB" sz="1400"/>
          </a:p>
        </p:txBody>
      </p:sp>
      <p:sp>
        <p:nvSpPr>
          <p:cNvPr id="574467" name="Rectangle 3"/>
          <p:cNvSpPr>
            <a:spLocks noGrp="1" noChangeArrowheads="1"/>
          </p:cNvSpPr>
          <p:nvPr>
            <p:ph type="body" idx="1"/>
          </p:nvPr>
        </p:nvSpPr>
        <p:spPr>
          <a:xfrm>
            <a:off x="711200" y="990600"/>
            <a:ext cx="11074400" cy="5226050"/>
          </a:xfrm>
        </p:spPr>
        <p:txBody>
          <a:bodyPr/>
          <a:lstStyle/>
          <a:p>
            <a:pPr>
              <a:buFont typeface="Wingdings" pitchFamily="2" charset="2"/>
              <a:buNone/>
            </a:pPr>
            <a:r>
              <a:rPr lang="en-US" dirty="0" err="1"/>
              <a:t>Contoh</a:t>
            </a:r>
            <a:r>
              <a:rPr lang="en-US" dirty="0"/>
              <a:t>: </a:t>
            </a:r>
            <a:r>
              <a:rPr lang="en-US" dirty="0" err="1"/>
              <a:t>kriptogram</a:t>
            </a:r>
            <a:r>
              <a:rPr lang="en-US" dirty="0"/>
              <a:t> </a:t>
            </a:r>
            <a:r>
              <a:rPr lang="en-GB" dirty="0">
                <a:latin typeface="Courier New" pitchFamily="49" charset="0"/>
                <a:cs typeface="Courier New" pitchFamily="49" charset="0"/>
              </a:rPr>
              <a:t>XMZVH</a:t>
            </a:r>
            <a:r>
              <a:rPr lang="en-GB" dirty="0"/>
              <a:t> </a:t>
            </a:r>
          </a:p>
        </p:txBody>
      </p:sp>
      <p:graphicFrame>
        <p:nvGraphicFramePr>
          <p:cNvPr id="574468" name="Object 4"/>
          <p:cNvGraphicFramePr>
            <a:graphicFrameLocks noChangeAspect="1"/>
          </p:cNvGraphicFramePr>
          <p:nvPr>
            <p:extLst/>
          </p:nvPr>
        </p:nvGraphicFramePr>
        <p:xfrm>
          <a:off x="1016000" y="1978929"/>
          <a:ext cx="10566400" cy="3228975"/>
        </p:xfrm>
        <a:graphic>
          <a:graphicData uri="http://schemas.openxmlformats.org/presentationml/2006/ole">
            <mc:AlternateContent xmlns:mc="http://schemas.openxmlformats.org/markup-compatibility/2006">
              <mc:Choice xmlns:v="urn:schemas-microsoft-com:vml" Requires="v">
                <p:oleObj spid="_x0000_s4113" name="Document" r:id="rId3" imgW="5630040" imgH="2294280" progId="Word.Document.8">
                  <p:embed/>
                </p:oleObj>
              </mc:Choice>
              <mc:Fallback>
                <p:oleObj name="Document" r:id="rId3" imgW="5630040" imgH="22942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0" y="1978929"/>
                        <a:ext cx="10566400"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4469" name="Rectangle 5"/>
          <p:cNvSpPr>
            <a:spLocks noChangeArrowheads="1"/>
          </p:cNvSpPr>
          <p:nvPr/>
        </p:nvSpPr>
        <p:spPr bwMode="auto">
          <a:xfrm>
            <a:off x="812800" y="5181600"/>
            <a:ext cx="10871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kumimoji="1" lang="en-US" dirty="0" err="1">
                <a:cs typeface="Times New Roman" pitchFamily="16" charset="0"/>
              </a:rPr>
              <a:t>Plainteks</a:t>
            </a:r>
            <a:r>
              <a:rPr kumimoji="1" lang="en-US" dirty="0">
                <a:cs typeface="Times New Roman" pitchFamily="16" charset="0"/>
              </a:rPr>
              <a:t> yang </a:t>
            </a:r>
            <a:r>
              <a:rPr kumimoji="1" lang="en-US" dirty="0" err="1">
                <a:cs typeface="Times New Roman" pitchFamily="16" charset="0"/>
              </a:rPr>
              <a:t>potensial</a:t>
            </a:r>
            <a:r>
              <a:rPr kumimoji="1" lang="en-US" dirty="0">
                <a:cs typeface="Times New Roman" pitchFamily="16" charset="0"/>
              </a:rPr>
              <a:t> </a:t>
            </a:r>
            <a:r>
              <a:rPr kumimoji="1" lang="en-US" dirty="0" err="1">
                <a:cs typeface="Times New Roman" pitchFamily="16" charset="0"/>
              </a:rPr>
              <a:t>adalah</a:t>
            </a:r>
            <a:r>
              <a:rPr kumimoji="1" lang="en-US" dirty="0">
                <a:cs typeface="Times New Roman" pitchFamily="16" charset="0"/>
              </a:rPr>
              <a:t> </a:t>
            </a:r>
            <a:r>
              <a:rPr kumimoji="1" lang="en-US" dirty="0">
                <a:latin typeface="Courier New" pitchFamily="49" charset="0"/>
                <a:cs typeface="Courier New" pitchFamily="49" charset="0"/>
              </a:rPr>
              <a:t>CREAM</a:t>
            </a:r>
            <a:r>
              <a:rPr kumimoji="1" lang="en-US" dirty="0">
                <a:cs typeface="Times New Roman" pitchFamily="16" charset="0"/>
              </a:rPr>
              <a:t> </a:t>
            </a:r>
            <a:r>
              <a:rPr kumimoji="1" lang="en-US" dirty="0" err="1">
                <a:cs typeface="Times New Roman" pitchFamily="16" charset="0"/>
              </a:rPr>
              <a:t>dengan</a:t>
            </a:r>
            <a:r>
              <a:rPr kumimoji="1" lang="en-US" dirty="0">
                <a:cs typeface="Times New Roman" pitchFamily="16" charset="0"/>
              </a:rPr>
              <a:t> </a:t>
            </a:r>
            <a:r>
              <a:rPr kumimoji="1" lang="en-US" i="1" dirty="0">
                <a:cs typeface="Times New Roman" pitchFamily="16" charset="0"/>
              </a:rPr>
              <a:t>k</a:t>
            </a:r>
            <a:r>
              <a:rPr kumimoji="1" lang="en-US" dirty="0">
                <a:cs typeface="Times New Roman" pitchFamily="16" charset="0"/>
              </a:rPr>
              <a:t> = 21. </a:t>
            </a:r>
          </a:p>
          <a:p>
            <a:pPr algn="just"/>
            <a:r>
              <a:rPr kumimoji="1" lang="en-US" dirty="0" err="1">
                <a:cs typeface="Times New Roman" pitchFamily="16" charset="0"/>
              </a:rPr>
              <a:t>Kunci</a:t>
            </a:r>
            <a:r>
              <a:rPr kumimoji="1" lang="en-US" dirty="0">
                <a:cs typeface="Times New Roman" pitchFamily="16" charset="0"/>
              </a:rPr>
              <a:t> </a:t>
            </a:r>
            <a:r>
              <a:rPr kumimoji="1" lang="en-US" dirty="0" err="1">
                <a:cs typeface="Times New Roman" pitchFamily="16" charset="0"/>
              </a:rPr>
              <a:t>ini</a:t>
            </a:r>
            <a:r>
              <a:rPr kumimoji="1" lang="en-US" dirty="0">
                <a:cs typeface="Times New Roman" pitchFamily="16" charset="0"/>
              </a:rPr>
              <a:t> </a:t>
            </a:r>
            <a:r>
              <a:rPr kumimoji="1" lang="en-US" dirty="0" err="1">
                <a:cs typeface="Times New Roman" pitchFamily="16" charset="0"/>
              </a:rPr>
              <a:t>digunakan</a:t>
            </a:r>
            <a:r>
              <a:rPr kumimoji="1" lang="en-US" dirty="0">
                <a:cs typeface="Times New Roman" pitchFamily="16" charset="0"/>
              </a:rPr>
              <a:t> </a:t>
            </a:r>
            <a:r>
              <a:rPr kumimoji="1" lang="en-US" dirty="0" err="1">
                <a:cs typeface="Times New Roman" pitchFamily="16" charset="0"/>
              </a:rPr>
              <a:t>untuk</a:t>
            </a:r>
            <a:r>
              <a:rPr kumimoji="1" lang="en-US" dirty="0">
                <a:cs typeface="Times New Roman" pitchFamily="16" charset="0"/>
              </a:rPr>
              <a:t> </a:t>
            </a:r>
            <a:r>
              <a:rPr kumimoji="1" lang="en-US" dirty="0" err="1">
                <a:cs typeface="Times New Roman" pitchFamily="16" charset="0"/>
              </a:rPr>
              <a:t>mendekripsikan</a:t>
            </a:r>
            <a:r>
              <a:rPr kumimoji="1" lang="en-US" dirty="0">
                <a:cs typeface="Times New Roman" pitchFamily="16" charset="0"/>
              </a:rPr>
              <a:t> </a:t>
            </a:r>
            <a:r>
              <a:rPr kumimoji="1" lang="en-US" dirty="0" err="1">
                <a:cs typeface="Times New Roman" pitchFamily="16" charset="0"/>
              </a:rPr>
              <a:t>cipherteks</a:t>
            </a:r>
            <a:r>
              <a:rPr kumimoji="1" lang="en-US" dirty="0">
                <a:cs typeface="Times New Roman" pitchFamily="16" charset="0"/>
              </a:rPr>
              <a:t> </a:t>
            </a:r>
            <a:r>
              <a:rPr kumimoji="1" lang="en-US" dirty="0" err="1">
                <a:cs typeface="Times New Roman" pitchFamily="16" charset="0"/>
              </a:rPr>
              <a:t>lainnya</a:t>
            </a:r>
            <a:r>
              <a:rPr kumimoji="1" lang="en-US" dirty="0">
                <a:cs typeface="Times New Roman" pitchFamily="16" charset="0"/>
              </a:rPr>
              <a:t>.</a:t>
            </a:r>
          </a:p>
          <a:p>
            <a:pPr eaLnBrk="0" hangingPunct="0"/>
            <a:endParaRPr kumimoji="1" lang="en-US" dirty="0"/>
          </a:p>
        </p:txBody>
      </p:sp>
    </p:spTree>
    <p:extLst>
      <p:ext uri="{BB962C8B-B14F-4D97-AF65-F5344CB8AC3E}">
        <p14:creationId xmlns:p14="http://schemas.microsoft.com/office/powerpoint/2010/main" val="1385099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10729455" y="753227"/>
            <a:ext cx="1154151" cy="1090789"/>
          </a:xfrm>
        </p:spPr>
        <p:txBody>
          <a:bodyPr/>
          <a:lstStyle/>
          <a:p>
            <a:fld id="{6AA902B0-1EAB-4F86-B8AF-0A0DF3DDC89D}" type="slidenum">
              <a:rPr lang="en-GB"/>
              <a:pPr/>
              <a:t>43</a:t>
            </a:fld>
            <a:endParaRPr lang="en-GB" sz="1400"/>
          </a:p>
        </p:txBody>
      </p:sp>
      <p:sp>
        <p:nvSpPr>
          <p:cNvPr id="610306" name="Rectangle 2"/>
          <p:cNvSpPr>
            <a:spLocks noGrp="1" noChangeArrowheads="1"/>
          </p:cNvSpPr>
          <p:nvPr>
            <p:ph type="body" idx="1"/>
          </p:nvPr>
        </p:nvSpPr>
        <p:spPr>
          <a:xfrm>
            <a:off x="1109133" y="1445377"/>
            <a:ext cx="10363200" cy="5454650"/>
          </a:xfrm>
        </p:spPr>
        <p:txBody>
          <a:bodyPr>
            <a:normAutofit lnSpcReduction="10000"/>
          </a:bodyPr>
          <a:lstStyle/>
          <a:p>
            <a:pPr marL="609600" indent="-609600">
              <a:lnSpc>
                <a:spcPct val="90000"/>
              </a:lnSpc>
              <a:buFont typeface="Wingdings" pitchFamily="2" charset="2"/>
              <a:buNone/>
            </a:pPr>
            <a:r>
              <a:rPr lang="en-US" sz="2400" dirty="0">
                <a:latin typeface="Courier New" pitchFamily="49" charset="0"/>
              </a:rPr>
              <a:t>	PHHW PH DIWHU WKH WRJD SDUWB</a:t>
            </a:r>
          </a:p>
          <a:p>
            <a:pPr marL="609600" indent="-609600">
              <a:lnSpc>
                <a:spcPct val="90000"/>
              </a:lnSpc>
              <a:buFont typeface="Wingdings" pitchFamily="2" charset="2"/>
              <a:buNone/>
            </a:pPr>
            <a:r>
              <a:rPr lang="en-US" sz="2400" dirty="0">
                <a:latin typeface="Courier New" pitchFamily="49" charset="0"/>
              </a:rPr>
              <a:t>KEY</a:t>
            </a:r>
          </a:p>
          <a:p>
            <a:pPr marL="609600" indent="-609600">
              <a:lnSpc>
                <a:spcPct val="90000"/>
              </a:lnSpc>
              <a:buFont typeface="Wingdings" pitchFamily="2" charset="2"/>
              <a:buNone/>
            </a:pPr>
            <a:r>
              <a:rPr lang="en-US" sz="2400" dirty="0">
                <a:latin typeface="Courier New" pitchFamily="49" charset="0"/>
              </a:rPr>
              <a:t>1	</a:t>
            </a:r>
            <a:r>
              <a:rPr lang="en-US" sz="2400" dirty="0" err="1">
                <a:latin typeface="Courier New" pitchFamily="49" charset="0"/>
              </a:rPr>
              <a:t>oggv</a:t>
            </a:r>
            <a:r>
              <a:rPr lang="en-US" sz="2400" dirty="0">
                <a:latin typeface="Courier New" pitchFamily="49" charset="0"/>
              </a:rPr>
              <a:t> </a:t>
            </a:r>
            <a:r>
              <a:rPr lang="en-US" sz="2400" dirty="0" err="1">
                <a:latin typeface="Courier New" pitchFamily="49" charset="0"/>
              </a:rPr>
              <a:t>og</a:t>
            </a:r>
            <a:r>
              <a:rPr lang="en-US" sz="2400" dirty="0">
                <a:latin typeface="Courier New" pitchFamily="49" charset="0"/>
              </a:rPr>
              <a:t> </a:t>
            </a:r>
            <a:r>
              <a:rPr lang="en-US" sz="2400" dirty="0" err="1">
                <a:latin typeface="Courier New" pitchFamily="49" charset="0"/>
              </a:rPr>
              <a:t>chvgt</a:t>
            </a:r>
            <a:r>
              <a:rPr lang="en-US" sz="2400" dirty="0">
                <a:latin typeface="Courier New" pitchFamily="49" charset="0"/>
              </a:rPr>
              <a:t> </a:t>
            </a:r>
            <a:r>
              <a:rPr lang="en-US" sz="2400" dirty="0" err="1">
                <a:latin typeface="Courier New" pitchFamily="49" charset="0"/>
              </a:rPr>
              <a:t>vjg</a:t>
            </a:r>
            <a:r>
              <a:rPr lang="en-US" sz="2400" dirty="0">
                <a:latin typeface="Courier New" pitchFamily="49" charset="0"/>
              </a:rPr>
              <a:t> </a:t>
            </a:r>
            <a:r>
              <a:rPr lang="en-US" sz="2400" dirty="0" err="1">
                <a:latin typeface="Courier New" pitchFamily="49" charset="0"/>
              </a:rPr>
              <a:t>vqic</a:t>
            </a:r>
            <a:r>
              <a:rPr lang="en-US" sz="2400" dirty="0">
                <a:latin typeface="Courier New" pitchFamily="49" charset="0"/>
              </a:rPr>
              <a:t> </a:t>
            </a:r>
            <a:r>
              <a:rPr lang="en-US" sz="2400" dirty="0" err="1">
                <a:latin typeface="Courier New" pitchFamily="49" charset="0"/>
              </a:rPr>
              <a:t>rctva</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2	</a:t>
            </a:r>
            <a:r>
              <a:rPr lang="en-US" sz="2400" dirty="0" err="1">
                <a:latin typeface="Courier New" pitchFamily="49" charset="0"/>
              </a:rPr>
              <a:t>nffu</a:t>
            </a:r>
            <a:r>
              <a:rPr lang="en-US" sz="2400" dirty="0">
                <a:latin typeface="Courier New" pitchFamily="49" charset="0"/>
              </a:rPr>
              <a:t> </a:t>
            </a:r>
            <a:r>
              <a:rPr lang="en-US" sz="2400" dirty="0" err="1">
                <a:latin typeface="Courier New" pitchFamily="49" charset="0"/>
              </a:rPr>
              <a:t>nf</a:t>
            </a:r>
            <a:r>
              <a:rPr lang="en-US" sz="2400" dirty="0">
                <a:latin typeface="Courier New" pitchFamily="49" charset="0"/>
              </a:rPr>
              <a:t> </a:t>
            </a:r>
            <a:r>
              <a:rPr lang="en-US" sz="2400" dirty="0" err="1">
                <a:latin typeface="Courier New" pitchFamily="49" charset="0"/>
              </a:rPr>
              <a:t>bgufs</a:t>
            </a:r>
            <a:r>
              <a:rPr lang="en-US" sz="2400" dirty="0">
                <a:latin typeface="Courier New" pitchFamily="49" charset="0"/>
              </a:rPr>
              <a:t> </a:t>
            </a:r>
            <a:r>
              <a:rPr lang="en-US" sz="2400" dirty="0" err="1">
                <a:latin typeface="Courier New" pitchFamily="49" charset="0"/>
              </a:rPr>
              <a:t>uif</a:t>
            </a:r>
            <a:r>
              <a:rPr lang="en-US" sz="2400" dirty="0">
                <a:latin typeface="Courier New" pitchFamily="49" charset="0"/>
              </a:rPr>
              <a:t> </a:t>
            </a:r>
            <a:r>
              <a:rPr lang="en-US" sz="2400" dirty="0" err="1">
                <a:latin typeface="Courier New" pitchFamily="49" charset="0"/>
              </a:rPr>
              <a:t>uphb</a:t>
            </a:r>
            <a:r>
              <a:rPr lang="en-US" sz="2400" dirty="0">
                <a:latin typeface="Courier New" pitchFamily="49" charset="0"/>
              </a:rPr>
              <a:t> </a:t>
            </a:r>
            <a:r>
              <a:rPr lang="en-US" sz="2400" dirty="0" err="1">
                <a:latin typeface="Courier New" pitchFamily="49" charset="0"/>
              </a:rPr>
              <a:t>qbsuz</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3	</a:t>
            </a:r>
            <a:r>
              <a:rPr lang="en-US" sz="2400" b="1" dirty="0">
                <a:latin typeface="Courier New" pitchFamily="49" charset="0"/>
              </a:rPr>
              <a:t>meet me after the toga party</a:t>
            </a:r>
          </a:p>
          <a:p>
            <a:pPr marL="609600" indent="-609600">
              <a:lnSpc>
                <a:spcPct val="90000"/>
              </a:lnSpc>
              <a:buFont typeface="Wingdings" pitchFamily="2" charset="2"/>
              <a:buNone/>
            </a:pPr>
            <a:r>
              <a:rPr lang="en-US" sz="2400" dirty="0">
                <a:latin typeface="Courier New" pitchFamily="49" charset="0"/>
              </a:rPr>
              <a:t>4	</a:t>
            </a:r>
            <a:r>
              <a:rPr lang="en-US" sz="2400" dirty="0" err="1">
                <a:latin typeface="Courier New" pitchFamily="49" charset="0"/>
              </a:rPr>
              <a:t>Ldds</a:t>
            </a:r>
            <a:r>
              <a:rPr lang="en-US" sz="2400" dirty="0">
                <a:latin typeface="Courier New" pitchFamily="49" charset="0"/>
              </a:rPr>
              <a:t> </a:t>
            </a:r>
            <a:r>
              <a:rPr lang="en-US" sz="2400" dirty="0" err="1">
                <a:latin typeface="Courier New" pitchFamily="49" charset="0"/>
              </a:rPr>
              <a:t>ld</a:t>
            </a:r>
            <a:r>
              <a:rPr lang="en-US" sz="2400" dirty="0">
                <a:latin typeface="Courier New" pitchFamily="49" charset="0"/>
              </a:rPr>
              <a:t> </a:t>
            </a:r>
            <a:r>
              <a:rPr lang="en-US" sz="2400" dirty="0" err="1">
                <a:latin typeface="Courier New" pitchFamily="49" charset="0"/>
              </a:rPr>
              <a:t>zesdq</a:t>
            </a:r>
            <a:r>
              <a:rPr lang="en-US" sz="2400" dirty="0">
                <a:latin typeface="Courier New" pitchFamily="49" charset="0"/>
              </a:rPr>
              <a:t> </a:t>
            </a:r>
            <a:r>
              <a:rPr lang="en-US" sz="2400" dirty="0" err="1">
                <a:latin typeface="Courier New" pitchFamily="49" charset="0"/>
              </a:rPr>
              <a:t>sgd</a:t>
            </a:r>
            <a:r>
              <a:rPr lang="en-US" sz="2400" dirty="0">
                <a:latin typeface="Courier New" pitchFamily="49" charset="0"/>
              </a:rPr>
              <a:t> </a:t>
            </a:r>
            <a:r>
              <a:rPr lang="en-US" sz="2400" dirty="0" err="1">
                <a:latin typeface="Courier New" pitchFamily="49" charset="0"/>
              </a:rPr>
              <a:t>snfz</a:t>
            </a:r>
            <a:r>
              <a:rPr lang="en-US" sz="2400" dirty="0">
                <a:latin typeface="Courier New" pitchFamily="49" charset="0"/>
              </a:rPr>
              <a:t> </a:t>
            </a:r>
            <a:r>
              <a:rPr lang="en-US" sz="2400" dirty="0" err="1">
                <a:latin typeface="Courier New" pitchFamily="49" charset="0"/>
              </a:rPr>
              <a:t>ozqsx</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5	</a:t>
            </a:r>
            <a:r>
              <a:rPr lang="en-US" sz="2400" dirty="0" err="1">
                <a:latin typeface="Courier New" pitchFamily="49" charset="0"/>
              </a:rPr>
              <a:t>kccr</a:t>
            </a:r>
            <a:r>
              <a:rPr lang="en-US" sz="2400" dirty="0">
                <a:latin typeface="Courier New" pitchFamily="49" charset="0"/>
              </a:rPr>
              <a:t> </a:t>
            </a:r>
            <a:r>
              <a:rPr lang="en-US" sz="2400" dirty="0" err="1">
                <a:latin typeface="Courier New" pitchFamily="49" charset="0"/>
              </a:rPr>
              <a:t>kc</a:t>
            </a:r>
            <a:r>
              <a:rPr lang="en-US" sz="2400" dirty="0">
                <a:latin typeface="Courier New" pitchFamily="49" charset="0"/>
              </a:rPr>
              <a:t> </a:t>
            </a:r>
            <a:r>
              <a:rPr lang="en-US" sz="2400" dirty="0" err="1">
                <a:latin typeface="Courier New" pitchFamily="49" charset="0"/>
              </a:rPr>
              <a:t>ydrcp</a:t>
            </a:r>
            <a:r>
              <a:rPr lang="en-US" sz="2400" dirty="0">
                <a:latin typeface="Courier New" pitchFamily="49" charset="0"/>
              </a:rPr>
              <a:t> </a:t>
            </a:r>
            <a:r>
              <a:rPr lang="en-US" sz="2400" dirty="0" err="1">
                <a:latin typeface="Courier New" pitchFamily="49" charset="0"/>
              </a:rPr>
              <a:t>rfc</a:t>
            </a:r>
            <a:r>
              <a:rPr lang="en-US" sz="2400" dirty="0">
                <a:latin typeface="Courier New" pitchFamily="49" charset="0"/>
              </a:rPr>
              <a:t> </a:t>
            </a:r>
            <a:r>
              <a:rPr lang="en-US" sz="2400" dirty="0" err="1">
                <a:latin typeface="Courier New" pitchFamily="49" charset="0"/>
              </a:rPr>
              <a:t>rmey</a:t>
            </a:r>
            <a:r>
              <a:rPr lang="en-US" sz="2400" dirty="0">
                <a:latin typeface="Courier New" pitchFamily="49" charset="0"/>
              </a:rPr>
              <a:t> </a:t>
            </a:r>
            <a:r>
              <a:rPr lang="en-US" sz="2400" dirty="0" err="1">
                <a:latin typeface="Courier New" pitchFamily="49" charset="0"/>
              </a:rPr>
              <a:t>nyprw</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6	…</a:t>
            </a:r>
          </a:p>
          <a:p>
            <a:pPr marL="609600" indent="-609600">
              <a:lnSpc>
                <a:spcPct val="90000"/>
              </a:lnSpc>
              <a:buFont typeface="Wingdings" pitchFamily="2" charset="2"/>
              <a:buNone/>
            </a:pPr>
            <a:r>
              <a:rPr lang="en-US" sz="2400" dirty="0">
                <a:latin typeface="Courier New" pitchFamily="49" charset="0"/>
              </a:rPr>
              <a:t>21 </a:t>
            </a:r>
            <a:r>
              <a:rPr lang="en-US" sz="2400" dirty="0" err="1">
                <a:latin typeface="Courier New" pitchFamily="49" charset="0"/>
              </a:rPr>
              <a:t>ummb</a:t>
            </a:r>
            <a:r>
              <a:rPr lang="en-US" sz="2400" dirty="0">
                <a:latin typeface="Courier New" pitchFamily="49" charset="0"/>
              </a:rPr>
              <a:t> um </a:t>
            </a:r>
            <a:r>
              <a:rPr lang="en-US" sz="2400" dirty="0" err="1">
                <a:latin typeface="Courier New" pitchFamily="49" charset="0"/>
              </a:rPr>
              <a:t>inbmz</a:t>
            </a:r>
            <a:r>
              <a:rPr lang="en-US" sz="2400" dirty="0">
                <a:latin typeface="Courier New" pitchFamily="49" charset="0"/>
              </a:rPr>
              <a:t> bpm </a:t>
            </a:r>
            <a:r>
              <a:rPr lang="en-US" sz="2400" dirty="0" err="1">
                <a:latin typeface="Courier New" pitchFamily="49" charset="0"/>
              </a:rPr>
              <a:t>bwoi</a:t>
            </a:r>
            <a:r>
              <a:rPr lang="en-US" sz="2400" dirty="0">
                <a:latin typeface="Courier New" pitchFamily="49" charset="0"/>
              </a:rPr>
              <a:t> </a:t>
            </a:r>
            <a:r>
              <a:rPr lang="en-US" sz="2400" dirty="0" err="1">
                <a:latin typeface="Courier New" pitchFamily="49" charset="0"/>
              </a:rPr>
              <a:t>xizbg</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22 </a:t>
            </a:r>
            <a:r>
              <a:rPr lang="en-US" sz="2400" dirty="0" err="1">
                <a:latin typeface="Courier New" pitchFamily="49" charset="0"/>
              </a:rPr>
              <a:t>tlla</a:t>
            </a:r>
            <a:r>
              <a:rPr lang="en-US" sz="2400" dirty="0">
                <a:latin typeface="Courier New" pitchFamily="49" charset="0"/>
              </a:rPr>
              <a:t> </a:t>
            </a:r>
            <a:r>
              <a:rPr lang="en-US" sz="2400" dirty="0" err="1">
                <a:latin typeface="Courier New" pitchFamily="49" charset="0"/>
              </a:rPr>
              <a:t>tl</a:t>
            </a:r>
            <a:r>
              <a:rPr lang="en-US" sz="2400" dirty="0">
                <a:latin typeface="Courier New" pitchFamily="49" charset="0"/>
              </a:rPr>
              <a:t> </a:t>
            </a:r>
            <a:r>
              <a:rPr lang="en-US" sz="2400" dirty="0" err="1">
                <a:latin typeface="Courier New" pitchFamily="49" charset="0"/>
              </a:rPr>
              <a:t>hmaly</a:t>
            </a:r>
            <a:r>
              <a:rPr lang="en-US" sz="2400" dirty="0">
                <a:latin typeface="Courier New" pitchFamily="49" charset="0"/>
              </a:rPr>
              <a:t> </a:t>
            </a:r>
            <a:r>
              <a:rPr lang="en-US" sz="2400" dirty="0" err="1">
                <a:latin typeface="Courier New" pitchFamily="49" charset="0"/>
              </a:rPr>
              <a:t>aol</a:t>
            </a:r>
            <a:r>
              <a:rPr lang="en-US" sz="2400" dirty="0">
                <a:latin typeface="Courier New" pitchFamily="49" charset="0"/>
              </a:rPr>
              <a:t> </a:t>
            </a:r>
            <a:r>
              <a:rPr lang="en-US" sz="2400" dirty="0" err="1">
                <a:latin typeface="Courier New" pitchFamily="49" charset="0"/>
              </a:rPr>
              <a:t>avnh</a:t>
            </a:r>
            <a:r>
              <a:rPr lang="en-US" sz="2400" dirty="0">
                <a:latin typeface="Courier New" pitchFamily="49" charset="0"/>
              </a:rPr>
              <a:t> </a:t>
            </a:r>
            <a:r>
              <a:rPr lang="en-US" sz="2400" dirty="0" err="1">
                <a:latin typeface="Courier New" pitchFamily="49" charset="0"/>
              </a:rPr>
              <a:t>whyaf</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23 </a:t>
            </a:r>
            <a:r>
              <a:rPr lang="en-US" sz="2400" dirty="0" err="1">
                <a:latin typeface="Courier New" pitchFamily="49" charset="0"/>
              </a:rPr>
              <a:t>skkz</a:t>
            </a:r>
            <a:r>
              <a:rPr lang="en-US" sz="2400" dirty="0">
                <a:latin typeface="Courier New" pitchFamily="49" charset="0"/>
              </a:rPr>
              <a:t> </a:t>
            </a:r>
            <a:r>
              <a:rPr lang="en-US" sz="2400" dirty="0" err="1">
                <a:latin typeface="Courier New" pitchFamily="49" charset="0"/>
              </a:rPr>
              <a:t>sk</a:t>
            </a:r>
            <a:r>
              <a:rPr lang="en-US" sz="2400" dirty="0">
                <a:latin typeface="Courier New" pitchFamily="49" charset="0"/>
              </a:rPr>
              <a:t> </a:t>
            </a:r>
            <a:r>
              <a:rPr lang="en-US" sz="2400" dirty="0" err="1">
                <a:latin typeface="Courier New" pitchFamily="49" charset="0"/>
              </a:rPr>
              <a:t>glzkx</a:t>
            </a:r>
            <a:r>
              <a:rPr lang="en-US" sz="2400" dirty="0">
                <a:latin typeface="Courier New" pitchFamily="49" charset="0"/>
              </a:rPr>
              <a:t> </a:t>
            </a:r>
            <a:r>
              <a:rPr lang="en-US" sz="2400" dirty="0" err="1">
                <a:latin typeface="Courier New" pitchFamily="49" charset="0"/>
              </a:rPr>
              <a:t>znk</a:t>
            </a:r>
            <a:r>
              <a:rPr lang="en-US" sz="2400" dirty="0">
                <a:latin typeface="Courier New" pitchFamily="49" charset="0"/>
              </a:rPr>
              <a:t> </a:t>
            </a:r>
            <a:r>
              <a:rPr lang="en-US" sz="2400" dirty="0" err="1">
                <a:latin typeface="Courier New" pitchFamily="49" charset="0"/>
              </a:rPr>
              <a:t>zumg</a:t>
            </a:r>
            <a:r>
              <a:rPr lang="en-US" sz="2400" dirty="0">
                <a:latin typeface="Courier New" pitchFamily="49" charset="0"/>
              </a:rPr>
              <a:t> </a:t>
            </a:r>
            <a:r>
              <a:rPr lang="en-US" sz="2400" dirty="0" err="1">
                <a:latin typeface="Courier New" pitchFamily="49" charset="0"/>
              </a:rPr>
              <a:t>vgxze</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24 </a:t>
            </a:r>
            <a:r>
              <a:rPr lang="en-US" sz="2400" dirty="0" err="1">
                <a:latin typeface="Courier New" pitchFamily="49" charset="0"/>
              </a:rPr>
              <a:t>rjjy</a:t>
            </a:r>
            <a:r>
              <a:rPr lang="en-US" sz="2400" dirty="0">
                <a:latin typeface="Courier New" pitchFamily="49" charset="0"/>
              </a:rPr>
              <a:t> </a:t>
            </a:r>
            <a:r>
              <a:rPr lang="en-US" sz="2400" dirty="0" err="1">
                <a:latin typeface="Courier New" pitchFamily="49" charset="0"/>
              </a:rPr>
              <a:t>rj</a:t>
            </a:r>
            <a:r>
              <a:rPr lang="en-US" sz="2400" dirty="0">
                <a:latin typeface="Courier New" pitchFamily="49" charset="0"/>
              </a:rPr>
              <a:t> </a:t>
            </a:r>
            <a:r>
              <a:rPr lang="en-US" sz="2400" dirty="0" err="1">
                <a:latin typeface="Courier New" pitchFamily="49" charset="0"/>
              </a:rPr>
              <a:t>fkyjw</a:t>
            </a:r>
            <a:r>
              <a:rPr lang="en-US" sz="2400" dirty="0">
                <a:latin typeface="Courier New" pitchFamily="49" charset="0"/>
              </a:rPr>
              <a:t> </a:t>
            </a:r>
            <a:r>
              <a:rPr lang="en-US" sz="2400" dirty="0" err="1">
                <a:latin typeface="Courier New" pitchFamily="49" charset="0"/>
              </a:rPr>
              <a:t>ymj</a:t>
            </a:r>
            <a:r>
              <a:rPr lang="en-US" sz="2400" dirty="0">
                <a:latin typeface="Courier New" pitchFamily="49" charset="0"/>
              </a:rPr>
              <a:t> </a:t>
            </a:r>
            <a:r>
              <a:rPr lang="en-US" sz="2400" dirty="0" err="1">
                <a:latin typeface="Courier New" pitchFamily="49" charset="0"/>
              </a:rPr>
              <a:t>ytlf</a:t>
            </a:r>
            <a:r>
              <a:rPr lang="en-US" sz="2400" dirty="0">
                <a:latin typeface="Courier New" pitchFamily="49" charset="0"/>
              </a:rPr>
              <a:t> </a:t>
            </a:r>
            <a:r>
              <a:rPr lang="en-US" sz="2400" dirty="0" err="1">
                <a:latin typeface="Courier New" pitchFamily="49" charset="0"/>
              </a:rPr>
              <a:t>ufwyd</a:t>
            </a:r>
            <a:endParaRPr lang="en-US" sz="2400" dirty="0">
              <a:latin typeface="Courier New" pitchFamily="49" charset="0"/>
            </a:endParaRPr>
          </a:p>
          <a:p>
            <a:pPr marL="609600" indent="-609600">
              <a:lnSpc>
                <a:spcPct val="90000"/>
              </a:lnSpc>
              <a:buFont typeface="Wingdings" pitchFamily="2" charset="2"/>
              <a:buNone/>
            </a:pPr>
            <a:r>
              <a:rPr lang="en-US" sz="2400" dirty="0">
                <a:latin typeface="Courier New" pitchFamily="49" charset="0"/>
              </a:rPr>
              <a:t>25 </a:t>
            </a:r>
            <a:r>
              <a:rPr lang="en-US" sz="2400" dirty="0" err="1">
                <a:latin typeface="Courier New" pitchFamily="49" charset="0"/>
              </a:rPr>
              <a:t>qiix</a:t>
            </a:r>
            <a:r>
              <a:rPr lang="en-US" sz="2400" dirty="0">
                <a:latin typeface="Courier New" pitchFamily="49" charset="0"/>
              </a:rPr>
              <a:t> qi </a:t>
            </a:r>
            <a:r>
              <a:rPr lang="en-US" sz="2400" dirty="0" err="1">
                <a:latin typeface="Courier New" pitchFamily="49" charset="0"/>
              </a:rPr>
              <a:t>ejxiv</a:t>
            </a:r>
            <a:r>
              <a:rPr lang="en-US" sz="2400" dirty="0">
                <a:latin typeface="Courier New" pitchFamily="49" charset="0"/>
              </a:rPr>
              <a:t> xli </a:t>
            </a:r>
            <a:r>
              <a:rPr lang="en-US" sz="2400" dirty="0" err="1">
                <a:latin typeface="Courier New" pitchFamily="49" charset="0"/>
              </a:rPr>
              <a:t>xske</a:t>
            </a:r>
            <a:r>
              <a:rPr lang="en-US" sz="2400" dirty="0">
                <a:latin typeface="Courier New" pitchFamily="49" charset="0"/>
              </a:rPr>
              <a:t> </a:t>
            </a:r>
            <a:r>
              <a:rPr lang="en-US" sz="2400" dirty="0" err="1">
                <a:latin typeface="Courier New" pitchFamily="49" charset="0"/>
              </a:rPr>
              <a:t>tevxc</a:t>
            </a:r>
            <a:endParaRPr lang="en-GB" sz="2400" dirty="0">
              <a:latin typeface="Courier New" pitchFamily="49" charset="0"/>
            </a:endParaRPr>
          </a:p>
        </p:txBody>
      </p:sp>
    </p:spTree>
    <p:extLst>
      <p:ext uri="{BB962C8B-B14F-4D97-AF65-F5344CB8AC3E}">
        <p14:creationId xmlns:p14="http://schemas.microsoft.com/office/powerpoint/2010/main" val="2994529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10729455" y="753227"/>
            <a:ext cx="1154151" cy="1090789"/>
          </a:xfrm>
        </p:spPr>
        <p:txBody>
          <a:bodyPr/>
          <a:lstStyle/>
          <a:p>
            <a:fld id="{0E6A0CF5-8048-46F5-9264-39C4F468B59D}" type="slidenum">
              <a:rPr lang="en-GB"/>
              <a:pPr/>
              <a:t>44</a:t>
            </a:fld>
            <a:endParaRPr lang="en-GB" sz="1400"/>
          </a:p>
        </p:txBody>
      </p:sp>
      <p:sp>
        <p:nvSpPr>
          <p:cNvPr id="578563" name="Rectangle 3"/>
          <p:cNvSpPr>
            <a:spLocks noGrp="1" noChangeArrowheads="1"/>
          </p:cNvSpPr>
          <p:nvPr>
            <p:ph type="body" idx="1"/>
          </p:nvPr>
        </p:nvSpPr>
        <p:spPr>
          <a:xfrm>
            <a:off x="736600" y="1298621"/>
            <a:ext cx="10871200" cy="5226050"/>
          </a:xfrm>
        </p:spPr>
        <p:txBody>
          <a:bodyPr/>
          <a:lstStyle/>
          <a:p>
            <a:pPr>
              <a:buFont typeface="Wingdings" pitchFamily="2" charset="2"/>
              <a:buNone/>
            </a:pPr>
            <a:endParaRPr lang="en-US" dirty="0" smtClean="0"/>
          </a:p>
          <a:p>
            <a:pPr>
              <a:buFont typeface="Wingdings" pitchFamily="2" charset="2"/>
              <a:buNone/>
            </a:pPr>
            <a:endParaRPr lang="en-US" dirty="0"/>
          </a:p>
          <a:p>
            <a:pPr>
              <a:buFont typeface="Wingdings" pitchFamily="2" charset="2"/>
              <a:buNone/>
            </a:pPr>
            <a:r>
              <a:rPr lang="en-US" dirty="0" err="1" smtClean="0"/>
              <a:t>Contoh</a:t>
            </a:r>
            <a:r>
              <a:rPr lang="en-US" dirty="0"/>
              <a:t>: </a:t>
            </a:r>
            <a:r>
              <a:rPr lang="en-US" dirty="0" err="1"/>
              <a:t>Kriptogram</a:t>
            </a:r>
            <a:r>
              <a:rPr lang="en-US" dirty="0">
                <a:cs typeface="Times New Roman" pitchFamily="16" charset="0"/>
              </a:rPr>
              <a:t>  </a:t>
            </a:r>
            <a:r>
              <a:rPr lang="en-US" b="1" dirty="0">
                <a:latin typeface="Courier New" pitchFamily="49" charset="0"/>
                <a:cs typeface="Courier New" pitchFamily="49" charset="0"/>
              </a:rPr>
              <a:t>HSPPW</a:t>
            </a:r>
            <a:r>
              <a:rPr lang="en-US" dirty="0">
                <a:cs typeface="Times New Roman" pitchFamily="16" charset="0"/>
              </a:rPr>
              <a:t> </a:t>
            </a:r>
            <a:r>
              <a:rPr lang="en-US" dirty="0" err="1">
                <a:cs typeface="Times New Roman" pitchFamily="16" charset="0"/>
              </a:rPr>
              <a:t>menghasilkan</a:t>
            </a:r>
            <a:r>
              <a:rPr lang="en-US" dirty="0">
                <a:cs typeface="Times New Roman" pitchFamily="16" charset="0"/>
              </a:rPr>
              <a:t> </a:t>
            </a:r>
            <a:r>
              <a:rPr lang="en-US" dirty="0" err="1">
                <a:cs typeface="Times New Roman" pitchFamily="16" charset="0"/>
              </a:rPr>
              <a:t>dua</a:t>
            </a:r>
            <a:r>
              <a:rPr lang="en-US" dirty="0">
                <a:cs typeface="Times New Roman" pitchFamily="16" charset="0"/>
              </a:rPr>
              <a:t> </a:t>
            </a:r>
            <a:r>
              <a:rPr lang="en-US" dirty="0" err="1">
                <a:cs typeface="Times New Roman" pitchFamily="16" charset="0"/>
              </a:rPr>
              <a:t>kemungkinan</a:t>
            </a:r>
            <a:r>
              <a:rPr lang="en-US" dirty="0">
                <a:cs typeface="Times New Roman" pitchFamily="16" charset="0"/>
              </a:rPr>
              <a:t> </a:t>
            </a:r>
            <a:r>
              <a:rPr lang="en-US" dirty="0" err="1">
                <a:cs typeface="Times New Roman" pitchFamily="16" charset="0"/>
              </a:rPr>
              <a:t>kunci</a:t>
            </a:r>
            <a:r>
              <a:rPr lang="en-US" dirty="0">
                <a:cs typeface="Times New Roman" pitchFamily="16" charset="0"/>
              </a:rPr>
              <a:t> yang </a:t>
            </a:r>
            <a:r>
              <a:rPr lang="en-US" dirty="0" err="1">
                <a:cs typeface="Times New Roman" pitchFamily="16" charset="0"/>
              </a:rPr>
              <a:t>potensial</a:t>
            </a:r>
            <a:r>
              <a:rPr lang="en-US" dirty="0">
                <a:cs typeface="Times New Roman" pitchFamily="16" charset="0"/>
              </a:rPr>
              <a:t>, </a:t>
            </a:r>
            <a:r>
              <a:rPr lang="en-US" dirty="0" err="1">
                <a:cs typeface="Times New Roman" pitchFamily="16" charset="0"/>
              </a:rPr>
              <a:t>yaitu</a:t>
            </a:r>
            <a:r>
              <a:rPr lang="en-US" dirty="0">
                <a:cs typeface="Times New Roman" pitchFamily="16" charset="0"/>
              </a:rPr>
              <a:t> </a:t>
            </a:r>
            <a:r>
              <a:rPr lang="en-US" i="1" dirty="0">
                <a:cs typeface="Times New Roman" pitchFamily="16" charset="0"/>
              </a:rPr>
              <a:t>k</a:t>
            </a:r>
            <a:r>
              <a:rPr lang="en-US" dirty="0">
                <a:cs typeface="Times New Roman" pitchFamily="16" charset="0"/>
              </a:rPr>
              <a:t> = 4 </a:t>
            </a:r>
            <a:r>
              <a:rPr lang="en-US" dirty="0" err="1">
                <a:cs typeface="Times New Roman" pitchFamily="16" charset="0"/>
              </a:rPr>
              <a:t>menghasilkan</a:t>
            </a:r>
            <a:r>
              <a:rPr lang="en-US" dirty="0">
                <a:cs typeface="Times New Roman" pitchFamily="16" charset="0"/>
              </a:rPr>
              <a:t> </a:t>
            </a:r>
            <a:r>
              <a:rPr lang="en-US" dirty="0" err="1">
                <a:cs typeface="Times New Roman" pitchFamily="16" charset="0"/>
              </a:rPr>
              <a:t>pesan</a:t>
            </a:r>
            <a:r>
              <a:rPr lang="en-US" dirty="0">
                <a:cs typeface="Times New Roman" pitchFamily="16" charset="0"/>
              </a:rPr>
              <a:t> </a:t>
            </a:r>
            <a:r>
              <a:rPr lang="en-US" dirty="0">
                <a:latin typeface="Courier New" pitchFamily="49" charset="0"/>
                <a:cs typeface="Courier New" pitchFamily="49" charset="0"/>
              </a:rPr>
              <a:t>DOLLS</a:t>
            </a:r>
            <a:r>
              <a:rPr lang="en-US" dirty="0">
                <a:cs typeface="Times New Roman" pitchFamily="16" charset="0"/>
              </a:rPr>
              <a:t> </a:t>
            </a:r>
            <a:r>
              <a:rPr lang="en-US" dirty="0" err="1">
                <a:cs typeface="Times New Roman" pitchFamily="16" charset="0"/>
              </a:rPr>
              <a:t>dan</a:t>
            </a:r>
            <a:r>
              <a:rPr lang="en-US" dirty="0">
                <a:cs typeface="Times New Roman" pitchFamily="16" charset="0"/>
              </a:rPr>
              <a:t> </a:t>
            </a:r>
            <a:r>
              <a:rPr lang="en-US" i="1" dirty="0">
                <a:cs typeface="Times New Roman" pitchFamily="16" charset="0"/>
              </a:rPr>
              <a:t>k</a:t>
            </a:r>
            <a:r>
              <a:rPr lang="en-US" dirty="0">
                <a:cs typeface="Times New Roman" pitchFamily="16" charset="0"/>
              </a:rPr>
              <a:t> = 11 </a:t>
            </a:r>
            <a:r>
              <a:rPr lang="en-US" dirty="0" err="1">
                <a:cs typeface="Times New Roman" pitchFamily="16" charset="0"/>
              </a:rPr>
              <a:t>menghasilkan</a:t>
            </a:r>
            <a:r>
              <a:rPr lang="en-US" dirty="0">
                <a:cs typeface="Times New Roman" pitchFamily="16" charset="0"/>
              </a:rPr>
              <a:t> </a:t>
            </a:r>
            <a:r>
              <a:rPr lang="en-US" dirty="0">
                <a:latin typeface="Courier New" pitchFamily="49" charset="0"/>
                <a:cs typeface="Courier New" pitchFamily="49" charset="0"/>
              </a:rPr>
              <a:t>WHEEL</a:t>
            </a:r>
            <a:r>
              <a:rPr lang="en-US" dirty="0">
                <a:cs typeface="Times New Roman" pitchFamily="16" charset="0"/>
              </a:rPr>
              <a:t>. </a:t>
            </a:r>
          </a:p>
          <a:p>
            <a:pPr>
              <a:buFont typeface="Wingdings" pitchFamily="2" charset="2"/>
              <a:buNone/>
            </a:pPr>
            <a:endParaRPr lang="en-US" dirty="0">
              <a:cs typeface="Times New Roman" pitchFamily="16" charset="0"/>
            </a:endParaRPr>
          </a:p>
          <a:p>
            <a:pPr>
              <a:buFont typeface="Wingdings" pitchFamily="2" charset="2"/>
              <a:buNone/>
            </a:pPr>
            <a:r>
              <a:rPr lang="en-US" dirty="0">
                <a:cs typeface="Times New Roman" pitchFamily="16" charset="0"/>
              </a:rPr>
              <a:t>	</a:t>
            </a:r>
            <a:r>
              <a:rPr lang="en-US" dirty="0" err="1">
                <a:cs typeface="Times New Roman" pitchFamily="16" charset="0"/>
              </a:rPr>
              <a:t>Jika</a:t>
            </a:r>
            <a:r>
              <a:rPr lang="en-US" dirty="0">
                <a:cs typeface="Times New Roman" pitchFamily="16" charset="0"/>
              </a:rPr>
              <a:t> </a:t>
            </a:r>
            <a:r>
              <a:rPr lang="en-US" dirty="0" err="1">
                <a:cs typeface="Times New Roman" pitchFamily="16" charset="0"/>
              </a:rPr>
              <a:t>kasusnya</a:t>
            </a:r>
            <a:r>
              <a:rPr lang="en-US" dirty="0">
                <a:cs typeface="Times New Roman" pitchFamily="16" charset="0"/>
              </a:rPr>
              <a:t> </a:t>
            </a:r>
            <a:r>
              <a:rPr lang="en-US" dirty="0" err="1">
                <a:cs typeface="Times New Roman" pitchFamily="16" charset="0"/>
              </a:rPr>
              <a:t>demikian</a:t>
            </a:r>
            <a:r>
              <a:rPr lang="en-US" dirty="0">
                <a:cs typeface="Times New Roman" pitchFamily="16" charset="0"/>
              </a:rPr>
              <a:t>, </a:t>
            </a:r>
            <a:r>
              <a:rPr lang="en-US" dirty="0" err="1">
                <a:cs typeface="Times New Roman" pitchFamily="16" charset="0"/>
              </a:rPr>
              <a:t>maka</a:t>
            </a:r>
            <a:r>
              <a:rPr lang="en-US" dirty="0">
                <a:cs typeface="Times New Roman" pitchFamily="16" charset="0"/>
              </a:rPr>
              <a:t> </a:t>
            </a:r>
            <a:r>
              <a:rPr lang="en-US" dirty="0" err="1">
                <a:cs typeface="Times New Roman" pitchFamily="16" charset="0"/>
              </a:rPr>
              <a:t>lakukan</a:t>
            </a:r>
            <a:r>
              <a:rPr lang="en-US" dirty="0">
                <a:cs typeface="Times New Roman" pitchFamily="16" charset="0"/>
              </a:rPr>
              <a:t> </a:t>
            </a:r>
            <a:r>
              <a:rPr lang="en-US" dirty="0" err="1">
                <a:cs typeface="Times New Roman" pitchFamily="16" charset="0"/>
              </a:rPr>
              <a:t>dekripsi</a:t>
            </a:r>
            <a:r>
              <a:rPr lang="en-US" dirty="0">
                <a:cs typeface="Times New Roman" pitchFamily="16" charset="0"/>
              </a:rPr>
              <a:t> </a:t>
            </a:r>
            <a:r>
              <a:rPr lang="en-US" dirty="0" err="1">
                <a:cs typeface="Times New Roman" pitchFamily="16" charset="0"/>
              </a:rPr>
              <a:t>terhadap</a:t>
            </a:r>
            <a:r>
              <a:rPr lang="en-US" dirty="0">
                <a:cs typeface="Times New Roman" pitchFamily="16" charset="0"/>
              </a:rPr>
              <a:t> </a:t>
            </a:r>
            <a:r>
              <a:rPr lang="en-US" dirty="0" err="1">
                <a:cs typeface="Times New Roman" pitchFamily="16" charset="0"/>
              </a:rPr>
              <a:t>potongan</a:t>
            </a:r>
            <a:r>
              <a:rPr lang="en-US" dirty="0">
                <a:cs typeface="Times New Roman" pitchFamily="16" charset="0"/>
              </a:rPr>
              <a:t> </a:t>
            </a:r>
            <a:r>
              <a:rPr lang="en-US" dirty="0" err="1">
                <a:cs typeface="Times New Roman" pitchFamily="16" charset="0"/>
              </a:rPr>
              <a:t>cipherteks</a:t>
            </a:r>
            <a:r>
              <a:rPr lang="en-US" dirty="0">
                <a:cs typeface="Times New Roman" pitchFamily="16" charset="0"/>
              </a:rPr>
              <a:t> lain </a:t>
            </a:r>
            <a:r>
              <a:rPr lang="en-US" dirty="0" err="1">
                <a:cs typeface="Times New Roman" pitchFamily="16" charset="0"/>
              </a:rPr>
              <a:t>tetapi</a:t>
            </a:r>
            <a:r>
              <a:rPr lang="en-US" dirty="0">
                <a:cs typeface="Times New Roman" pitchFamily="16" charset="0"/>
              </a:rPr>
              <a:t> </a:t>
            </a:r>
            <a:r>
              <a:rPr lang="en-US" dirty="0" err="1">
                <a:cs typeface="Times New Roman" pitchFamily="16" charset="0"/>
              </a:rPr>
              <a:t>cukup</a:t>
            </a:r>
            <a:r>
              <a:rPr lang="en-US" dirty="0">
                <a:cs typeface="Times New Roman" pitchFamily="16" charset="0"/>
              </a:rPr>
              <a:t> </a:t>
            </a:r>
            <a:r>
              <a:rPr lang="en-US" dirty="0" err="1">
                <a:cs typeface="Times New Roman" pitchFamily="16" charset="0"/>
              </a:rPr>
              <a:t>menggunakan</a:t>
            </a:r>
            <a:r>
              <a:rPr lang="en-US" dirty="0">
                <a:cs typeface="Times New Roman" pitchFamily="16" charset="0"/>
              </a:rPr>
              <a:t> </a:t>
            </a:r>
            <a:r>
              <a:rPr lang="en-US" i="1" dirty="0">
                <a:cs typeface="Times New Roman" pitchFamily="16" charset="0"/>
              </a:rPr>
              <a:t>k</a:t>
            </a:r>
            <a:r>
              <a:rPr lang="en-US" dirty="0">
                <a:cs typeface="Times New Roman" pitchFamily="16" charset="0"/>
              </a:rPr>
              <a:t> = 4 </a:t>
            </a:r>
            <a:r>
              <a:rPr lang="en-US" dirty="0" err="1">
                <a:cs typeface="Times New Roman" pitchFamily="16" charset="0"/>
              </a:rPr>
              <a:t>dan</a:t>
            </a:r>
            <a:r>
              <a:rPr lang="en-US" dirty="0">
                <a:cs typeface="Times New Roman" pitchFamily="16" charset="0"/>
              </a:rPr>
              <a:t> </a:t>
            </a:r>
            <a:r>
              <a:rPr lang="en-US" i="1" dirty="0">
                <a:cs typeface="Times New Roman" pitchFamily="16" charset="0"/>
              </a:rPr>
              <a:t>k</a:t>
            </a:r>
            <a:r>
              <a:rPr lang="en-US" dirty="0">
                <a:cs typeface="Times New Roman" pitchFamily="16" charset="0"/>
              </a:rPr>
              <a:t> = 11  agar </a:t>
            </a:r>
            <a:r>
              <a:rPr lang="en-US" dirty="0" err="1">
                <a:cs typeface="Times New Roman" pitchFamily="16" charset="0"/>
              </a:rPr>
              <a:t>dapat</a:t>
            </a:r>
            <a:r>
              <a:rPr lang="en-US" dirty="0">
                <a:cs typeface="Times New Roman" pitchFamily="16" charset="0"/>
              </a:rPr>
              <a:t> </a:t>
            </a:r>
            <a:r>
              <a:rPr lang="en-US" dirty="0" err="1">
                <a:cs typeface="Times New Roman" pitchFamily="16" charset="0"/>
              </a:rPr>
              <a:t>disimpulkan</a:t>
            </a:r>
            <a:r>
              <a:rPr lang="en-US" dirty="0">
                <a:cs typeface="Times New Roman" pitchFamily="16" charset="0"/>
              </a:rPr>
              <a:t> </a:t>
            </a:r>
            <a:r>
              <a:rPr lang="en-US" dirty="0" err="1">
                <a:cs typeface="Times New Roman" pitchFamily="16" charset="0"/>
              </a:rPr>
              <a:t>kunci</a:t>
            </a:r>
            <a:r>
              <a:rPr lang="en-US" dirty="0">
                <a:cs typeface="Times New Roman" pitchFamily="16" charset="0"/>
              </a:rPr>
              <a:t> yang </a:t>
            </a:r>
            <a:r>
              <a:rPr lang="en-US" dirty="0" err="1">
                <a:cs typeface="Times New Roman" pitchFamily="16" charset="0"/>
              </a:rPr>
              <a:t>benar</a:t>
            </a:r>
            <a:r>
              <a:rPr lang="en-US" dirty="0">
                <a:cs typeface="Times New Roman" pitchFamily="16" charset="0"/>
              </a:rPr>
              <a:t>. </a:t>
            </a:r>
          </a:p>
          <a:p>
            <a:pPr>
              <a:buFont typeface="Wingdings" pitchFamily="2" charset="2"/>
              <a:buNone/>
            </a:pPr>
            <a:endParaRPr lang="en-GB" dirty="0"/>
          </a:p>
        </p:txBody>
      </p:sp>
    </p:spTree>
    <p:extLst>
      <p:ext uri="{BB962C8B-B14F-4D97-AF65-F5344CB8AC3E}">
        <p14:creationId xmlns:p14="http://schemas.microsoft.com/office/powerpoint/2010/main" val="10535290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729455" y="753227"/>
            <a:ext cx="1154151" cy="1090789"/>
          </a:xfrm>
        </p:spPr>
        <p:txBody>
          <a:bodyPr/>
          <a:lstStyle/>
          <a:p>
            <a:fld id="{721C7868-0A7C-442E-85B9-67D3552F5B90}" type="slidenum">
              <a:rPr lang="en-GB"/>
              <a:pPr/>
              <a:t>45</a:t>
            </a:fld>
            <a:endParaRPr lang="en-GB" sz="1400"/>
          </a:p>
        </p:txBody>
      </p:sp>
      <p:sp>
        <p:nvSpPr>
          <p:cNvPr id="617475" name="Rectangle 3"/>
          <p:cNvSpPr>
            <a:spLocks noGrp="1" noChangeArrowheads="1"/>
          </p:cNvSpPr>
          <p:nvPr>
            <p:ph type="body" idx="1"/>
          </p:nvPr>
        </p:nvSpPr>
        <p:spPr>
          <a:xfrm>
            <a:off x="1422400" y="762000"/>
            <a:ext cx="10363200" cy="5454650"/>
          </a:xfrm>
        </p:spPr>
        <p:txBody>
          <a:bodyPr/>
          <a:lstStyle/>
          <a:p>
            <a:endParaRPr lang="en-US" dirty="0" smtClean="0"/>
          </a:p>
          <a:p>
            <a:endParaRPr lang="en-US" dirty="0"/>
          </a:p>
          <a:p>
            <a:endParaRPr lang="en-US" dirty="0" smtClean="0"/>
          </a:p>
          <a:p>
            <a:r>
              <a:rPr lang="en-US" dirty="0" smtClean="0"/>
              <a:t>Di </a:t>
            </a:r>
            <a:r>
              <a:rPr lang="en-US" dirty="0" err="1"/>
              <a:t>dalam</a:t>
            </a:r>
            <a:r>
              <a:rPr lang="en-US" dirty="0"/>
              <a:t> </a:t>
            </a:r>
            <a:r>
              <a:rPr lang="en-US" dirty="0" err="1"/>
              <a:t>sistem</a:t>
            </a:r>
            <a:r>
              <a:rPr lang="en-US" dirty="0"/>
              <a:t> </a:t>
            </a:r>
            <a:r>
              <a:rPr lang="en-US" dirty="0" err="1"/>
              <a:t>operasi</a:t>
            </a:r>
            <a:r>
              <a:rPr lang="en-US" dirty="0"/>
              <a:t> Unix, </a:t>
            </a:r>
            <a:r>
              <a:rPr lang="en-US" dirty="0">
                <a:latin typeface="Courier New" pitchFamily="49" charset="0"/>
                <a:cs typeface="Courier New" pitchFamily="49" charset="0"/>
              </a:rPr>
              <a:t>ROT13</a:t>
            </a:r>
            <a:r>
              <a:rPr lang="en-US" dirty="0">
                <a:cs typeface="Times New Roman" pitchFamily="16" charset="0"/>
              </a:rPr>
              <a:t> </a:t>
            </a:r>
            <a:r>
              <a:rPr lang="en-US" dirty="0" err="1">
                <a:cs typeface="Times New Roman" pitchFamily="16" charset="0"/>
              </a:rPr>
              <a:t>adalah</a:t>
            </a:r>
            <a:r>
              <a:rPr lang="en-US" dirty="0">
                <a:cs typeface="Times New Roman" pitchFamily="16" charset="0"/>
              </a:rPr>
              <a:t> </a:t>
            </a:r>
            <a:r>
              <a:rPr lang="en-US" dirty="0" err="1">
                <a:cs typeface="Times New Roman" pitchFamily="16" charset="0"/>
              </a:rPr>
              <a:t>fungsi</a:t>
            </a:r>
            <a:r>
              <a:rPr lang="en-US" dirty="0">
                <a:cs typeface="Times New Roman" pitchFamily="16" charset="0"/>
              </a:rPr>
              <a:t> </a:t>
            </a:r>
            <a:r>
              <a:rPr lang="en-US" dirty="0" err="1">
                <a:cs typeface="Times New Roman" pitchFamily="16" charset="0"/>
              </a:rPr>
              <a:t>menggunakan</a:t>
            </a:r>
            <a:r>
              <a:rPr lang="en-US" dirty="0">
                <a:cs typeface="Times New Roman" pitchFamily="16" charset="0"/>
              </a:rPr>
              <a:t> </a:t>
            </a:r>
            <a:r>
              <a:rPr lang="en-US" i="1" dirty="0">
                <a:cs typeface="Times New Roman" pitchFamily="16" charset="0"/>
              </a:rPr>
              <a:t>Caesar cipher</a:t>
            </a:r>
            <a:r>
              <a:rPr lang="en-US" dirty="0">
                <a:cs typeface="Times New Roman" pitchFamily="16" charset="0"/>
              </a:rPr>
              <a:t> </a:t>
            </a:r>
            <a:r>
              <a:rPr lang="en-US" dirty="0" err="1">
                <a:cs typeface="Times New Roman" pitchFamily="16" charset="0"/>
              </a:rPr>
              <a:t>dengan</a:t>
            </a:r>
            <a:r>
              <a:rPr lang="en-US" dirty="0">
                <a:cs typeface="Times New Roman" pitchFamily="16" charset="0"/>
              </a:rPr>
              <a:t> </a:t>
            </a:r>
            <a:r>
              <a:rPr lang="en-US" dirty="0" err="1">
                <a:cs typeface="Times New Roman" pitchFamily="16" charset="0"/>
              </a:rPr>
              <a:t>pergeseran</a:t>
            </a:r>
            <a:r>
              <a:rPr lang="en-US" dirty="0">
                <a:cs typeface="Times New Roman" pitchFamily="16" charset="0"/>
              </a:rPr>
              <a:t> </a:t>
            </a:r>
            <a:r>
              <a:rPr lang="en-US" i="1" dirty="0">
                <a:cs typeface="Times New Roman" pitchFamily="16" charset="0"/>
              </a:rPr>
              <a:t>k</a:t>
            </a:r>
            <a:r>
              <a:rPr lang="en-US" dirty="0">
                <a:cs typeface="Times New Roman" pitchFamily="16" charset="0"/>
              </a:rPr>
              <a:t> = 13</a:t>
            </a:r>
          </a:p>
          <a:p>
            <a:pPr algn="just">
              <a:buFont typeface="Wingdings" pitchFamily="2" charset="2"/>
              <a:buNone/>
            </a:pPr>
            <a:r>
              <a:rPr lang="en-US" dirty="0">
                <a:cs typeface="Times New Roman" pitchFamily="16" charset="0"/>
              </a:rPr>
              <a:t> 	</a:t>
            </a:r>
            <a:endParaRPr lang="en-US" dirty="0"/>
          </a:p>
          <a:p>
            <a:endParaRPr lang="en-US" dirty="0"/>
          </a:p>
        </p:txBody>
      </p:sp>
      <p:pic>
        <p:nvPicPr>
          <p:cNvPr id="617476" name="Picture 4" descr="D:\Dataku\Kriptografi\Tahun 2006\ROT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5201" y="3090084"/>
            <a:ext cx="7175500" cy="3379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92870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10729455" y="753227"/>
            <a:ext cx="1154151" cy="1090789"/>
          </a:xfrm>
        </p:spPr>
        <p:txBody>
          <a:bodyPr/>
          <a:lstStyle/>
          <a:p>
            <a:fld id="{55B9F03E-C8E6-459B-A8E0-8841CF516459}" type="slidenum">
              <a:rPr lang="en-GB"/>
              <a:pPr/>
              <a:t>46</a:t>
            </a:fld>
            <a:endParaRPr lang="en-GB" sz="1400"/>
          </a:p>
        </p:txBody>
      </p:sp>
      <p:sp>
        <p:nvSpPr>
          <p:cNvPr id="618499" name="Rectangle 3"/>
          <p:cNvSpPr>
            <a:spLocks noGrp="1" noChangeArrowheads="1"/>
          </p:cNvSpPr>
          <p:nvPr>
            <p:ph type="body" idx="1"/>
          </p:nvPr>
        </p:nvSpPr>
        <p:spPr>
          <a:xfrm>
            <a:off x="467057" y="1970965"/>
            <a:ext cx="10363200" cy="5378450"/>
          </a:xfrm>
        </p:spPr>
        <p:txBody>
          <a:bodyPr>
            <a:normAutofit/>
          </a:bodyPr>
          <a:lstStyle/>
          <a:p>
            <a:pPr algn="just">
              <a:lnSpc>
                <a:spcPct val="90000"/>
              </a:lnSpc>
            </a:pPr>
            <a:r>
              <a:rPr lang="en-US" sz="2400" dirty="0" err="1">
                <a:cs typeface="Times New Roman" pitchFamily="16" charset="0"/>
              </a:rPr>
              <a:t>Contoh</a:t>
            </a:r>
            <a:r>
              <a:rPr lang="en-US" sz="2400" dirty="0">
                <a:cs typeface="Times New Roman" pitchFamily="16" charset="0"/>
              </a:rPr>
              <a:t>:  </a:t>
            </a:r>
            <a:r>
              <a:rPr lang="en-US" sz="2400" dirty="0">
                <a:latin typeface="Courier New" pitchFamily="49" charset="0"/>
                <a:cs typeface="Courier New" pitchFamily="49" charset="0"/>
              </a:rPr>
              <a:t>ROT13(ROTATE) = EBGNGR</a:t>
            </a:r>
          </a:p>
          <a:p>
            <a:pPr algn="just">
              <a:lnSpc>
                <a:spcPct val="90000"/>
              </a:lnSpc>
            </a:pPr>
            <a:r>
              <a:rPr lang="en-GB" sz="2400" dirty="0" err="1">
                <a:cs typeface="Times New Roman" pitchFamily="16" charset="0"/>
              </a:rPr>
              <a:t>Nama</a:t>
            </a:r>
            <a:r>
              <a:rPr lang="en-GB" sz="2400" dirty="0">
                <a:cs typeface="Times New Roman" pitchFamily="16" charset="0"/>
              </a:rPr>
              <a:t> “ROT13” </a:t>
            </a:r>
            <a:r>
              <a:rPr lang="en-GB" sz="2400" dirty="0" err="1">
                <a:cs typeface="Times New Roman" pitchFamily="16" charset="0"/>
              </a:rPr>
              <a:t>berasal</a:t>
            </a:r>
            <a:r>
              <a:rPr lang="en-GB" sz="2400" dirty="0">
                <a:cs typeface="Times New Roman" pitchFamily="16" charset="0"/>
              </a:rPr>
              <a:t> </a:t>
            </a:r>
            <a:r>
              <a:rPr lang="en-GB" sz="2400" dirty="0" err="1">
                <a:cs typeface="Times New Roman" pitchFamily="16" charset="0"/>
              </a:rPr>
              <a:t>dari</a:t>
            </a:r>
            <a:r>
              <a:rPr lang="en-GB" sz="2400" dirty="0">
                <a:cs typeface="Times New Roman" pitchFamily="16" charset="0"/>
              </a:rPr>
              <a:t> </a:t>
            </a:r>
            <a:r>
              <a:rPr lang="en-GB" sz="2400" i="1" dirty="0" err="1">
                <a:cs typeface="Times New Roman" pitchFamily="16" charset="0"/>
              </a:rPr>
              <a:t>net.jokes</a:t>
            </a:r>
            <a:endParaRPr lang="en-GB" sz="2400" i="1" dirty="0">
              <a:cs typeface="Times New Roman" pitchFamily="16" charset="0"/>
            </a:endParaRPr>
          </a:p>
          <a:p>
            <a:pPr algn="just">
              <a:lnSpc>
                <a:spcPct val="90000"/>
              </a:lnSpc>
              <a:buFont typeface="Wingdings" pitchFamily="2" charset="2"/>
              <a:buNone/>
            </a:pPr>
            <a:r>
              <a:rPr lang="en-GB" sz="2400" dirty="0">
                <a:cs typeface="Times New Roman" pitchFamily="16" charset="0"/>
              </a:rPr>
              <a:t>	(</a:t>
            </a:r>
            <a:r>
              <a:rPr lang="en-GB" sz="2400" i="1" dirty="0">
                <a:cs typeface="Times New Roman" pitchFamily="16" charset="0"/>
              </a:rPr>
              <a:t>hhtp://groups.google.com/group/net.jokes</a:t>
            </a:r>
            <a:r>
              <a:rPr lang="en-GB" sz="2400" dirty="0">
                <a:cs typeface="Times New Roman" pitchFamily="16" charset="0"/>
              </a:rPr>
              <a:t>)  (</a:t>
            </a:r>
            <a:r>
              <a:rPr lang="en-GB" sz="2400" dirty="0" err="1">
                <a:cs typeface="Times New Roman" pitchFamily="16" charset="0"/>
              </a:rPr>
              <a:t>tahun</a:t>
            </a:r>
            <a:r>
              <a:rPr lang="en-GB" sz="2400" dirty="0">
                <a:cs typeface="Times New Roman" pitchFamily="16" charset="0"/>
              </a:rPr>
              <a:t> 1980</a:t>
            </a:r>
            <a:r>
              <a:rPr lang="en-GB" sz="2400" dirty="0" smtClean="0">
                <a:cs typeface="Times New Roman" pitchFamily="16" charset="0"/>
              </a:rPr>
              <a:t>)</a:t>
            </a:r>
            <a:endParaRPr lang="en-GB" sz="2400" dirty="0">
              <a:cs typeface="Times New Roman" pitchFamily="16" charset="0"/>
            </a:endParaRPr>
          </a:p>
          <a:p>
            <a:pPr algn="just">
              <a:lnSpc>
                <a:spcPct val="90000"/>
              </a:lnSpc>
            </a:pPr>
            <a:r>
              <a:rPr lang="en-GB" sz="2400" dirty="0">
                <a:cs typeface="Times New Roman" pitchFamily="16" charset="0"/>
              </a:rPr>
              <a:t>ROT13 </a:t>
            </a:r>
            <a:r>
              <a:rPr lang="en-GB" sz="2400" dirty="0" err="1">
                <a:cs typeface="Times New Roman" pitchFamily="16" charset="0"/>
              </a:rPr>
              <a:t>biasanya</a:t>
            </a:r>
            <a:r>
              <a:rPr lang="en-GB" sz="2400" dirty="0">
                <a:cs typeface="Times New Roman" pitchFamily="16" charset="0"/>
              </a:rPr>
              <a:t> </a:t>
            </a:r>
            <a:r>
              <a:rPr lang="en-GB" sz="2400" dirty="0" err="1">
                <a:cs typeface="Times New Roman" pitchFamily="16" charset="0"/>
              </a:rPr>
              <a:t>digunakan</a:t>
            </a:r>
            <a:r>
              <a:rPr lang="en-GB" sz="2400" dirty="0">
                <a:cs typeface="Times New Roman" pitchFamily="16" charset="0"/>
              </a:rPr>
              <a:t> di </a:t>
            </a:r>
            <a:r>
              <a:rPr lang="en-GB" sz="2400" dirty="0" err="1">
                <a:cs typeface="Times New Roman" pitchFamily="16" charset="0"/>
              </a:rPr>
              <a:t>dalam</a:t>
            </a:r>
            <a:r>
              <a:rPr lang="en-GB" sz="2400" dirty="0">
                <a:cs typeface="Times New Roman" pitchFamily="16" charset="0"/>
              </a:rPr>
              <a:t> forum </a:t>
            </a:r>
            <a:r>
              <a:rPr lang="en-GB" sz="2400" i="1" dirty="0">
                <a:cs typeface="Times New Roman" pitchFamily="16" charset="0"/>
              </a:rPr>
              <a:t>online</a:t>
            </a:r>
            <a:r>
              <a:rPr lang="en-GB" sz="2400" dirty="0">
                <a:cs typeface="Times New Roman" pitchFamily="16" charset="0"/>
              </a:rPr>
              <a:t> </a:t>
            </a:r>
            <a:r>
              <a:rPr lang="en-GB" sz="2400" dirty="0" err="1">
                <a:cs typeface="Times New Roman" pitchFamily="16" charset="0"/>
              </a:rPr>
              <a:t>untuk</a:t>
            </a:r>
            <a:r>
              <a:rPr lang="en-GB" sz="2400" dirty="0">
                <a:cs typeface="Times New Roman" pitchFamily="16" charset="0"/>
              </a:rPr>
              <a:t> </a:t>
            </a:r>
            <a:r>
              <a:rPr lang="en-GB" sz="2400" dirty="0" err="1">
                <a:cs typeface="Times New Roman" pitchFamily="16" charset="0"/>
              </a:rPr>
              <a:t>menyandikan</a:t>
            </a:r>
            <a:r>
              <a:rPr lang="en-GB" sz="2400" dirty="0">
                <a:cs typeface="Times New Roman" pitchFamily="16" charset="0"/>
              </a:rPr>
              <a:t> </a:t>
            </a:r>
            <a:r>
              <a:rPr lang="en-GB" sz="2400" dirty="0" err="1">
                <a:cs typeface="Times New Roman" pitchFamily="16" charset="0"/>
              </a:rPr>
              <a:t>jawaban</a:t>
            </a:r>
            <a:r>
              <a:rPr lang="en-GB" sz="2400" dirty="0">
                <a:cs typeface="Times New Roman" pitchFamily="16" charset="0"/>
              </a:rPr>
              <a:t> </a:t>
            </a:r>
            <a:r>
              <a:rPr lang="en-GB" sz="2400" dirty="0" err="1">
                <a:cs typeface="Times New Roman" pitchFamily="16" charset="0"/>
              </a:rPr>
              <a:t>teka-teki</a:t>
            </a:r>
            <a:r>
              <a:rPr lang="en-GB" sz="2400" dirty="0">
                <a:cs typeface="Times New Roman" pitchFamily="16" charset="0"/>
              </a:rPr>
              <a:t>, </a:t>
            </a:r>
            <a:r>
              <a:rPr lang="en-GB" sz="2400" dirty="0" err="1">
                <a:cs typeface="Times New Roman" pitchFamily="16" charset="0"/>
              </a:rPr>
              <a:t>kuis</a:t>
            </a:r>
            <a:r>
              <a:rPr lang="en-GB" sz="2400" dirty="0">
                <a:cs typeface="Times New Roman" pitchFamily="16" charset="0"/>
              </a:rPr>
              <a:t>,  </a:t>
            </a:r>
            <a:r>
              <a:rPr lang="en-GB" sz="2400" dirty="0" err="1">
                <a:cs typeface="Times New Roman" pitchFamily="16" charset="0"/>
              </a:rPr>
              <a:t>canda</a:t>
            </a:r>
            <a:r>
              <a:rPr lang="en-GB" sz="2400" dirty="0">
                <a:cs typeface="Times New Roman" pitchFamily="16" charset="0"/>
              </a:rPr>
              <a:t>, </a:t>
            </a:r>
            <a:r>
              <a:rPr lang="en-GB" sz="2400" dirty="0" err="1">
                <a:cs typeface="Times New Roman" pitchFamily="16" charset="0"/>
              </a:rPr>
              <a:t>dsb</a:t>
            </a:r>
            <a:r>
              <a:rPr lang="en-US" sz="2400" dirty="0">
                <a:cs typeface="Times New Roman" pitchFamily="16" charset="0"/>
              </a:rPr>
              <a:t> </a:t>
            </a:r>
          </a:p>
          <a:p>
            <a:pPr algn="just">
              <a:lnSpc>
                <a:spcPct val="90000"/>
              </a:lnSpc>
            </a:pPr>
            <a:endParaRPr lang="en-US" sz="2400" dirty="0">
              <a:cs typeface="Times New Roman" pitchFamily="16" charset="0"/>
            </a:endParaRPr>
          </a:p>
          <a:p>
            <a:pPr algn="just">
              <a:lnSpc>
                <a:spcPct val="90000"/>
              </a:lnSpc>
            </a:pPr>
            <a:r>
              <a:rPr lang="en-US" sz="2400" dirty="0" err="1">
                <a:cs typeface="Times New Roman" pitchFamily="16" charset="0"/>
              </a:rPr>
              <a:t>Enkripsi</a:t>
            </a:r>
            <a:r>
              <a:rPr lang="en-US" sz="2400" dirty="0">
                <a:cs typeface="Times New Roman" pitchFamily="16" charset="0"/>
              </a:rPr>
              <a:t> </a:t>
            </a:r>
            <a:r>
              <a:rPr lang="en-US" sz="2400" dirty="0" err="1">
                <a:cs typeface="Times New Roman" pitchFamily="16" charset="0"/>
              </a:rPr>
              <a:t>arsip</a:t>
            </a:r>
            <a:r>
              <a:rPr lang="en-US" sz="2400" dirty="0">
                <a:cs typeface="Times New Roman" pitchFamily="16" charset="0"/>
              </a:rPr>
              <a:t> </a:t>
            </a:r>
            <a:r>
              <a:rPr lang="en-US" sz="2400" dirty="0" err="1">
                <a:cs typeface="Times New Roman" pitchFamily="16" charset="0"/>
              </a:rPr>
              <a:t>dua</a:t>
            </a:r>
            <a:r>
              <a:rPr lang="en-US" sz="2400" dirty="0">
                <a:cs typeface="Times New Roman" pitchFamily="16" charset="0"/>
              </a:rPr>
              <a:t> kali </a:t>
            </a:r>
            <a:r>
              <a:rPr lang="en-US" sz="2400" dirty="0" err="1">
                <a:cs typeface="Times New Roman" pitchFamily="16" charset="0"/>
              </a:rPr>
              <a:t>dengan</a:t>
            </a:r>
            <a:r>
              <a:rPr lang="en-US" sz="2400" dirty="0">
                <a:cs typeface="Times New Roman" pitchFamily="16" charset="0"/>
              </a:rPr>
              <a:t> </a:t>
            </a:r>
            <a:r>
              <a:rPr lang="en-US" sz="2400" dirty="0">
                <a:latin typeface="Courier New" pitchFamily="49" charset="0"/>
                <a:cs typeface="Courier New" pitchFamily="49" charset="0"/>
              </a:rPr>
              <a:t>ROT13</a:t>
            </a:r>
            <a:r>
              <a:rPr lang="en-US" sz="2400" dirty="0">
                <a:cs typeface="Times New Roman" pitchFamily="16" charset="0"/>
              </a:rPr>
              <a:t> </a:t>
            </a:r>
            <a:r>
              <a:rPr lang="en-US" sz="2400" dirty="0" err="1">
                <a:cs typeface="Times New Roman" pitchFamily="16" charset="0"/>
              </a:rPr>
              <a:t>menghasilkan</a:t>
            </a:r>
            <a:r>
              <a:rPr lang="en-US" sz="2400" dirty="0">
                <a:cs typeface="Times New Roman" pitchFamily="16" charset="0"/>
              </a:rPr>
              <a:t> </a:t>
            </a:r>
            <a:r>
              <a:rPr lang="en-US" sz="2400" dirty="0" err="1">
                <a:cs typeface="Times New Roman" pitchFamily="16" charset="0"/>
              </a:rPr>
              <a:t>pesan</a:t>
            </a:r>
            <a:r>
              <a:rPr lang="en-US" sz="2400" dirty="0">
                <a:cs typeface="Times New Roman" pitchFamily="16" charset="0"/>
              </a:rPr>
              <a:t> </a:t>
            </a:r>
            <a:r>
              <a:rPr lang="en-US" sz="2400" dirty="0" err="1">
                <a:cs typeface="Times New Roman" pitchFamily="16" charset="0"/>
              </a:rPr>
              <a:t>semula</a:t>
            </a:r>
            <a:r>
              <a:rPr lang="en-US" sz="2400" dirty="0">
                <a:cs typeface="Times New Roman" pitchFamily="16" charset="0"/>
              </a:rPr>
              <a:t>:</a:t>
            </a:r>
          </a:p>
          <a:p>
            <a:pPr algn="just">
              <a:lnSpc>
                <a:spcPct val="90000"/>
              </a:lnSpc>
              <a:buFont typeface="Wingdings" pitchFamily="2" charset="2"/>
              <a:buNone/>
            </a:pPr>
            <a:r>
              <a:rPr lang="en-US" sz="2400" dirty="0">
                <a:cs typeface="Times New Roman" pitchFamily="16" charset="0"/>
              </a:rPr>
              <a:t> 			</a:t>
            </a:r>
            <a:r>
              <a:rPr lang="en-US" sz="2400" dirty="0">
                <a:latin typeface="Courier New" pitchFamily="49" charset="0"/>
                <a:cs typeface="Courier New" pitchFamily="49" charset="0"/>
              </a:rPr>
              <a:t>P = ROT13(ROT13(P)) </a:t>
            </a:r>
            <a:r>
              <a:rPr lang="en-US" sz="2400" dirty="0"/>
              <a:t>	</a:t>
            </a:r>
          </a:p>
          <a:p>
            <a:pPr algn="just">
              <a:lnSpc>
                <a:spcPct val="90000"/>
              </a:lnSpc>
              <a:buFont typeface="Wingdings" pitchFamily="2" charset="2"/>
              <a:buNone/>
            </a:pPr>
            <a:r>
              <a:rPr lang="en-US" sz="2400" dirty="0"/>
              <a:t>	</a:t>
            </a:r>
            <a:r>
              <a:rPr lang="en-US" sz="2400" dirty="0" err="1"/>
              <a:t>sebab</a:t>
            </a:r>
            <a:r>
              <a:rPr lang="en-US" sz="2400" dirty="0"/>
              <a:t>        </a:t>
            </a:r>
            <a:r>
              <a:rPr lang="en-US" sz="2400" dirty="0">
                <a:latin typeface="Courier New" pitchFamily="49" charset="0"/>
                <a:cs typeface="Times New Roman" pitchFamily="16" charset="0"/>
              </a:rPr>
              <a:t>ROT</a:t>
            </a:r>
            <a:r>
              <a:rPr lang="en-US" sz="2400" baseline="-25000" dirty="0">
                <a:latin typeface="Courier New" pitchFamily="49" charset="0"/>
                <a:cs typeface="Times New Roman" pitchFamily="16" charset="0"/>
              </a:rPr>
              <a:t>13</a:t>
            </a:r>
            <a:r>
              <a:rPr lang="en-US" sz="2400" dirty="0">
                <a:latin typeface="Courier New" pitchFamily="49" charset="0"/>
                <a:cs typeface="Times New Roman" pitchFamily="16" charset="0"/>
              </a:rPr>
              <a:t>(ROT</a:t>
            </a:r>
            <a:r>
              <a:rPr lang="en-US" sz="2400" baseline="-30000" dirty="0">
                <a:latin typeface="Courier New" pitchFamily="49" charset="0"/>
                <a:cs typeface="Times New Roman" pitchFamily="16" charset="0"/>
              </a:rPr>
              <a:t>13</a:t>
            </a:r>
            <a:r>
              <a:rPr lang="en-US" sz="2400" dirty="0">
                <a:latin typeface="Courier New" pitchFamily="49" charset="0"/>
                <a:cs typeface="Times New Roman" pitchFamily="16" charset="0"/>
              </a:rPr>
              <a:t>(</a:t>
            </a:r>
            <a:r>
              <a:rPr lang="en-US" sz="2400" i="1" dirty="0">
                <a:latin typeface="Courier New" pitchFamily="49" charset="0"/>
                <a:cs typeface="Times New Roman" pitchFamily="16" charset="0"/>
              </a:rPr>
              <a:t>x</a:t>
            </a:r>
            <a:r>
              <a:rPr lang="en-US" sz="2400" dirty="0">
                <a:latin typeface="Courier New" pitchFamily="49" charset="0"/>
                <a:cs typeface="Times New Roman" pitchFamily="16" charset="0"/>
              </a:rPr>
              <a:t>)) = ROT</a:t>
            </a:r>
            <a:r>
              <a:rPr lang="en-US" sz="2400" baseline="-30000" dirty="0">
                <a:latin typeface="Courier New" pitchFamily="49" charset="0"/>
                <a:cs typeface="Times New Roman" pitchFamily="16" charset="0"/>
              </a:rPr>
              <a:t>26</a:t>
            </a:r>
            <a:r>
              <a:rPr lang="en-US" sz="2400" dirty="0">
                <a:latin typeface="Courier New" pitchFamily="49" charset="0"/>
                <a:cs typeface="Times New Roman" pitchFamily="16" charset="0"/>
              </a:rPr>
              <a:t>(</a:t>
            </a:r>
            <a:r>
              <a:rPr lang="en-US" sz="2400" i="1" dirty="0">
                <a:latin typeface="Courier New" pitchFamily="49" charset="0"/>
                <a:cs typeface="Times New Roman" pitchFamily="16" charset="0"/>
              </a:rPr>
              <a:t>x</a:t>
            </a:r>
            <a:r>
              <a:rPr lang="en-US" sz="2400" dirty="0">
                <a:latin typeface="Courier New" pitchFamily="49" charset="0"/>
                <a:cs typeface="Times New Roman" pitchFamily="16" charset="0"/>
              </a:rPr>
              <a:t>) = </a:t>
            </a:r>
            <a:r>
              <a:rPr lang="en-US" sz="2400" i="1" dirty="0" smtClean="0">
                <a:latin typeface="Courier New" pitchFamily="49" charset="0"/>
                <a:cs typeface="Times New Roman" pitchFamily="16" charset="0"/>
              </a:rPr>
              <a:t>x</a:t>
            </a:r>
            <a:endParaRPr lang="en-US" sz="2400" dirty="0">
              <a:latin typeface="Courier New" pitchFamily="49" charset="0"/>
            </a:endParaRPr>
          </a:p>
          <a:p>
            <a:pPr algn="just">
              <a:lnSpc>
                <a:spcPct val="90000"/>
              </a:lnSpc>
            </a:pPr>
            <a:r>
              <a:rPr lang="en-US" sz="2400" dirty="0" err="1"/>
              <a:t>Jadi</a:t>
            </a:r>
            <a:r>
              <a:rPr lang="en-US" sz="2400" dirty="0"/>
              <a:t> </a:t>
            </a:r>
            <a:r>
              <a:rPr lang="en-US" sz="2400" dirty="0" err="1"/>
              <a:t>dekripsi</a:t>
            </a:r>
            <a:r>
              <a:rPr lang="en-US" sz="2400" dirty="0"/>
              <a:t> </a:t>
            </a:r>
            <a:r>
              <a:rPr lang="en-US" sz="2400" dirty="0" err="1"/>
              <a:t>cukup</a:t>
            </a:r>
            <a:r>
              <a:rPr lang="en-US" sz="2400" dirty="0"/>
              <a:t> </a:t>
            </a:r>
            <a:r>
              <a:rPr lang="en-US" sz="2400" dirty="0" err="1"/>
              <a:t>dilakukan</a:t>
            </a:r>
            <a:r>
              <a:rPr lang="en-US" sz="2400" dirty="0"/>
              <a:t> </a:t>
            </a:r>
            <a:r>
              <a:rPr lang="en-US" sz="2400" dirty="0" err="1"/>
              <a:t>dengan</a:t>
            </a:r>
            <a:r>
              <a:rPr lang="en-US" sz="2400" dirty="0"/>
              <a:t> </a:t>
            </a:r>
            <a:r>
              <a:rPr lang="en-US" sz="2400" dirty="0" err="1"/>
              <a:t>mengenkripsi</a:t>
            </a:r>
            <a:r>
              <a:rPr lang="en-US" sz="2400" dirty="0"/>
              <a:t> </a:t>
            </a:r>
            <a:r>
              <a:rPr lang="en-US" sz="2400" dirty="0" err="1"/>
              <a:t>cipherteks</a:t>
            </a:r>
            <a:r>
              <a:rPr lang="en-US" sz="2400" dirty="0"/>
              <a:t> </a:t>
            </a:r>
            <a:r>
              <a:rPr lang="en-US" sz="2400" dirty="0" err="1"/>
              <a:t>kembali</a:t>
            </a:r>
            <a:r>
              <a:rPr lang="en-US" sz="2400" dirty="0"/>
              <a:t> </a:t>
            </a:r>
            <a:r>
              <a:rPr lang="en-US" sz="2400" dirty="0" err="1"/>
              <a:t>dengan</a:t>
            </a:r>
            <a:r>
              <a:rPr lang="en-US" sz="2400" dirty="0"/>
              <a:t> </a:t>
            </a:r>
            <a:r>
              <a:rPr lang="en-US" sz="2400" dirty="0">
                <a:latin typeface="Courier New" pitchFamily="49" charset="0"/>
              </a:rPr>
              <a:t>ROT13</a:t>
            </a:r>
          </a:p>
        </p:txBody>
      </p:sp>
    </p:spTree>
    <p:extLst>
      <p:ext uri="{BB962C8B-B14F-4D97-AF65-F5344CB8AC3E}">
        <p14:creationId xmlns:p14="http://schemas.microsoft.com/office/powerpoint/2010/main" val="939041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ALFABETIK MAJEMUK</a:t>
            </a:r>
          </a:p>
        </p:txBody>
      </p:sp>
      <p:sp>
        <p:nvSpPr>
          <p:cNvPr id="15363" name="Rectangle 3"/>
          <p:cNvSpPr>
            <a:spLocks noGrp="1" noChangeArrowheads="1"/>
          </p:cNvSpPr>
          <p:nvPr>
            <p:ph type="body" idx="1"/>
          </p:nvPr>
        </p:nvSpPr>
        <p:spPr/>
        <p:txBody>
          <a:bodyPr/>
          <a:lstStyle/>
          <a:p>
            <a:pPr eaLnBrk="1" hangingPunct="1"/>
            <a:r>
              <a:rPr lang="en-US" dirty="0" err="1" smtClean="0"/>
              <a:t>Vigenere</a:t>
            </a:r>
            <a:r>
              <a:rPr lang="en-US" dirty="0" smtClean="0"/>
              <a:t> </a:t>
            </a:r>
            <a:r>
              <a:rPr lang="en-US" dirty="0" smtClean="0"/>
              <a:t>Polyalphabetic Cipher</a:t>
            </a:r>
          </a:p>
          <a:p>
            <a:pPr lvl="1" eaLnBrk="1" hangingPunct="1"/>
            <a:r>
              <a:rPr lang="en-US" dirty="0" err="1" smtClean="0"/>
              <a:t>Rumus</a:t>
            </a:r>
            <a:r>
              <a:rPr lang="en-US" dirty="0" smtClean="0"/>
              <a:t> </a:t>
            </a:r>
            <a:r>
              <a:rPr lang="en-US" dirty="0" err="1" smtClean="0"/>
              <a:t>umum</a:t>
            </a:r>
            <a:r>
              <a:rPr lang="en-US" dirty="0" smtClean="0"/>
              <a:t>: </a:t>
            </a:r>
            <a:r>
              <a:rPr lang="en-US" dirty="0" err="1" smtClean="0"/>
              <a:t>C</a:t>
            </a:r>
            <a:r>
              <a:rPr lang="en-US" baseline="-25000" dirty="0" err="1" smtClean="0"/>
              <a:t>i</a:t>
            </a:r>
            <a:r>
              <a:rPr lang="en-US" dirty="0" smtClean="0"/>
              <a:t>=F(</a:t>
            </a:r>
            <a:r>
              <a:rPr lang="en-US" dirty="0" err="1" smtClean="0"/>
              <a:t>n,d,P</a:t>
            </a:r>
            <a:r>
              <a:rPr lang="en-US" baseline="-25000" dirty="0" err="1" smtClean="0"/>
              <a:t>i</a:t>
            </a:r>
            <a:r>
              <a:rPr lang="en-US" dirty="0" smtClean="0"/>
              <a:t>)</a:t>
            </a:r>
          </a:p>
          <a:p>
            <a:pPr lvl="2" eaLnBrk="1" hangingPunct="1">
              <a:buFont typeface="Wingdings" panose="05000000000000000000" pitchFamily="2" charset="2"/>
              <a:buNone/>
            </a:pPr>
            <a:r>
              <a:rPr lang="en-US" dirty="0" smtClean="0"/>
              <a:t>	</a:t>
            </a:r>
            <a:r>
              <a:rPr lang="en-US" dirty="0" err="1" smtClean="0"/>
              <a:t>C</a:t>
            </a:r>
            <a:r>
              <a:rPr lang="en-US" baseline="-25000" dirty="0" err="1" smtClean="0"/>
              <a:t>i</a:t>
            </a:r>
            <a:r>
              <a:rPr lang="en-US" dirty="0" smtClean="0"/>
              <a:t>=</a:t>
            </a:r>
            <a:r>
              <a:rPr lang="en-US" dirty="0" err="1" smtClean="0"/>
              <a:t>ciphertext</a:t>
            </a:r>
            <a:r>
              <a:rPr lang="en-US" dirty="0" smtClean="0"/>
              <a:t>, n= key (number of letter sifted), </a:t>
            </a:r>
            <a:r>
              <a:rPr lang="en-US" sz="2500" dirty="0"/>
              <a:t>d=number of repeating letters representing the </a:t>
            </a:r>
            <a:r>
              <a:rPr lang="en-US" sz="2500" dirty="0" err="1"/>
              <a:t>key</a:t>
            </a:r>
            <a:r>
              <a:rPr lang="en-US" dirty="0" err="1" smtClean="0"/>
              <a:t>,P</a:t>
            </a:r>
            <a:r>
              <a:rPr lang="en-US" baseline="-25000" dirty="0" err="1" smtClean="0"/>
              <a:t>i</a:t>
            </a:r>
            <a:r>
              <a:rPr lang="en-US" dirty="0" smtClean="0"/>
              <a:t>=Plaintext</a:t>
            </a:r>
          </a:p>
          <a:p>
            <a:pPr lvl="1" eaLnBrk="1" hangingPunct="1"/>
            <a:r>
              <a:rPr lang="en-US" sz="2700" dirty="0" err="1"/>
              <a:t>Contoh</a:t>
            </a:r>
            <a:r>
              <a:rPr lang="en-US" sz="2700" dirty="0"/>
              <a:t>: d=3, k=bad (1 0 3)</a:t>
            </a:r>
          </a:p>
          <a:p>
            <a:pPr lvl="1" eaLnBrk="1" hangingPunct="1"/>
            <a:endParaRPr lang="en-US" dirty="0" smtClean="0"/>
          </a:p>
          <a:p>
            <a:pPr eaLnBrk="1" hangingPunct="1">
              <a:buFont typeface="Wingdings" panose="05000000000000000000" pitchFamily="2" charset="2"/>
              <a:buNone/>
            </a:pPr>
            <a:endParaRPr lang="en-US" dirty="0" smtClean="0"/>
          </a:p>
        </p:txBody>
      </p:sp>
    </p:spTree>
    <p:extLst>
      <p:ext uri="{BB962C8B-B14F-4D97-AF65-F5344CB8AC3E}">
        <p14:creationId xmlns:p14="http://schemas.microsoft.com/office/powerpoint/2010/main" val="40174774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ALFABETIK MAJEMUK</a:t>
            </a:r>
          </a:p>
        </p:txBody>
      </p:sp>
      <p:sp>
        <p:nvSpPr>
          <p:cNvPr id="16387" name="Rectangle 3"/>
          <p:cNvSpPr>
            <a:spLocks noGrp="1" noChangeArrowheads="1"/>
          </p:cNvSpPr>
          <p:nvPr>
            <p:ph type="body" idx="1"/>
          </p:nvPr>
        </p:nvSpPr>
        <p:spPr/>
        <p:txBody>
          <a:bodyPr/>
          <a:lstStyle/>
          <a:p>
            <a:pPr lvl="1" eaLnBrk="1" hangingPunct="1">
              <a:buFont typeface="Wingdings" panose="05000000000000000000" pitchFamily="2" charset="2"/>
              <a:buNone/>
            </a:pPr>
            <a:r>
              <a:rPr lang="en-US" smtClean="0"/>
              <a:t>		</a:t>
            </a:r>
            <a:r>
              <a:rPr lang="en-US"/>
              <a:t>Plain text: ATTACK AT DAWN</a:t>
            </a:r>
          </a:p>
          <a:p>
            <a:pPr eaLnBrk="1" hangingPunct="1">
              <a:buFont typeface="Wingdings" panose="05000000000000000000" pitchFamily="2" charset="2"/>
              <a:buNone/>
            </a:pPr>
            <a:r>
              <a:rPr lang="en-US" sz="2000"/>
              <a:t>    	Nomor: 0 19 19 0 2 10  0 19  3 0 22 13</a:t>
            </a:r>
          </a:p>
          <a:p>
            <a:pPr eaLnBrk="1" hangingPunct="1">
              <a:buFont typeface="Wingdings" panose="05000000000000000000" pitchFamily="2" charset="2"/>
              <a:buNone/>
            </a:pPr>
            <a:r>
              <a:rPr lang="en-US" sz="2000"/>
              <a:t>    	Transformasi (3,BAD):</a:t>
            </a:r>
          </a:p>
          <a:p>
            <a:pPr eaLnBrk="1" hangingPunct="1">
              <a:buFont typeface="Wingdings" panose="05000000000000000000" pitchFamily="2" charset="2"/>
              <a:buNone/>
            </a:pPr>
            <a:r>
              <a:rPr lang="en-US" sz="2000"/>
              <a:t>		 1   0   3  1 0   3   1   0  3  1   0   3 (key)</a:t>
            </a:r>
          </a:p>
          <a:p>
            <a:pPr eaLnBrk="1" hangingPunct="1">
              <a:buFont typeface="Wingdings" panose="05000000000000000000" pitchFamily="2" charset="2"/>
              <a:buNone/>
            </a:pPr>
            <a:r>
              <a:rPr lang="en-US" sz="2000"/>
              <a:t>		 0 19 19   0 2 10   0 19  3  0 22 13 (Plaintxt)</a:t>
            </a:r>
          </a:p>
          <a:p>
            <a:pPr eaLnBrk="1" hangingPunct="1">
              <a:buFont typeface="Wingdings" panose="05000000000000000000" pitchFamily="2" charset="2"/>
              <a:buNone/>
            </a:pPr>
            <a:r>
              <a:rPr lang="en-US" sz="2000"/>
              <a:t>           ____________________________ +</a:t>
            </a:r>
          </a:p>
          <a:p>
            <a:pPr eaLnBrk="1" hangingPunct="1">
              <a:buFont typeface="Wingdings" panose="05000000000000000000" pitchFamily="2" charset="2"/>
              <a:buNone/>
            </a:pPr>
            <a:r>
              <a:rPr lang="en-US" sz="2000"/>
              <a:t>           1 19 22  1  2 13   1  19 6  1 22 16</a:t>
            </a:r>
          </a:p>
          <a:p>
            <a:pPr eaLnBrk="1" hangingPunct="1">
              <a:buFont typeface="Wingdings" panose="05000000000000000000" pitchFamily="2" charset="2"/>
              <a:buNone/>
            </a:pPr>
            <a:r>
              <a:rPr lang="en-US" sz="2000" baseline="-25000"/>
              <a:t>	 </a:t>
            </a:r>
          </a:p>
          <a:p>
            <a:pPr eaLnBrk="1" hangingPunct="1">
              <a:buFont typeface="Wingdings" panose="05000000000000000000" pitchFamily="2" charset="2"/>
              <a:buNone/>
            </a:pPr>
            <a:r>
              <a:rPr lang="en-US" sz="2000" baseline="-25000"/>
              <a:t>		</a:t>
            </a:r>
            <a:r>
              <a:rPr lang="en-US" sz="2000"/>
              <a:t>Chipertext: BTWBCNBTGBWQ</a:t>
            </a:r>
            <a:endParaRPr lang="en-US" sz="2000" baseline="-25000"/>
          </a:p>
          <a:p>
            <a:pPr eaLnBrk="1" hangingPunct="1">
              <a:buFont typeface="Wingdings" panose="05000000000000000000" pitchFamily="2" charset="2"/>
              <a:buNone/>
            </a:pPr>
            <a:endParaRPr lang="en-US" sz="2000"/>
          </a:p>
          <a:p>
            <a:pPr lvl="2" eaLnBrk="1" hangingPunct="1">
              <a:buFont typeface="Wingdings" panose="05000000000000000000" pitchFamily="2" charset="2"/>
              <a:buNone/>
            </a:pPr>
            <a:endParaRPr lang="en-US" sz="2400"/>
          </a:p>
          <a:p>
            <a:pPr eaLnBrk="1" hangingPunct="1"/>
            <a:endParaRPr lang="en-US" smtClean="0"/>
          </a:p>
        </p:txBody>
      </p:sp>
    </p:spTree>
    <p:extLst>
      <p:ext uri="{BB962C8B-B14F-4D97-AF65-F5344CB8AC3E}">
        <p14:creationId xmlns:p14="http://schemas.microsoft.com/office/powerpoint/2010/main" val="6180892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2209800" y="768350"/>
            <a:ext cx="7772400" cy="603250"/>
          </a:xfrm>
        </p:spPr>
        <p:txBody>
          <a:bodyPr>
            <a:normAutofit/>
          </a:bodyPr>
          <a:lstStyle/>
          <a:p>
            <a:pPr>
              <a:defRPr/>
            </a:pPr>
            <a:r>
              <a:rPr lang="en-GB" b="1" i="1" smtClean="0">
                <a:cs typeface="Times New Roman" pitchFamily="18" charset="0"/>
              </a:rPr>
              <a:t>Vigènere Cipher</a:t>
            </a:r>
            <a:r>
              <a:rPr lang="en-GB" smtClean="0"/>
              <a:t> </a:t>
            </a:r>
          </a:p>
        </p:txBody>
      </p:sp>
      <p:sp>
        <p:nvSpPr>
          <p:cNvPr id="22532" name="Rectangle 3"/>
          <p:cNvSpPr>
            <a:spLocks noGrp="1" noChangeArrowheads="1"/>
          </p:cNvSpPr>
          <p:nvPr>
            <p:ph sz="quarter" idx="1"/>
          </p:nvPr>
        </p:nvSpPr>
        <p:spPr>
          <a:xfrm>
            <a:off x="1193800" y="2294466"/>
            <a:ext cx="7772400" cy="4267200"/>
          </a:xfrm>
        </p:spPr>
        <p:txBody>
          <a:bodyPr>
            <a:normAutofit lnSpcReduction="10000"/>
          </a:bodyPr>
          <a:lstStyle/>
          <a:p>
            <a:pPr>
              <a:lnSpc>
                <a:spcPct val="90000"/>
              </a:lnSpc>
              <a:buFontTx/>
              <a:buNone/>
            </a:pPr>
            <a:r>
              <a:rPr lang="en-US" dirty="0" err="1">
                <a:cs typeface="Times New Roman" panose="02020603050405020304" pitchFamily="18" charset="0"/>
              </a:rPr>
              <a:t>Termasuk</a:t>
            </a:r>
            <a:r>
              <a:rPr lang="en-US" dirty="0">
                <a:cs typeface="Times New Roman" panose="02020603050405020304" pitchFamily="18" charset="0"/>
              </a:rPr>
              <a:t> </a:t>
            </a:r>
            <a:r>
              <a:rPr lang="en-US" dirty="0" err="1">
                <a:cs typeface="Times New Roman" panose="02020603050405020304" pitchFamily="18" charset="0"/>
              </a:rPr>
              <a:t>ke</a:t>
            </a:r>
            <a:r>
              <a:rPr lang="en-US" dirty="0">
                <a:cs typeface="Times New Roman" panose="02020603050405020304" pitchFamily="18" charset="0"/>
              </a:rPr>
              <a:t> </a:t>
            </a:r>
            <a:r>
              <a:rPr lang="en-US" dirty="0" err="1">
                <a:cs typeface="Times New Roman" panose="02020603050405020304" pitchFamily="18" charset="0"/>
              </a:rPr>
              <a:t>dalam</a:t>
            </a:r>
            <a:r>
              <a:rPr lang="en-US" dirty="0">
                <a:cs typeface="Times New Roman" panose="02020603050405020304" pitchFamily="18" charset="0"/>
              </a:rPr>
              <a:t> </a:t>
            </a:r>
            <a:r>
              <a:rPr lang="en-GB" i="1" dirty="0">
                <a:cs typeface="Times New Roman" panose="02020603050405020304" pitchFamily="18" charset="0"/>
              </a:rPr>
              <a:t>cipher</a:t>
            </a:r>
            <a:r>
              <a:rPr lang="en-GB" dirty="0">
                <a:cs typeface="Times New Roman" panose="02020603050405020304" pitchFamily="18" charset="0"/>
              </a:rPr>
              <a:t> </a:t>
            </a:r>
            <a:r>
              <a:rPr lang="en-GB" dirty="0" err="1">
                <a:cs typeface="Times New Roman" panose="02020603050405020304" pitchFamily="18" charset="0"/>
              </a:rPr>
              <a:t>abjad-majemuk</a:t>
            </a:r>
            <a:r>
              <a:rPr lang="en-GB" dirty="0">
                <a:cs typeface="Times New Roman" panose="02020603050405020304" pitchFamily="18" charset="0"/>
              </a:rPr>
              <a:t> (</a:t>
            </a:r>
            <a:r>
              <a:rPr lang="en-GB" i="1" dirty="0" err="1">
                <a:cs typeface="Times New Roman" panose="02020603050405020304" pitchFamily="18" charset="0"/>
              </a:rPr>
              <a:t>polyalpabetic</a:t>
            </a:r>
            <a:r>
              <a:rPr lang="en-GB" i="1" dirty="0">
                <a:cs typeface="Times New Roman" panose="02020603050405020304" pitchFamily="18" charset="0"/>
              </a:rPr>
              <a:t> substitution cipher</a:t>
            </a:r>
            <a:r>
              <a:rPr lang="en-GB" dirty="0">
                <a:cs typeface="Times New Roman" panose="02020603050405020304" pitchFamily="18" charset="0"/>
              </a:rPr>
              <a:t> )</a:t>
            </a:r>
            <a:r>
              <a:rPr lang="en-US" dirty="0">
                <a:cs typeface="Times New Roman" panose="02020603050405020304" pitchFamily="18" charset="0"/>
              </a:rPr>
              <a:t>.</a:t>
            </a:r>
          </a:p>
          <a:p>
            <a:pPr>
              <a:lnSpc>
                <a:spcPct val="90000"/>
              </a:lnSpc>
            </a:pPr>
            <a:r>
              <a:rPr lang="en-US" dirty="0">
                <a:cs typeface="Times New Roman" panose="02020603050405020304" pitchFamily="18" charset="0"/>
              </a:rPr>
              <a:t>D</a:t>
            </a:r>
            <a:r>
              <a:rPr lang="en-GB" dirty="0" err="1">
                <a:cs typeface="Times New Roman" panose="02020603050405020304" pitchFamily="18" charset="0"/>
              </a:rPr>
              <a:t>ipublikasikan</a:t>
            </a:r>
            <a:r>
              <a:rPr lang="en-GB" dirty="0">
                <a:cs typeface="Times New Roman" panose="02020603050405020304" pitchFamily="18" charset="0"/>
              </a:rPr>
              <a:t> </a:t>
            </a:r>
            <a:r>
              <a:rPr lang="en-GB" dirty="0" err="1">
                <a:cs typeface="Times New Roman" panose="02020603050405020304" pitchFamily="18" charset="0"/>
              </a:rPr>
              <a:t>oleh</a:t>
            </a:r>
            <a:r>
              <a:rPr lang="en-GB" dirty="0">
                <a:cs typeface="Times New Roman" panose="02020603050405020304" pitchFamily="18" charset="0"/>
              </a:rPr>
              <a:t> diplomat (</a:t>
            </a:r>
            <a:r>
              <a:rPr lang="en-GB" dirty="0" err="1">
                <a:cs typeface="Times New Roman" panose="02020603050405020304" pitchFamily="18" charset="0"/>
              </a:rPr>
              <a:t>sekaligus</a:t>
            </a:r>
            <a:r>
              <a:rPr lang="en-GB" dirty="0">
                <a:cs typeface="Times New Roman" panose="02020603050405020304" pitchFamily="18" charset="0"/>
              </a:rPr>
              <a:t> </a:t>
            </a:r>
            <a:r>
              <a:rPr lang="en-GB" dirty="0" err="1">
                <a:cs typeface="Times New Roman" panose="02020603050405020304" pitchFamily="18" charset="0"/>
              </a:rPr>
              <a:t>seorang</a:t>
            </a:r>
            <a:r>
              <a:rPr lang="en-GB" dirty="0">
                <a:cs typeface="Times New Roman" panose="02020603050405020304" pitchFamily="18" charset="0"/>
              </a:rPr>
              <a:t> </a:t>
            </a:r>
            <a:r>
              <a:rPr lang="en-GB" dirty="0" err="1">
                <a:cs typeface="Times New Roman" panose="02020603050405020304" pitchFamily="18" charset="0"/>
              </a:rPr>
              <a:t>kriptologis</a:t>
            </a:r>
            <a:r>
              <a:rPr lang="en-GB" dirty="0">
                <a:cs typeface="Times New Roman" panose="02020603050405020304" pitchFamily="18" charset="0"/>
              </a:rPr>
              <a:t>) </a:t>
            </a:r>
            <a:r>
              <a:rPr lang="en-GB" dirty="0" err="1">
                <a:cs typeface="Times New Roman" panose="02020603050405020304" pitchFamily="18" charset="0"/>
              </a:rPr>
              <a:t>Perancis</a:t>
            </a:r>
            <a:r>
              <a:rPr lang="en-GB" dirty="0">
                <a:cs typeface="Times New Roman" panose="02020603050405020304" pitchFamily="18" charset="0"/>
              </a:rPr>
              <a:t>, Blaise de </a:t>
            </a:r>
            <a:r>
              <a:rPr lang="en-GB" dirty="0" err="1">
                <a:cs typeface="Times New Roman" panose="02020603050405020304" pitchFamily="18" charset="0"/>
              </a:rPr>
              <a:t>Vigènere</a:t>
            </a:r>
            <a:r>
              <a:rPr lang="en-GB" dirty="0">
                <a:cs typeface="Times New Roman" panose="02020603050405020304" pitchFamily="18" charset="0"/>
              </a:rPr>
              <a:t> </a:t>
            </a:r>
            <a:r>
              <a:rPr lang="en-GB" dirty="0" err="1">
                <a:cs typeface="Times New Roman" panose="02020603050405020304" pitchFamily="18" charset="0"/>
              </a:rPr>
              <a:t>pada</a:t>
            </a:r>
            <a:r>
              <a:rPr lang="en-GB" dirty="0">
                <a:cs typeface="Times New Roman" panose="02020603050405020304" pitchFamily="18" charset="0"/>
              </a:rPr>
              <a:t> </a:t>
            </a:r>
            <a:r>
              <a:rPr lang="en-GB" dirty="0" err="1">
                <a:cs typeface="Times New Roman" panose="02020603050405020304" pitchFamily="18" charset="0"/>
              </a:rPr>
              <a:t>abad</a:t>
            </a:r>
            <a:r>
              <a:rPr lang="en-GB" dirty="0">
                <a:cs typeface="Times New Roman" panose="02020603050405020304" pitchFamily="18" charset="0"/>
              </a:rPr>
              <a:t> 16 (</a:t>
            </a:r>
            <a:r>
              <a:rPr lang="en-GB" dirty="0" err="1">
                <a:cs typeface="Times New Roman" panose="02020603050405020304" pitchFamily="18" charset="0"/>
              </a:rPr>
              <a:t>tahun</a:t>
            </a:r>
            <a:r>
              <a:rPr lang="en-GB" dirty="0">
                <a:cs typeface="Times New Roman" panose="02020603050405020304" pitchFamily="18" charset="0"/>
              </a:rPr>
              <a:t> 1586).  </a:t>
            </a:r>
          </a:p>
          <a:p>
            <a:pPr>
              <a:lnSpc>
                <a:spcPct val="90000"/>
              </a:lnSpc>
            </a:pPr>
            <a:r>
              <a:rPr lang="en-US" dirty="0" err="1">
                <a:cs typeface="Times New Roman" panose="02020603050405020304" pitchFamily="18" charset="0"/>
              </a:rPr>
              <a:t>Tetapi</a:t>
            </a:r>
            <a:r>
              <a:rPr lang="en-US" dirty="0">
                <a:cs typeface="Times New Roman" panose="02020603050405020304" pitchFamily="18" charset="0"/>
              </a:rPr>
              <a:t> </a:t>
            </a:r>
            <a:r>
              <a:rPr lang="en-US" dirty="0" err="1">
                <a:cs typeface="Times New Roman" panose="02020603050405020304" pitchFamily="18" charset="0"/>
              </a:rPr>
              <a:t>sebenarnya</a:t>
            </a:r>
            <a:r>
              <a:rPr lang="en-US" dirty="0">
                <a:cs typeface="Times New Roman" panose="02020603050405020304" pitchFamily="18" charset="0"/>
              </a:rPr>
              <a:t> </a:t>
            </a:r>
            <a:r>
              <a:rPr lang="en-GB" dirty="0" err="1">
                <a:cs typeface="Times New Roman" panose="02020603050405020304" pitchFamily="18" charset="0"/>
              </a:rPr>
              <a:t>Giovan</a:t>
            </a:r>
            <a:r>
              <a:rPr lang="en-GB" dirty="0">
                <a:cs typeface="Times New Roman" panose="02020603050405020304" pitchFamily="18" charset="0"/>
              </a:rPr>
              <a:t> Batista </a:t>
            </a:r>
            <a:r>
              <a:rPr lang="en-GB" dirty="0" err="1">
                <a:cs typeface="Times New Roman" panose="02020603050405020304" pitchFamily="18" charset="0"/>
              </a:rPr>
              <a:t>Belaso</a:t>
            </a:r>
            <a:r>
              <a:rPr lang="en-GB" dirty="0">
                <a:cs typeface="Times New Roman" panose="02020603050405020304" pitchFamily="18" charset="0"/>
              </a:rPr>
              <a:t> </a:t>
            </a:r>
            <a:r>
              <a:rPr lang="en-GB" dirty="0" err="1">
                <a:cs typeface="Times New Roman" panose="02020603050405020304" pitchFamily="18" charset="0"/>
              </a:rPr>
              <a:t>telah</a:t>
            </a:r>
            <a:r>
              <a:rPr lang="en-GB" dirty="0">
                <a:cs typeface="Times New Roman" panose="02020603050405020304" pitchFamily="18" charset="0"/>
              </a:rPr>
              <a:t> </a:t>
            </a:r>
            <a:r>
              <a:rPr lang="en-GB" dirty="0" err="1">
                <a:cs typeface="Times New Roman" panose="02020603050405020304" pitchFamily="18" charset="0"/>
              </a:rPr>
              <a:t>menggambarkannya</a:t>
            </a:r>
            <a:r>
              <a:rPr lang="en-GB" dirty="0">
                <a:cs typeface="Times New Roman" panose="02020603050405020304" pitchFamily="18" charset="0"/>
              </a:rPr>
              <a:t> </a:t>
            </a:r>
            <a:r>
              <a:rPr lang="en-GB" dirty="0" err="1">
                <a:cs typeface="Times New Roman" panose="02020603050405020304" pitchFamily="18" charset="0"/>
              </a:rPr>
              <a:t>pertama</a:t>
            </a:r>
            <a:r>
              <a:rPr lang="en-GB" dirty="0">
                <a:cs typeface="Times New Roman" panose="02020603050405020304" pitchFamily="18" charset="0"/>
              </a:rPr>
              <a:t> kali </a:t>
            </a:r>
            <a:r>
              <a:rPr lang="en-GB" dirty="0" err="1">
                <a:cs typeface="Times New Roman" panose="02020603050405020304" pitchFamily="18" charset="0"/>
              </a:rPr>
              <a:t>pada</a:t>
            </a:r>
            <a:r>
              <a:rPr lang="en-GB" dirty="0">
                <a:cs typeface="Times New Roman" panose="02020603050405020304" pitchFamily="18" charset="0"/>
              </a:rPr>
              <a:t> </a:t>
            </a:r>
            <a:r>
              <a:rPr lang="en-GB" dirty="0" err="1">
                <a:cs typeface="Times New Roman" panose="02020603050405020304" pitchFamily="18" charset="0"/>
              </a:rPr>
              <a:t>tahun</a:t>
            </a:r>
            <a:r>
              <a:rPr lang="en-GB" dirty="0">
                <a:cs typeface="Times New Roman" panose="02020603050405020304" pitchFamily="18" charset="0"/>
              </a:rPr>
              <a:t> 1553 </a:t>
            </a:r>
            <a:r>
              <a:rPr lang="en-GB" dirty="0" err="1">
                <a:cs typeface="Times New Roman" panose="02020603050405020304" pitchFamily="18" charset="0"/>
              </a:rPr>
              <a:t>seperti</a:t>
            </a:r>
            <a:r>
              <a:rPr lang="en-GB" dirty="0">
                <a:cs typeface="Times New Roman" panose="02020603050405020304" pitchFamily="18" charset="0"/>
              </a:rPr>
              <a:t> </a:t>
            </a:r>
            <a:r>
              <a:rPr lang="en-GB" dirty="0" err="1">
                <a:cs typeface="Times New Roman" panose="02020603050405020304" pitchFamily="18" charset="0"/>
              </a:rPr>
              <a:t>ditulis</a:t>
            </a:r>
            <a:r>
              <a:rPr lang="en-GB" dirty="0">
                <a:cs typeface="Times New Roman" panose="02020603050405020304" pitchFamily="18" charset="0"/>
              </a:rPr>
              <a:t> di  </a:t>
            </a:r>
            <a:r>
              <a:rPr lang="en-GB" dirty="0" err="1">
                <a:cs typeface="Times New Roman" panose="02020603050405020304" pitchFamily="18" charset="0"/>
              </a:rPr>
              <a:t>dalam</a:t>
            </a:r>
            <a:r>
              <a:rPr lang="en-GB" dirty="0">
                <a:cs typeface="Times New Roman" panose="02020603050405020304" pitchFamily="18" charset="0"/>
              </a:rPr>
              <a:t> </a:t>
            </a:r>
            <a:r>
              <a:rPr lang="en-GB" dirty="0" err="1">
                <a:cs typeface="Times New Roman" panose="02020603050405020304" pitchFamily="18" charset="0"/>
              </a:rPr>
              <a:t>bukunya</a:t>
            </a:r>
            <a:r>
              <a:rPr lang="en-GB" dirty="0">
                <a:cs typeface="Times New Roman" panose="02020603050405020304" pitchFamily="18" charset="0"/>
              </a:rPr>
              <a:t> </a:t>
            </a:r>
            <a:r>
              <a:rPr lang="en-GB" i="1" dirty="0">
                <a:cs typeface="Times New Roman" panose="02020603050405020304" pitchFamily="18" charset="0"/>
              </a:rPr>
              <a:t>La </a:t>
            </a:r>
            <a:r>
              <a:rPr lang="en-GB" i="1" dirty="0" err="1">
                <a:cs typeface="Times New Roman" panose="02020603050405020304" pitchFamily="18" charset="0"/>
              </a:rPr>
              <a:t>Cifra</a:t>
            </a:r>
            <a:r>
              <a:rPr lang="en-GB" i="1" dirty="0">
                <a:cs typeface="Times New Roman" panose="02020603050405020304" pitchFamily="18" charset="0"/>
              </a:rPr>
              <a:t> del Sig. </a:t>
            </a:r>
            <a:r>
              <a:rPr lang="en-GB" i="1" dirty="0" err="1">
                <a:cs typeface="Times New Roman" panose="02020603050405020304" pitchFamily="18" charset="0"/>
              </a:rPr>
              <a:t>Giovan</a:t>
            </a:r>
            <a:r>
              <a:rPr lang="en-GB" i="1" dirty="0">
                <a:cs typeface="Times New Roman" panose="02020603050405020304" pitchFamily="18" charset="0"/>
              </a:rPr>
              <a:t> Batista </a:t>
            </a:r>
            <a:r>
              <a:rPr lang="en-GB" i="1" dirty="0" err="1">
                <a:cs typeface="Times New Roman" panose="02020603050405020304" pitchFamily="18" charset="0"/>
              </a:rPr>
              <a:t>Belaso</a:t>
            </a:r>
            <a:r>
              <a:rPr lang="en-US" dirty="0">
                <a:cs typeface="Times New Roman" panose="02020603050405020304" pitchFamily="18" charset="0"/>
              </a:rPr>
              <a:t> </a:t>
            </a:r>
          </a:p>
          <a:p>
            <a:pPr>
              <a:lnSpc>
                <a:spcPct val="90000"/>
              </a:lnSpc>
            </a:pPr>
            <a:r>
              <a:rPr lang="en-GB" dirty="0" err="1">
                <a:cs typeface="Times New Roman" panose="02020603050405020304" pitchFamily="18" charset="0"/>
              </a:rPr>
              <a:t>Algoritma</a:t>
            </a:r>
            <a:r>
              <a:rPr lang="en-GB" dirty="0">
                <a:cs typeface="Times New Roman" panose="02020603050405020304" pitchFamily="18" charset="0"/>
              </a:rPr>
              <a:t> </a:t>
            </a:r>
            <a:r>
              <a:rPr lang="en-GB" dirty="0" err="1">
                <a:cs typeface="Times New Roman" panose="02020603050405020304" pitchFamily="18" charset="0"/>
              </a:rPr>
              <a:t>tersebut</a:t>
            </a:r>
            <a:r>
              <a:rPr lang="en-GB" dirty="0">
                <a:cs typeface="Times New Roman" panose="02020603050405020304" pitchFamily="18" charset="0"/>
              </a:rPr>
              <a:t> </a:t>
            </a:r>
            <a:r>
              <a:rPr lang="en-GB" dirty="0" err="1">
                <a:cs typeface="Times New Roman" panose="02020603050405020304" pitchFamily="18" charset="0"/>
              </a:rPr>
              <a:t>baru</a:t>
            </a:r>
            <a:r>
              <a:rPr lang="en-GB" dirty="0">
                <a:cs typeface="Times New Roman" panose="02020603050405020304" pitchFamily="18" charset="0"/>
              </a:rPr>
              <a:t> </a:t>
            </a:r>
            <a:r>
              <a:rPr lang="en-GB" dirty="0" err="1">
                <a:cs typeface="Times New Roman" panose="02020603050405020304" pitchFamily="18" charset="0"/>
              </a:rPr>
              <a:t>dikenal</a:t>
            </a:r>
            <a:r>
              <a:rPr lang="en-GB" dirty="0">
                <a:cs typeface="Times New Roman" panose="02020603050405020304" pitchFamily="18" charset="0"/>
              </a:rPr>
              <a:t> </a:t>
            </a:r>
            <a:r>
              <a:rPr lang="en-GB" dirty="0" err="1">
                <a:cs typeface="Times New Roman" panose="02020603050405020304" pitchFamily="18" charset="0"/>
              </a:rPr>
              <a:t>luas</a:t>
            </a:r>
            <a:r>
              <a:rPr lang="en-GB" dirty="0">
                <a:cs typeface="Times New Roman" panose="02020603050405020304" pitchFamily="18" charset="0"/>
              </a:rPr>
              <a:t> 200 </a:t>
            </a:r>
            <a:r>
              <a:rPr lang="en-GB" dirty="0" err="1">
                <a:cs typeface="Times New Roman" panose="02020603050405020304" pitchFamily="18" charset="0"/>
              </a:rPr>
              <a:t>tahun</a:t>
            </a:r>
            <a:r>
              <a:rPr lang="en-GB" dirty="0">
                <a:cs typeface="Times New Roman" panose="02020603050405020304" pitchFamily="18" charset="0"/>
              </a:rPr>
              <a:t> </a:t>
            </a:r>
            <a:r>
              <a:rPr lang="en-GB" dirty="0" err="1">
                <a:cs typeface="Times New Roman" panose="02020603050405020304" pitchFamily="18" charset="0"/>
              </a:rPr>
              <a:t>kemudian</a:t>
            </a:r>
            <a:r>
              <a:rPr lang="en-GB" dirty="0">
                <a:cs typeface="Times New Roman" panose="02020603050405020304" pitchFamily="18" charset="0"/>
              </a:rPr>
              <a:t> yang </a:t>
            </a:r>
            <a:r>
              <a:rPr lang="en-GB" dirty="0" err="1">
                <a:cs typeface="Times New Roman" panose="02020603050405020304" pitchFamily="18" charset="0"/>
              </a:rPr>
              <a:t>oleh</a:t>
            </a:r>
            <a:r>
              <a:rPr lang="en-GB" dirty="0">
                <a:cs typeface="Times New Roman" panose="02020603050405020304" pitchFamily="18" charset="0"/>
              </a:rPr>
              <a:t> </a:t>
            </a:r>
            <a:r>
              <a:rPr lang="en-GB" dirty="0" err="1">
                <a:cs typeface="Times New Roman" panose="02020603050405020304" pitchFamily="18" charset="0"/>
              </a:rPr>
              <a:t>penemunya</a:t>
            </a:r>
            <a:r>
              <a:rPr lang="en-GB" dirty="0">
                <a:cs typeface="Times New Roman" panose="02020603050405020304" pitchFamily="18" charset="0"/>
              </a:rPr>
              <a:t> </a:t>
            </a:r>
            <a:r>
              <a:rPr lang="en-GB" i="1" dirty="0">
                <a:cs typeface="Times New Roman" panose="02020603050405020304" pitchFamily="18" charset="0"/>
              </a:rPr>
              <a:t>cipher</a:t>
            </a:r>
            <a:r>
              <a:rPr lang="en-GB" dirty="0">
                <a:cs typeface="Times New Roman" panose="02020603050405020304" pitchFamily="18" charset="0"/>
              </a:rPr>
              <a:t> </a:t>
            </a:r>
            <a:r>
              <a:rPr lang="en-GB" dirty="0" err="1">
                <a:cs typeface="Times New Roman" panose="02020603050405020304" pitchFamily="18" charset="0"/>
              </a:rPr>
              <a:t>tersebut</a:t>
            </a:r>
            <a:r>
              <a:rPr lang="en-GB" dirty="0">
                <a:cs typeface="Times New Roman" panose="02020603050405020304" pitchFamily="18" charset="0"/>
              </a:rPr>
              <a:t> </a:t>
            </a:r>
            <a:r>
              <a:rPr lang="en-GB" dirty="0" err="1">
                <a:cs typeface="Times New Roman" panose="02020603050405020304" pitchFamily="18" charset="0"/>
              </a:rPr>
              <a:t>kemudian</a:t>
            </a:r>
            <a:r>
              <a:rPr lang="en-GB" dirty="0">
                <a:cs typeface="Times New Roman" panose="02020603050405020304" pitchFamily="18" charset="0"/>
              </a:rPr>
              <a:t> </a:t>
            </a:r>
            <a:r>
              <a:rPr lang="en-GB" dirty="0" err="1">
                <a:cs typeface="Times New Roman" panose="02020603050405020304" pitchFamily="18" charset="0"/>
              </a:rPr>
              <a:t>dinamakan</a:t>
            </a:r>
            <a:r>
              <a:rPr lang="en-GB" dirty="0">
                <a:cs typeface="Times New Roman" panose="02020603050405020304" pitchFamily="18" charset="0"/>
              </a:rPr>
              <a:t> </a:t>
            </a:r>
            <a:r>
              <a:rPr lang="en-GB" i="1" dirty="0" err="1">
                <a:cs typeface="Times New Roman" panose="02020603050405020304" pitchFamily="18" charset="0"/>
              </a:rPr>
              <a:t>Vigènere</a:t>
            </a:r>
            <a:r>
              <a:rPr lang="en-GB" i="1" dirty="0">
                <a:cs typeface="Times New Roman" panose="02020603050405020304" pitchFamily="18" charset="0"/>
              </a:rPr>
              <a:t> Cipher</a:t>
            </a:r>
            <a:r>
              <a:rPr lang="en-US" dirty="0">
                <a:cs typeface="Times New Roman" panose="02020603050405020304" pitchFamily="18" charset="0"/>
              </a:rPr>
              <a:t> </a:t>
            </a:r>
            <a:endParaRPr lang="en-GB" dirty="0">
              <a:cs typeface="Times New Roman" panose="02020603050405020304" pitchFamily="18" charset="0"/>
            </a:endParaRPr>
          </a:p>
        </p:txBody>
      </p:sp>
      <p:pic>
        <p:nvPicPr>
          <p:cNvPr id="22533" name="Picture 5" descr="http://images.google.co.id/images?q=tbn:860JC9TgogWPQM:http://cs-exhibitions.uni-klu.ac.at/uploads/pics/vigener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9200" y="457200"/>
            <a:ext cx="15049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507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631826" y="1947334"/>
            <a:ext cx="8382000" cy="5181600"/>
          </a:xfrm>
        </p:spPr>
        <p:txBody>
          <a:bodyPr/>
          <a:lstStyle/>
          <a:p>
            <a:pPr eaLnBrk="1" hangingPunct="1"/>
            <a:r>
              <a:rPr lang="en-US" sz="2200" dirty="0">
                <a:latin typeface="Arial" panose="020B0604020202020204" pitchFamily="34" charset="0"/>
              </a:rPr>
              <a:t>Agar </a:t>
            </a:r>
            <a:r>
              <a:rPr lang="en-US" sz="2200" dirty="0" err="1">
                <a:latin typeface="Arial" panose="020B0604020202020204" pitchFamily="34" charset="0"/>
              </a:rPr>
              <a:t>pesan</a:t>
            </a:r>
            <a:r>
              <a:rPr lang="en-US" sz="2200" dirty="0">
                <a:latin typeface="Arial" panose="020B0604020202020204" pitchFamily="34" charset="0"/>
              </a:rPr>
              <a:t> </a:t>
            </a:r>
            <a:r>
              <a:rPr lang="en-US" sz="2200" dirty="0" err="1">
                <a:latin typeface="Arial" panose="020B0604020202020204" pitchFamily="34" charset="0"/>
              </a:rPr>
              <a:t>tidak</a:t>
            </a:r>
            <a:r>
              <a:rPr lang="en-US" sz="2200" dirty="0">
                <a:latin typeface="Arial" panose="020B0604020202020204" pitchFamily="34" charset="0"/>
              </a:rPr>
              <a:t> </a:t>
            </a:r>
            <a:r>
              <a:rPr lang="en-US" sz="2200" dirty="0" err="1">
                <a:latin typeface="Arial" panose="020B0604020202020204" pitchFamily="34" charset="0"/>
              </a:rPr>
              <a:t>dapat</a:t>
            </a:r>
            <a:r>
              <a:rPr lang="en-US" sz="2200" dirty="0">
                <a:latin typeface="Arial" panose="020B0604020202020204" pitchFamily="34" charset="0"/>
              </a:rPr>
              <a:t> </a:t>
            </a:r>
            <a:r>
              <a:rPr lang="en-US" sz="2200" dirty="0" err="1">
                <a:latin typeface="Arial" panose="020B0604020202020204" pitchFamily="34" charset="0"/>
              </a:rPr>
              <a:t>dimengerti</a:t>
            </a:r>
            <a:r>
              <a:rPr lang="en-US" sz="2200" dirty="0">
                <a:latin typeface="Arial" panose="020B0604020202020204" pitchFamily="34" charset="0"/>
              </a:rPr>
              <a:t> </a:t>
            </a:r>
            <a:r>
              <a:rPr lang="en-US" sz="2200" dirty="0" err="1">
                <a:latin typeface="Arial" panose="020B0604020202020204" pitchFamily="34" charset="0"/>
              </a:rPr>
              <a:t>maknanya</a:t>
            </a:r>
            <a:r>
              <a:rPr lang="en-US" sz="2200" dirty="0">
                <a:latin typeface="Arial" panose="020B0604020202020204" pitchFamily="34" charset="0"/>
              </a:rPr>
              <a:t> </a:t>
            </a:r>
            <a:r>
              <a:rPr lang="en-US" sz="2200" dirty="0" err="1">
                <a:latin typeface="Arial" panose="020B0604020202020204" pitchFamily="34" charset="0"/>
              </a:rPr>
              <a:t>oleh</a:t>
            </a:r>
            <a:r>
              <a:rPr lang="en-US" sz="2200" dirty="0">
                <a:latin typeface="Arial" panose="020B0604020202020204" pitchFamily="34" charset="0"/>
              </a:rPr>
              <a:t> </a:t>
            </a:r>
            <a:r>
              <a:rPr lang="en-US" sz="2200" dirty="0" err="1">
                <a:latin typeface="Arial" panose="020B0604020202020204" pitchFamily="34" charset="0"/>
              </a:rPr>
              <a:t>pihak</a:t>
            </a:r>
            <a:r>
              <a:rPr lang="en-US" sz="2200" dirty="0">
                <a:latin typeface="Arial" panose="020B0604020202020204" pitchFamily="34" charset="0"/>
              </a:rPr>
              <a:t> lain, </a:t>
            </a:r>
            <a:r>
              <a:rPr lang="en-US" sz="2200" dirty="0" err="1">
                <a:latin typeface="Arial" panose="020B0604020202020204" pitchFamily="34" charset="0"/>
              </a:rPr>
              <a:t>maka</a:t>
            </a:r>
            <a:r>
              <a:rPr lang="en-US" sz="2200" dirty="0">
                <a:latin typeface="Arial" panose="020B0604020202020204" pitchFamily="34" charset="0"/>
              </a:rPr>
              <a:t> </a:t>
            </a:r>
            <a:r>
              <a:rPr lang="en-US" sz="2200" dirty="0" err="1">
                <a:latin typeface="Arial" panose="020B0604020202020204" pitchFamily="34" charset="0"/>
              </a:rPr>
              <a:t>pesan</a:t>
            </a:r>
            <a:r>
              <a:rPr lang="en-US" sz="2200" dirty="0">
                <a:latin typeface="Arial" panose="020B0604020202020204" pitchFamily="34" charset="0"/>
              </a:rPr>
              <a:t> </a:t>
            </a:r>
            <a:r>
              <a:rPr lang="en-US" sz="2200" dirty="0" err="1">
                <a:latin typeface="Arial" panose="020B0604020202020204" pitchFamily="34" charset="0"/>
              </a:rPr>
              <a:t>disandikan</a:t>
            </a:r>
            <a:r>
              <a:rPr lang="en-US" sz="2200" dirty="0">
                <a:latin typeface="Arial" panose="020B0604020202020204" pitchFamily="34" charset="0"/>
              </a:rPr>
              <a:t> </a:t>
            </a:r>
            <a:r>
              <a:rPr lang="en-US" sz="2200" dirty="0" err="1">
                <a:latin typeface="Arial" panose="020B0604020202020204" pitchFamily="34" charset="0"/>
              </a:rPr>
              <a:t>ke</a:t>
            </a:r>
            <a:r>
              <a:rPr lang="en-US" sz="2200" dirty="0">
                <a:latin typeface="Arial" panose="020B0604020202020204" pitchFamily="34" charset="0"/>
              </a:rPr>
              <a:t> </a:t>
            </a:r>
            <a:r>
              <a:rPr lang="en-US" sz="2200" dirty="0" err="1">
                <a:latin typeface="Arial" panose="020B0604020202020204" pitchFamily="34" charset="0"/>
              </a:rPr>
              <a:t>bentuk</a:t>
            </a:r>
            <a:r>
              <a:rPr lang="en-US" sz="2200" dirty="0">
                <a:latin typeface="Arial" panose="020B0604020202020204" pitchFamily="34" charset="0"/>
              </a:rPr>
              <a:t> lain. </a:t>
            </a:r>
          </a:p>
          <a:p>
            <a:pPr eaLnBrk="1" hangingPunct="1"/>
            <a:r>
              <a:rPr lang="en-US" sz="2200" dirty="0" err="1">
                <a:latin typeface="Arial" panose="020B0604020202020204" pitchFamily="34" charset="0"/>
              </a:rPr>
              <a:t>Bentuk</a:t>
            </a:r>
            <a:r>
              <a:rPr lang="en-US" sz="2200" dirty="0">
                <a:latin typeface="Arial" panose="020B0604020202020204" pitchFamily="34" charset="0"/>
              </a:rPr>
              <a:t> </a:t>
            </a:r>
            <a:r>
              <a:rPr lang="en-US" sz="2200" dirty="0" err="1">
                <a:latin typeface="Arial" panose="020B0604020202020204" pitchFamily="34" charset="0"/>
              </a:rPr>
              <a:t>pesan</a:t>
            </a:r>
            <a:r>
              <a:rPr lang="en-US" sz="2200" dirty="0">
                <a:latin typeface="Arial" panose="020B0604020202020204" pitchFamily="34" charset="0"/>
              </a:rPr>
              <a:t> yang </a:t>
            </a:r>
            <a:r>
              <a:rPr lang="en-US" sz="2200" dirty="0" err="1">
                <a:latin typeface="Arial" panose="020B0604020202020204" pitchFamily="34" charset="0"/>
              </a:rPr>
              <a:t>tersandi</a:t>
            </a:r>
            <a:r>
              <a:rPr lang="en-US" sz="2200" dirty="0">
                <a:latin typeface="Arial" panose="020B0604020202020204" pitchFamily="34" charset="0"/>
              </a:rPr>
              <a:t>  </a:t>
            </a:r>
            <a:r>
              <a:rPr lang="en-US" sz="2200" dirty="0" err="1">
                <a:latin typeface="Arial" panose="020B0604020202020204" pitchFamily="34" charset="0"/>
              </a:rPr>
              <a:t>disebut</a:t>
            </a:r>
            <a:r>
              <a:rPr lang="en-US" sz="2200" dirty="0">
                <a:latin typeface="Arial" panose="020B0604020202020204" pitchFamily="34" charset="0"/>
              </a:rPr>
              <a:t> </a:t>
            </a:r>
            <a:r>
              <a:rPr lang="en-US" sz="2200" i="1" dirty="0" err="1">
                <a:latin typeface="Arial" panose="020B0604020202020204" pitchFamily="34" charset="0"/>
              </a:rPr>
              <a:t>ciphertext</a:t>
            </a:r>
            <a:r>
              <a:rPr lang="en-US" sz="2200" dirty="0">
                <a:latin typeface="Arial" panose="020B0604020202020204" pitchFamily="34" charset="0"/>
              </a:rPr>
              <a:t> </a:t>
            </a:r>
            <a:r>
              <a:rPr lang="en-US" sz="2200" dirty="0" err="1">
                <a:latin typeface="Arial" panose="020B0604020202020204" pitchFamily="34" charset="0"/>
              </a:rPr>
              <a:t>atau</a:t>
            </a:r>
            <a:r>
              <a:rPr lang="en-US" sz="2200" dirty="0">
                <a:latin typeface="Arial" panose="020B0604020202020204" pitchFamily="34" charset="0"/>
              </a:rPr>
              <a:t> </a:t>
            </a:r>
            <a:r>
              <a:rPr lang="en-US" sz="2200" b="1" i="1" dirty="0">
                <a:latin typeface="Arial" panose="020B0604020202020204" pitchFamily="34" charset="0"/>
              </a:rPr>
              <a:t>cryptogram</a:t>
            </a:r>
            <a:r>
              <a:rPr lang="en-US" sz="2200" dirty="0">
                <a:latin typeface="Arial" panose="020B0604020202020204" pitchFamily="34" charset="0"/>
              </a:rPr>
              <a:t>. </a:t>
            </a:r>
            <a:r>
              <a:rPr lang="en-US" sz="2200" dirty="0" err="1">
                <a:latin typeface="Arial" panose="020B0604020202020204" pitchFamily="34" charset="0"/>
              </a:rPr>
              <a:t>Tidak</a:t>
            </a:r>
            <a:r>
              <a:rPr lang="en-US" sz="2200" dirty="0">
                <a:latin typeface="Arial" panose="020B0604020202020204" pitchFamily="34" charset="0"/>
              </a:rPr>
              <a:t> </a:t>
            </a:r>
            <a:r>
              <a:rPr lang="en-US" sz="2200" dirty="0" err="1">
                <a:latin typeface="Arial" panose="020B0604020202020204" pitchFamily="34" charset="0"/>
              </a:rPr>
              <a:t>bergantung</a:t>
            </a:r>
            <a:r>
              <a:rPr lang="en-US" sz="2200" dirty="0">
                <a:latin typeface="Arial" panose="020B0604020202020204" pitchFamily="34" charset="0"/>
              </a:rPr>
              <a:t> </a:t>
            </a:r>
            <a:r>
              <a:rPr lang="en-US" sz="2200" dirty="0" err="1">
                <a:latin typeface="Arial" panose="020B0604020202020204" pitchFamily="34" charset="0"/>
              </a:rPr>
              <a:t>dengan</a:t>
            </a:r>
            <a:r>
              <a:rPr lang="en-US" sz="2200" dirty="0">
                <a:latin typeface="Arial" panose="020B0604020202020204" pitchFamily="34" charset="0"/>
              </a:rPr>
              <a:t> </a:t>
            </a:r>
            <a:r>
              <a:rPr lang="en-US" sz="2200" dirty="0" err="1">
                <a:latin typeface="Arial" panose="020B0604020202020204" pitchFamily="34" charset="0"/>
              </a:rPr>
              <a:t>suatu</a:t>
            </a:r>
            <a:r>
              <a:rPr lang="en-US" sz="2200" dirty="0">
                <a:latin typeface="Arial" panose="020B0604020202020204" pitchFamily="34" charset="0"/>
              </a:rPr>
              <a:t> program.</a:t>
            </a:r>
          </a:p>
          <a:p>
            <a:pPr eaLnBrk="1" hangingPunct="1"/>
            <a:endParaRPr lang="en-US" dirty="0" smtClean="0">
              <a:latin typeface="Arial" panose="020B0604020202020204" pitchFamily="34" charset="0"/>
            </a:endParaRPr>
          </a:p>
          <a:p>
            <a:pPr eaLnBrk="1" hangingPunct="1"/>
            <a:endParaRPr lang="en-US" dirty="0" smtClean="0">
              <a:latin typeface="Arial" panose="020B0604020202020204" pitchFamily="34" charset="0"/>
            </a:endParaRPr>
          </a:p>
          <a:p>
            <a:pPr eaLnBrk="1" hangingPunct="1"/>
            <a:endParaRPr lang="en-US" dirty="0" smtClean="0">
              <a:latin typeface="Arial" panose="020B0604020202020204" pitchFamily="34" charset="0"/>
            </a:endParaRPr>
          </a:p>
          <a:p>
            <a:pPr eaLnBrk="1" hangingPunct="1"/>
            <a:endParaRPr lang="en-US" dirty="0" smtClean="0">
              <a:latin typeface="Arial" panose="020B0604020202020204" pitchFamily="34" charset="0"/>
            </a:endParaRPr>
          </a:p>
          <a:p>
            <a:pPr eaLnBrk="1" hangingPunct="1"/>
            <a:endParaRPr lang="en-US" sz="2200" i="1" dirty="0">
              <a:latin typeface="Tahoma" panose="020B0604030504040204" pitchFamily="34" charset="0"/>
            </a:endParaRPr>
          </a:p>
          <a:p>
            <a:pPr eaLnBrk="1" hangingPunct="1"/>
            <a:endParaRPr lang="en-US" sz="2200" i="1" dirty="0">
              <a:latin typeface="Tahoma" panose="020B0604030504040204" pitchFamily="34" charset="0"/>
            </a:endParaRPr>
          </a:p>
          <a:p>
            <a:pPr eaLnBrk="1" hangingPunct="1"/>
            <a:r>
              <a:rPr lang="en-US" sz="2200" i="1" dirty="0" err="1">
                <a:latin typeface="Arial" panose="020B0604020202020204" pitchFamily="34" charset="0"/>
              </a:rPr>
              <a:t>Ciphertext</a:t>
            </a:r>
            <a:r>
              <a:rPr lang="en-US" sz="2200" dirty="0">
                <a:latin typeface="Arial" panose="020B0604020202020204" pitchFamily="34" charset="0"/>
              </a:rPr>
              <a:t> </a:t>
            </a:r>
            <a:r>
              <a:rPr lang="en-US" sz="2200" dirty="0" err="1">
                <a:latin typeface="Arial" panose="020B0604020202020204" pitchFamily="34" charset="0"/>
              </a:rPr>
              <a:t>harus</a:t>
            </a:r>
            <a:r>
              <a:rPr lang="en-US" sz="2200" dirty="0">
                <a:latin typeface="Arial" panose="020B0604020202020204" pitchFamily="34" charset="0"/>
              </a:rPr>
              <a:t> </a:t>
            </a:r>
            <a:r>
              <a:rPr lang="en-US" sz="2200" dirty="0" err="1">
                <a:latin typeface="Arial" panose="020B0604020202020204" pitchFamily="34" charset="0"/>
              </a:rPr>
              <a:t>dapat</a:t>
            </a:r>
            <a:r>
              <a:rPr lang="en-US" sz="2200" dirty="0">
                <a:latin typeface="Arial" panose="020B0604020202020204" pitchFamily="34" charset="0"/>
              </a:rPr>
              <a:t> </a:t>
            </a:r>
            <a:r>
              <a:rPr lang="en-US" sz="2200" dirty="0" err="1">
                <a:latin typeface="Arial" panose="020B0604020202020204" pitchFamily="34" charset="0"/>
              </a:rPr>
              <a:t>ditransformasi</a:t>
            </a:r>
            <a:r>
              <a:rPr lang="en-US" sz="2200" dirty="0">
                <a:latin typeface="Arial" panose="020B0604020202020204" pitchFamily="34" charset="0"/>
              </a:rPr>
              <a:t> </a:t>
            </a:r>
            <a:r>
              <a:rPr lang="en-US" sz="2200" dirty="0" err="1">
                <a:latin typeface="Arial" panose="020B0604020202020204" pitchFamily="34" charset="0"/>
              </a:rPr>
              <a:t>kembali</a:t>
            </a:r>
            <a:r>
              <a:rPr lang="en-US" sz="2200" dirty="0">
                <a:latin typeface="Arial" panose="020B0604020202020204" pitchFamily="34" charset="0"/>
              </a:rPr>
              <a:t> </a:t>
            </a:r>
            <a:r>
              <a:rPr lang="en-US" sz="2200" dirty="0" err="1">
                <a:latin typeface="Arial" panose="020B0604020202020204" pitchFamily="34" charset="0"/>
              </a:rPr>
              <a:t>menjadi</a:t>
            </a:r>
            <a:r>
              <a:rPr lang="en-US" sz="2200" dirty="0">
                <a:latin typeface="Arial" panose="020B0604020202020204" pitchFamily="34" charset="0"/>
              </a:rPr>
              <a:t> </a:t>
            </a:r>
            <a:r>
              <a:rPr lang="en-US" sz="2200" i="1" dirty="0">
                <a:latin typeface="Arial" panose="020B0604020202020204" pitchFamily="34" charset="0"/>
              </a:rPr>
              <a:t>plaintext</a:t>
            </a:r>
            <a:r>
              <a:rPr lang="en-US" sz="2200" dirty="0">
                <a:latin typeface="Arial" panose="020B0604020202020204" pitchFamily="34" charset="0"/>
              </a:rPr>
              <a:t>.</a:t>
            </a:r>
          </a:p>
        </p:txBody>
      </p:sp>
      <p:sp>
        <p:nvSpPr>
          <p:cNvPr id="126978" name="Rectangle 2"/>
          <p:cNvSpPr>
            <a:spLocks noGrp="1" noChangeArrowheads="1"/>
          </p:cNvSpPr>
          <p:nvPr>
            <p:ph type="title"/>
          </p:nvPr>
        </p:nvSpPr>
        <p:spPr/>
        <p:txBody>
          <a:bodyPr/>
          <a:lstStyle/>
          <a:p>
            <a:pPr>
              <a:defRPr/>
            </a:pPr>
            <a:r>
              <a:rPr lang="en-US" smtClean="0">
                <a:effectLst>
                  <a:outerShdw blurRad="38100" dist="38100" dir="2700000" algn="tl">
                    <a:srgbClr val="C0C0C0"/>
                  </a:outerShdw>
                </a:effectLst>
                <a:latin typeface="Arial" pitchFamily="34" charset="0"/>
              </a:rPr>
              <a:t>Kriptografi</a:t>
            </a:r>
          </a:p>
        </p:txBody>
      </p:sp>
      <p:pic>
        <p:nvPicPr>
          <p:cNvPr id="12292" name="Picture 4" descr="Crypto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8313" y="3439056"/>
            <a:ext cx="585787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75107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416717952"/>
              </p:ext>
            </p:extLst>
          </p:nvPr>
        </p:nvGraphicFramePr>
        <p:xfrm>
          <a:off x="1486929" y="762000"/>
          <a:ext cx="8763000" cy="4984750"/>
        </p:xfrm>
        <a:graphic>
          <a:graphicData uri="http://schemas.openxmlformats.org/presentationml/2006/ole">
            <mc:AlternateContent xmlns:mc="http://schemas.openxmlformats.org/markup-compatibility/2006">
              <mc:Choice xmlns:v="urn:schemas-microsoft-com:vml" Requires="v">
                <p:oleObj spid="_x0000_s5136" name="Document" r:id="rId4" imgW="6248880" imgH="3554640" progId="Word.Document.8">
                  <p:embed/>
                </p:oleObj>
              </mc:Choice>
              <mc:Fallback>
                <p:oleObj name="Document" r:id="rId4" imgW="6248880" imgH="355464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6929" y="762000"/>
                        <a:ext cx="8763000" cy="498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3955467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896641" y="504053"/>
            <a:ext cx="10412159" cy="1146360"/>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Polyalphabetic Cipher</a:t>
            </a:r>
          </a:p>
        </p:txBody>
      </p:sp>
      <p:sp>
        <p:nvSpPr>
          <p:cNvPr id="8194" name="Rectangle 2"/>
          <p:cNvSpPr>
            <a:spLocks noGrp="1" noChangeArrowheads="1"/>
          </p:cNvSpPr>
          <p:nvPr>
            <p:ph type="body" idx="1"/>
          </p:nvPr>
        </p:nvSpPr>
        <p:spPr>
          <a:xfrm>
            <a:off x="896641" y="1906760"/>
            <a:ext cx="10412159" cy="4320454"/>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a:t>Vigenere CiPHER</a:t>
            </a:r>
          </a:p>
        </p:txBody>
      </p:sp>
      <p:graphicFrame>
        <p:nvGraphicFramePr>
          <p:cNvPr id="8195" name="Object 3"/>
          <p:cNvGraphicFramePr>
            <a:graphicFrameLocks noChangeAspect="1"/>
          </p:cNvGraphicFramePr>
          <p:nvPr/>
        </p:nvGraphicFramePr>
        <p:xfrm>
          <a:off x="1328640" y="2658520"/>
          <a:ext cx="9966721" cy="1110357"/>
        </p:xfrm>
        <a:graphic>
          <a:graphicData uri="http://schemas.openxmlformats.org/presentationml/2006/ole">
            <mc:AlternateContent xmlns:mc="http://schemas.openxmlformats.org/markup-compatibility/2006">
              <mc:Choice xmlns:v="urn:schemas-microsoft-com:vml" Requires="v">
                <p:oleObj spid="_x0000_s6172" r:id="rId4" imgW="10049040" imgH="1276200" progId="">
                  <p:embed/>
                </p:oleObj>
              </mc:Choice>
              <mc:Fallback>
                <p:oleObj r:id="rId4" imgW="10049040" imgH="1276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8640" y="2658520"/>
                        <a:ext cx="9966721" cy="111035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8196" name="Object 4"/>
          <p:cNvGraphicFramePr>
            <a:graphicFrameLocks noChangeAspect="1"/>
          </p:cNvGraphicFramePr>
          <p:nvPr/>
        </p:nvGraphicFramePr>
        <p:xfrm>
          <a:off x="1754880" y="4107311"/>
          <a:ext cx="9463681" cy="1648974"/>
        </p:xfrm>
        <a:graphic>
          <a:graphicData uri="http://schemas.openxmlformats.org/presentationml/2006/ole">
            <mc:AlternateContent xmlns:mc="http://schemas.openxmlformats.org/markup-compatibility/2006">
              <mc:Choice xmlns:v="urn:schemas-microsoft-com:vml" Requires="v">
                <p:oleObj spid="_x0000_s6173" r:id="rId6" imgW="10210680" imgH="2181240" progId="">
                  <p:embed/>
                </p:oleObj>
              </mc:Choice>
              <mc:Fallback>
                <p:oleObj r:id="rId6" imgW="10210680" imgH="218124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4880" y="4107311"/>
                        <a:ext cx="9463681" cy="1648974"/>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820043927"/>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sz="quarter" idx="1"/>
          </p:nvPr>
        </p:nvSpPr>
        <p:spPr>
          <a:xfrm>
            <a:off x="1439334" y="1998133"/>
            <a:ext cx="7772400" cy="4648200"/>
          </a:xfrm>
        </p:spPr>
        <p:txBody>
          <a:bodyPr>
            <a:normAutofit lnSpcReduction="10000"/>
          </a:bodyPr>
          <a:lstStyle/>
          <a:p>
            <a:pPr>
              <a:lnSpc>
                <a:spcPct val="90000"/>
              </a:lnSpc>
            </a:pPr>
            <a:r>
              <a:rPr lang="id-ID" dirty="0" smtClean="0">
                <a:cs typeface="Times New Roman" panose="02020603050405020304" pitchFamily="18" charset="0"/>
              </a:rPr>
              <a:t>Contoh</a:t>
            </a:r>
            <a:r>
              <a:rPr lang="en-US" dirty="0" smtClean="0">
                <a:cs typeface="Times New Roman" panose="02020603050405020304" pitchFamily="18" charset="0"/>
              </a:rPr>
              <a:t>:</a:t>
            </a:r>
            <a:endParaRPr lang="en-US" dirty="0">
              <a:cs typeface="Times New Roman" panose="02020603050405020304" pitchFamily="18" charset="0"/>
            </a:endParaRPr>
          </a:p>
          <a:p>
            <a:pPr>
              <a:lnSpc>
                <a:spcPct val="90000"/>
              </a:lnSpc>
              <a:buFontTx/>
              <a:buNone/>
            </a:pPr>
            <a:r>
              <a:rPr lang="en-US" dirty="0">
                <a:cs typeface="Times New Roman" panose="02020603050405020304" pitchFamily="18" charset="0"/>
              </a:rPr>
              <a:t> </a:t>
            </a:r>
          </a:p>
          <a:p>
            <a:pPr>
              <a:lnSpc>
                <a:spcPct val="90000"/>
              </a:lnSpc>
              <a:buFontTx/>
              <a:buNone/>
            </a:pPr>
            <a:r>
              <a:rPr lang="en-US" dirty="0" err="1">
                <a:cs typeface="Times New Roman" panose="02020603050405020304" pitchFamily="18" charset="0"/>
              </a:rPr>
              <a:t>Plainteks</a:t>
            </a:r>
            <a:r>
              <a:rPr lang="en-US" dirty="0">
                <a:cs typeface="Times New Roman" panose="02020603050405020304" pitchFamily="18" charset="0"/>
              </a:rPr>
              <a:t>	: </a:t>
            </a:r>
            <a:r>
              <a:rPr lang="en-US" dirty="0">
                <a:latin typeface="Courier New" panose="02070309020205020404" pitchFamily="49" charset="0"/>
                <a:cs typeface="Courier New" panose="02070309020205020404" pitchFamily="49" charset="0"/>
              </a:rPr>
              <a:t>THIS PLAINTEXT</a:t>
            </a:r>
            <a:endParaRPr lang="en-US" dirty="0">
              <a:cs typeface="Times New Roman" panose="02020603050405020304" pitchFamily="18" charset="0"/>
            </a:endParaRPr>
          </a:p>
          <a:p>
            <a:pPr>
              <a:lnSpc>
                <a:spcPct val="90000"/>
              </a:lnSpc>
              <a:buFontTx/>
              <a:buNone/>
            </a:pPr>
            <a:r>
              <a:rPr lang="en-US" dirty="0" err="1">
                <a:cs typeface="Times New Roman" panose="02020603050405020304" pitchFamily="18" charset="0"/>
              </a:rPr>
              <a:t>Kunci</a:t>
            </a:r>
            <a:r>
              <a:rPr lang="en-US" dirty="0">
                <a:cs typeface="Times New Roman" panose="02020603050405020304" pitchFamily="18" charset="0"/>
              </a:rPr>
              <a:t>		: </a:t>
            </a:r>
            <a:r>
              <a:rPr lang="en-US" dirty="0" err="1">
                <a:latin typeface="Courier New" panose="02070309020205020404" pitchFamily="49" charset="0"/>
                <a:cs typeface="Courier New" panose="02070309020205020404" pitchFamily="49" charset="0"/>
              </a:rPr>
              <a:t>sony</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sonysonys</a:t>
            </a:r>
            <a:endParaRPr lang="en-US" dirty="0">
              <a:cs typeface="Times New Roman" panose="02020603050405020304" pitchFamily="18" charset="0"/>
            </a:endParaRPr>
          </a:p>
          <a:p>
            <a:pPr>
              <a:lnSpc>
                <a:spcPct val="90000"/>
              </a:lnSpc>
              <a:buFontTx/>
              <a:buNone/>
            </a:pPr>
            <a:r>
              <a:rPr lang="en-US" dirty="0" err="1">
                <a:cs typeface="Times New Roman" panose="02020603050405020304" pitchFamily="18" charset="0"/>
              </a:rPr>
              <a:t>Cipherteks</a:t>
            </a:r>
            <a:r>
              <a:rPr lang="en-US" dirty="0">
                <a:cs typeface="Times New Roman" panose="02020603050405020304" pitchFamily="18" charset="0"/>
              </a:rPr>
              <a:t>	: </a:t>
            </a:r>
            <a:r>
              <a:rPr lang="en-US" b="1" dirty="0">
                <a:latin typeface="Courier New" panose="02070309020205020404" pitchFamily="49" charset="0"/>
                <a:cs typeface="Courier New" panose="02070309020205020404" pitchFamily="49" charset="0"/>
              </a:rPr>
              <a:t>LVVQ HZNGFHRVL</a:t>
            </a:r>
          </a:p>
          <a:p>
            <a:pPr>
              <a:lnSpc>
                <a:spcPct val="90000"/>
              </a:lnSpc>
              <a:buFontTx/>
              <a:buNone/>
            </a:pPr>
            <a:endParaRPr lang="en-US" b="1" dirty="0">
              <a:latin typeface="Courier New" panose="02070309020205020404" pitchFamily="49" charset="0"/>
              <a:cs typeface="Courier New" panose="02070309020205020404" pitchFamily="49" charset="0"/>
            </a:endParaRPr>
          </a:p>
          <a:p>
            <a:pPr>
              <a:lnSpc>
                <a:spcPct val="90000"/>
              </a:lnSpc>
            </a:pPr>
            <a:r>
              <a:rPr lang="en-US" dirty="0" err="1">
                <a:latin typeface="Times New Roman" panose="02020603050405020304" pitchFamily="18" charset="0"/>
                <a:cs typeface="Courier New" panose="02070309020205020404" pitchFamily="49" charset="0"/>
              </a:rPr>
              <a:t>Pada</a:t>
            </a:r>
            <a:r>
              <a:rPr lang="en-US" dirty="0">
                <a:latin typeface="Times New Roman" panose="02020603050405020304" pitchFamily="18" charset="0"/>
                <a:cs typeface="Courier New" panose="02070309020205020404" pitchFamily="49" charset="0"/>
              </a:rPr>
              <a:t> </a:t>
            </a:r>
            <a:r>
              <a:rPr lang="en-US" dirty="0" err="1">
                <a:latin typeface="Times New Roman" panose="02020603050405020304" pitchFamily="18" charset="0"/>
                <a:cs typeface="Courier New" panose="02070309020205020404" pitchFamily="49" charset="0"/>
              </a:rPr>
              <a:t>dasarnya</a:t>
            </a:r>
            <a:r>
              <a:rPr lang="en-US" dirty="0">
                <a:latin typeface="Times New Roman" panose="02020603050405020304" pitchFamily="18" charset="0"/>
                <a:cs typeface="Courier New" panose="02070309020205020404" pitchFamily="49" charset="0"/>
              </a:rPr>
              <a:t>, </a:t>
            </a:r>
            <a:r>
              <a:rPr lang="en-US" dirty="0" err="1">
                <a:latin typeface="Times New Roman" panose="02020603050405020304" pitchFamily="18" charset="0"/>
                <a:cs typeface="Courier New" panose="02070309020205020404" pitchFamily="49" charset="0"/>
              </a:rPr>
              <a:t>setiap</a:t>
            </a:r>
            <a:r>
              <a:rPr lang="en-US" dirty="0">
                <a:latin typeface="Times New Roman" panose="02020603050405020304" pitchFamily="18" charset="0"/>
                <a:cs typeface="Courier New" panose="02070309020205020404" pitchFamily="49" charset="0"/>
              </a:rPr>
              <a:t> </a:t>
            </a:r>
            <a:r>
              <a:rPr lang="en-US" dirty="0" err="1">
                <a:latin typeface="Times New Roman" panose="02020603050405020304" pitchFamily="18" charset="0"/>
                <a:cs typeface="Courier New" panose="02070309020205020404" pitchFamily="49" charset="0"/>
              </a:rPr>
              <a:t>enkripsi</a:t>
            </a:r>
            <a:r>
              <a:rPr lang="en-US" dirty="0">
                <a:latin typeface="Times New Roman" panose="02020603050405020304" pitchFamily="18" charset="0"/>
                <a:cs typeface="Courier New" panose="02070309020205020404" pitchFamily="49" charset="0"/>
              </a:rPr>
              <a:t> </a:t>
            </a:r>
            <a:r>
              <a:rPr lang="en-US" dirty="0" err="1">
                <a:latin typeface="Times New Roman" panose="02020603050405020304" pitchFamily="18" charset="0"/>
                <a:cs typeface="Courier New" panose="02070309020205020404" pitchFamily="49" charset="0"/>
              </a:rPr>
              <a:t>huruf</a:t>
            </a:r>
            <a:r>
              <a:rPr lang="en-US" dirty="0">
                <a:latin typeface="Times New Roman" panose="02020603050405020304" pitchFamily="18" charset="0"/>
                <a:cs typeface="Courier New" panose="02070309020205020404" pitchFamily="49" charset="0"/>
              </a:rPr>
              <a:t> </a:t>
            </a:r>
            <a:r>
              <a:rPr lang="en-US" dirty="0" err="1">
                <a:latin typeface="Times New Roman" panose="02020603050405020304" pitchFamily="18" charset="0"/>
                <a:cs typeface="Courier New" panose="02070309020205020404" pitchFamily="49" charset="0"/>
              </a:rPr>
              <a:t>adalah</a:t>
            </a:r>
            <a:r>
              <a:rPr lang="en-US" dirty="0">
                <a:latin typeface="Times New Roman" panose="02020603050405020304" pitchFamily="18" charset="0"/>
                <a:cs typeface="Courier New" panose="02070309020205020404" pitchFamily="49" charset="0"/>
              </a:rPr>
              <a:t> </a:t>
            </a:r>
            <a:r>
              <a:rPr lang="en-US" i="1" dirty="0">
                <a:latin typeface="Times New Roman" panose="02020603050405020304" pitchFamily="18" charset="0"/>
                <a:cs typeface="Courier New" panose="02070309020205020404" pitchFamily="49" charset="0"/>
              </a:rPr>
              <a:t>Caesar cipher</a:t>
            </a:r>
            <a:r>
              <a:rPr lang="en-US" dirty="0">
                <a:latin typeface="Times New Roman" panose="02020603050405020304" pitchFamily="18" charset="0"/>
                <a:cs typeface="Courier New" panose="02070309020205020404" pitchFamily="49" charset="0"/>
              </a:rPr>
              <a:t> </a:t>
            </a:r>
            <a:r>
              <a:rPr lang="en-US" dirty="0" err="1">
                <a:latin typeface="Times New Roman" panose="02020603050405020304" pitchFamily="18" charset="0"/>
                <a:cs typeface="Courier New" panose="02070309020205020404" pitchFamily="49" charset="0"/>
              </a:rPr>
              <a:t>dengan</a:t>
            </a:r>
            <a:r>
              <a:rPr lang="en-US" dirty="0">
                <a:latin typeface="Times New Roman" panose="02020603050405020304" pitchFamily="18" charset="0"/>
                <a:cs typeface="Courier New" panose="02070309020205020404" pitchFamily="49" charset="0"/>
              </a:rPr>
              <a:t> </a:t>
            </a:r>
            <a:r>
              <a:rPr lang="en-US" dirty="0" err="1">
                <a:latin typeface="Times New Roman" panose="02020603050405020304" pitchFamily="18" charset="0"/>
                <a:cs typeface="Courier New" panose="02070309020205020404" pitchFamily="49" charset="0"/>
              </a:rPr>
              <a:t>kunci</a:t>
            </a:r>
            <a:r>
              <a:rPr lang="en-US" dirty="0">
                <a:latin typeface="Times New Roman" panose="02020603050405020304" pitchFamily="18" charset="0"/>
                <a:cs typeface="Courier New" panose="02070309020205020404" pitchFamily="49" charset="0"/>
              </a:rPr>
              <a:t> yang </a:t>
            </a:r>
            <a:r>
              <a:rPr lang="en-US" dirty="0" err="1">
                <a:latin typeface="Times New Roman" panose="02020603050405020304" pitchFamily="18" charset="0"/>
                <a:cs typeface="Courier New" panose="02070309020205020404" pitchFamily="49" charset="0"/>
              </a:rPr>
              <a:t>berbeda-beda</a:t>
            </a:r>
            <a:r>
              <a:rPr lang="en-US" dirty="0">
                <a:latin typeface="Times New Roman" panose="02020603050405020304" pitchFamily="18" charset="0"/>
                <a:cs typeface="Courier New" panose="02070309020205020404" pitchFamily="49" charset="0"/>
              </a:rPr>
              <a:t>.</a:t>
            </a:r>
          </a:p>
          <a:p>
            <a:pPr>
              <a:lnSpc>
                <a:spcPct val="90000"/>
              </a:lnSpc>
              <a:buFontTx/>
              <a:buNone/>
            </a:pPr>
            <a:endParaRPr lang="en-US" dirty="0">
              <a:latin typeface="Times New Roman" panose="02020603050405020304" pitchFamily="18" charset="0"/>
              <a:cs typeface="Courier New" panose="02070309020205020404" pitchFamily="49" charset="0"/>
            </a:endParaRPr>
          </a:p>
          <a:p>
            <a:pPr>
              <a:lnSpc>
                <a:spcPct val="90000"/>
              </a:lnSpc>
              <a:buFontTx/>
              <a:buNone/>
            </a:pPr>
            <a:r>
              <a:rPr lang="en-US" dirty="0">
                <a:latin typeface="Times New Roman" panose="02020603050405020304" pitchFamily="18" charset="0"/>
                <a:cs typeface="Courier New" panose="02070309020205020404" pitchFamily="49" charset="0"/>
              </a:rPr>
              <a:t>		(T + s)  mod 26 = L</a:t>
            </a:r>
          </a:p>
          <a:p>
            <a:pPr>
              <a:lnSpc>
                <a:spcPct val="90000"/>
              </a:lnSpc>
              <a:buFontTx/>
              <a:buNone/>
            </a:pPr>
            <a:r>
              <a:rPr lang="en-US" dirty="0">
                <a:latin typeface="Times New Roman" panose="02020603050405020304" pitchFamily="18" charset="0"/>
                <a:cs typeface="Courier New" panose="02070309020205020404" pitchFamily="49" charset="0"/>
              </a:rPr>
              <a:t>		(H + o) mod 26 = V, </a:t>
            </a:r>
            <a:r>
              <a:rPr lang="en-US" dirty="0" err="1">
                <a:latin typeface="Times New Roman" panose="02020603050405020304" pitchFamily="18" charset="0"/>
                <a:cs typeface="Courier New" panose="02070309020205020404" pitchFamily="49" charset="0"/>
              </a:rPr>
              <a:t>dst</a:t>
            </a:r>
            <a:endParaRPr lang="en-US" dirty="0">
              <a:latin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9265637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196072" y="504054"/>
            <a:ext cx="7809939" cy="1146360"/>
          </a:xfrm>
          <a:ln/>
        </p:spPr>
        <p:txBody>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en-GB"/>
              <a:t>Polyalphabetic Cipher</a:t>
            </a:r>
          </a:p>
        </p:txBody>
      </p:sp>
      <p:sp>
        <p:nvSpPr>
          <p:cNvPr id="9218" name="Rectangle 2"/>
          <p:cNvSpPr>
            <a:spLocks noGrp="1" noChangeArrowheads="1"/>
          </p:cNvSpPr>
          <p:nvPr>
            <p:ph type="body" idx="1"/>
          </p:nvPr>
        </p:nvSpPr>
        <p:spPr>
          <a:xfrm>
            <a:off x="2196072" y="1906760"/>
            <a:ext cx="7809939" cy="4320454"/>
          </a:xfrm>
          <a:ln/>
        </p:spPr>
        <p:txBody>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en-GB"/>
              <a:t>Beuford Cipher</a:t>
            </a:r>
          </a:p>
        </p:txBody>
      </p:sp>
      <p:graphicFrame>
        <p:nvGraphicFramePr>
          <p:cNvPr id="9219" name="Object 3"/>
          <p:cNvGraphicFramePr>
            <a:graphicFrameLocks noChangeAspect="1"/>
          </p:cNvGraphicFramePr>
          <p:nvPr/>
        </p:nvGraphicFramePr>
        <p:xfrm>
          <a:off x="2520106" y="2658520"/>
          <a:ext cx="7475825" cy="1110357"/>
        </p:xfrm>
        <a:graphic>
          <a:graphicData uri="http://schemas.openxmlformats.org/presentationml/2006/ole">
            <mc:AlternateContent xmlns:mc="http://schemas.openxmlformats.org/markup-compatibility/2006">
              <mc:Choice xmlns:v="urn:schemas-microsoft-com:vml" Requires="v">
                <p:oleObj spid="_x0000_s7196" r:id="rId4" imgW="10049040" imgH="1276200" progId="">
                  <p:embed/>
                </p:oleObj>
              </mc:Choice>
              <mc:Fallback>
                <p:oleObj r:id="rId4" imgW="10049040" imgH="1276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0106" y="2658520"/>
                        <a:ext cx="7475825" cy="111035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9220" name="Object 4"/>
          <p:cNvGraphicFramePr>
            <a:graphicFrameLocks noChangeAspect="1"/>
          </p:cNvGraphicFramePr>
          <p:nvPr/>
        </p:nvGraphicFramePr>
        <p:xfrm>
          <a:off x="2839818" y="4107312"/>
          <a:ext cx="7098506" cy="1647533"/>
        </p:xfrm>
        <a:graphic>
          <a:graphicData uri="http://schemas.openxmlformats.org/presentationml/2006/ole">
            <mc:AlternateContent xmlns:mc="http://schemas.openxmlformats.org/markup-compatibility/2006">
              <mc:Choice xmlns:v="urn:schemas-microsoft-com:vml" Requires="v">
                <p:oleObj spid="_x0000_s7197" r:id="rId6" imgW="10210680" imgH="2181240" progId="">
                  <p:embed/>
                </p:oleObj>
              </mc:Choice>
              <mc:Fallback>
                <p:oleObj r:id="rId6" imgW="10210680" imgH="218124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9818" y="4107312"/>
                        <a:ext cx="7098506" cy="164753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2210921564"/>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196072" y="504054"/>
            <a:ext cx="7809939" cy="1146360"/>
          </a:xfrm>
          <a:ln/>
        </p:spPr>
        <p:txBody>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en-GB"/>
              <a:t>Polyalphabetic Cipher</a:t>
            </a:r>
          </a:p>
        </p:txBody>
      </p:sp>
      <p:sp>
        <p:nvSpPr>
          <p:cNvPr id="10242" name="Rectangle 2"/>
          <p:cNvSpPr>
            <a:spLocks noGrp="1" noChangeArrowheads="1"/>
          </p:cNvSpPr>
          <p:nvPr>
            <p:ph type="body" idx="1"/>
          </p:nvPr>
        </p:nvSpPr>
        <p:spPr>
          <a:xfrm>
            <a:off x="2196072" y="1906760"/>
            <a:ext cx="7809939" cy="4320454"/>
          </a:xfrm>
          <a:ln/>
        </p:spPr>
        <p:txBody>
          <a:bodyPr/>
          <a:lstStyle/>
          <a:p>
            <a:pPr>
              <a:tabLst>
                <a:tab pos="656722" algn="l"/>
                <a:tab pos="1313444" algn="l"/>
                <a:tab pos="1970166" algn="l"/>
                <a:tab pos="2626888" algn="l"/>
                <a:tab pos="3283610" algn="l"/>
                <a:tab pos="3940332" algn="l"/>
                <a:tab pos="4597055" algn="l"/>
                <a:tab pos="5253777" algn="l"/>
                <a:tab pos="5910499" algn="l"/>
                <a:tab pos="6567221" algn="l"/>
                <a:tab pos="7223943" algn="l"/>
              </a:tabLst>
            </a:pPr>
            <a:r>
              <a:rPr lang="en-GB"/>
              <a:t>Varian Beuford Cipher</a:t>
            </a:r>
          </a:p>
        </p:txBody>
      </p:sp>
      <p:graphicFrame>
        <p:nvGraphicFramePr>
          <p:cNvPr id="10243" name="Object 3"/>
          <p:cNvGraphicFramePr>
            <a:graphicFrameLocks noChangeAspect="1"/>
          </p:cNvGraphicFramePr>
          <p:nvPr/>
        </p:nvGraphicFramePr>
        <p:xfrm>
          <a:off x="2520106" y="2658520"/>
          <a:ext cx="7475825" cy="1113237"/>
        </p:xfrm>
        <a:graphic>
          <a:graphicData uri="http://schemas.openxmlformats.org/presentationml/2006/ole">
            <mc:AlternateContent xmlns:mc="http://schemas.openxmlformats.org/markup-compatibility/2006">
              <mc:Choice xmlns:v="urn:schemas-microsoft-com:vml" Requires="v">
                <p:oleObj spid="_x0000_s8220" r:id="rId4" imgW="10049040" imgH="1285920" progId="">
                  <p:embed/>
                </p:oleObj>
              </mc:Choice>
              <mc:Fallback>
                <p:oleObj r:id="rId4" imgW="10049040" imgH="128592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0106" y="2658520"/>
                        <a:ext cx="7475825" cy="11132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aphicFrame>
        <p:nvGraphicFramePr>
          <p:cNvPr id="10244" name="Object 4"/>
          <p:cNvGraphicFramePr>
            <a:graphicFrameLocks noChangeAspect="1"/>
          </p:cNvGraphicFramePr>
          <p:nvPr/>
        </p:nvGraphicFramePr>
        <p:xfrm>
          <a:off x="2839818" y="4107312"/>
          <a:ext cx="7098506" cy="1646093"/>
        </p:xfrm>
        <a:graphic>
          <a:graphicData uri="http://schemas.openxmlformats.org/presentationml/2006/ole">
            <mc:AlternateContent xmlns:mc="http://schemas.openxmlformats.org/markup-compatibility/2006">
              <mc:Choice xmlns:v="urn:schemas-microsoft-com:vml" Requires="v">
                <p:oleObj spid="_x0000_s8221" r:id="rId6" imgW="10210680" imgH="2181240" progId="">
                  <p:embed/>
                </p:oleObj>
              </mc:Choice>
              <mc:Fallback>
                <p:oleObj r:id="rId6" imgW="10210680" imgH="218124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9818" y="4107312"/>
                        <a:ext cx="7098506" cy="164609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1662687799"/>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sz="quarter" idx="1"/>
          </p:nvPr>
        </p:nvSpPr>
        <p:spPr>
          <a:xfrm>
            <a:off x="812800" y="2365421"/>
            <a:ext cx="7772400" cy="5181600"/>
          </a:xfrm>
        </p:spPr>
        <p:txBody>
          <a:bodyPr>
            <a:normAutofit/>
          </a:bodyPr>
          <a:lstStyle/>
          <a:p>
            <a:pPr>
              <a:lnSpc>
                <a:spcPct val="90000"/>
              </a:lnSpc>
            </a:pPr>
            <a:r>
              <a:rPr lang="en-GB" sz="1800" dirty="0" err="1" smtClean="0"/>
              <a:t>Jika</a:t>
            </a:r>
            <a:r>
              <a:rPr lang="en-GB" sz="1800" dirty="0" smtClean="0"/>
              <a:t> </a:t>
            </a:r>
            <a:r>
              <a:rPr lang="en-GB" sz="1800" dirty="0" err="1"/>
              <a:t>panjang</a:t>
            </a:r>
            <a:r>
              <a:rPr lang="en-GB" sz="1800" dirty="0"/>
              <a:t> </a:t>
            </a:r>
            <a:r>
              <a:rPr lang="en-GB" sz="1800" dirty="0" err="1"/>
              <a:t>kunci</a:t>
            </a:r>
            <a:r>
              <a:rPr lang="en-GB" sz="1800" dirty="0"/>
              <a:t> </a:t>
            </a:r>
            <a:r>
              <a:rPr lang="en-GB" sz="1800" dirty="0" err="1"/>
              <a:t>lebih</a:t>
            </a:r>
            <a:r>
              <a:rPr lang="en-GB" sz="1800" dirty="0"/>
              <a:t> </a:t>
            </a:r>
            <a:r>
              <a:rPr lang="en-GB" sz="1800" dirty="0" err="1"/>
              <a:t>kecil</a:t>
            </a:r>
            <a:r>
              <a:rPr lang="en-GB" sz="1800" dirty="0"/>
              <a:t> </a:t>
            </a:r>
            <a:r>
              <a:rPr lang="en-GB" sz="1800" dirty="0" err="1"/>
              <a:t>dari</a:t>
            </a:r>
            <a:r>
              <a:rPr lang="en-GB" sz="1800" dirty="0"/>
              <a:t> </a:t>
            </a:r>
            <a:r>
              <a:rPr lang="en-GB" sz="1800" dirty="0" err="1"/>
              <a:t>panjang</a:t>
            </a:r>
            <a:r>
              <a:rPr lang="en-GB" sz="1800" dirty="0"/>
              <a:t> </a:t>
            </a:r>
            <a:r>
              <a:rPr lang="en-GB" sz="1800" dirty="0" err="1"/>
              <a:t>plainteks</a:t>
            </a:r>
            <a:r>
              <a:rPr lang="en-GB" sz="1800" dirty="0"/>
              <a:t>, </a:t>
            </a:r>
            <a:r>
              <a:rPr lang="en-GB" sz="1800" dirty="0" err="1"/>
              <a:t>maka</a:t>
            </a:r>
            <a:r>
              <a:rPr lang="en-GB" sz="1800" dirty="0"/>
              <a:t> </a:t>
            </a:r>
            <a:r>
              <a:rPr lang="en-GB" sz="1800" dirty="0" err="1"/>
              <a:t>kunci</a:t>
            </a:r>
            <a:r>
              <a:rPr lang="en-GB" sz="1800" dirty="0"/>
              <a:t> </a:t>
            </a:r>
            <a:r>
              <a:rPr lang="en-GB" sz="1800" dirty="0" err="1"/>
              <a:t>disambung</a:t>
            </a:r>
            <a:r>
              <a:rPr lang="en-GB" sz="1800" dirty="0"/>
              <a:t> </a:t>
            </a:r>
            <a:r>
              <a:rPr lang="en-GB" sz="1800" dirty="0" err="1"/>
              <a:t>dengan</a:t>
            </a:r>
            <a:r>
              <a:rPr lang="en-GB" sz="1800" dirty="0"/>
              <a:t> </a:t>
            </a:r>
            <a:r>
              <a:rPr lang="en-GB" sz="1800" dirty="0" err="1"/>
              <a:t>plainteks</a:t>
            </a:r>
            <a:r>
              <a:rPr lang="en-GB" sz="1800" dirty="0"/>
              <a:t> </a:t>
            </a:r>
            <a:r>
              <a:rPr lang="en-GB" sz="1800" dirty="0" err="1"/>
              <a:t>tersebut</a:t>
            </a:r>
            <a:r>
              <a:rPr lang="en-GB" sz="1800" dirty="0"/>
              <a:t>. </a:t>
            </a:r>
          </a:p>
          <a:p>
            <a:pPr>
              <a:lnSpc>
                <a:spcPct val="90000"/>
              </a:lnSpc>
            </a:pPr>
            <a:endParaRPr lang="en-GB" sz="1600" dirty="0"/>
          </a:p>
          <a:p>
            <a:pPr>
              <a:lnSpc>
                <a:spcPct val="90000"/>
              </a:lnSpc>
            </a:pPr>
            <a:r>
              <a:rPr lang="en-US" sz="1800" dirty="0" err="1"/>
              <a:t>Misalnya</a:t>
            </a:r>
            <a:r>
              <a:rPr lang="en-US" sz="1800" dirty="0"/>
              <a:t>, </a:t>
            </a:r>
          </a:p>
          <a:p>
            <a:pPr>
              <a:lnSpc>
                <a:spcPct val="90000"/>
              </a:lnSpc>
              <a:buFontTx/>
              <a:buNone/>
            </a:pPr>
            <a:r>
              <a:rPr lang="en-US" sz="1800" dirty="0"/>
              <a:t>		</a:t>
            </a:r>
            <a:r>
              <a:rPr lang="en-US" sz="1800" dirty="0" err="1"/>
              <a:t>Pesan</a:t>
            </a:r>
            <a:r>
              <a:rPr lang="en-US" sz="1800" dirty="0"/>
              <a:t>: NEGARA PENGHASIL MINYAK</a:t>
            </a:r>
          </a:p>
          <a:p>
            <a:pPr>
              <a:lnSpc>
                <a:spcPct val="90000"/>
              </a:lnSpc>
              <a:buFontTx/>
              <a:buNone/>
            </a:pPr>
            <a:r>
              <a:rPr lang="en-US" sz="1800" dirty="0"/>
              <a:t>		</a:t>
            </a:r>
            <a:r>
              <a:rPr lang="en-US" sz="1800" dirty="0" err="1"/>
              <a:t>Kunci</a:t>
            </a:r>
            <a:r>
              <a:rPr lang="en-US" sz="1800" dirty="0"/>
              <a:t>:  INDO</a:t>
            </a:r>
          </a:p>
          <a:p>
            <a:pPr>
              <a:lnSpc>
                <a:spcPct val="90000"/>
              </a:lnSpc>
              <a:buFontTx/>
              <a:buNone/>
            </a:pPr>
            <a:endParaRPr lang="en-US" sz="1800" dirty="0"/>
          </a:p>
          <a:p>
            <a:pPr>
              <a:lnSpc>
                <a:spcPct val="90000"/>
              </a:lnSpc>
              <a:buFontTx/>
              <a:buNone/>
            </a:pPr>
            <a:r>
              <a:rPr lang="en-US" sz="1800" dirty="0"/>
              <a:t>	</a:t>
            </a:r>
            <a:r>
              <a:rPr lang="en-US" sz="1800" dirty="0" err="1"/>
              <a:t>maka</a:t>
            </a:r>
            <a:r>
              <a:rPr lang="en-US" sz="1800" dirty="0"/>
              <a:t> </a:t>
            </a:r>
            <a:r>
              <a:rPr lang="en-US" sz="1800" dirty="0" err="1"/>
              <a:t>kunci</a:t>
            </a:r>
            <a:r>
              <a:rPr lang="en-US" sz="1800" dirty="0"/>
              <a:t> </a:t>
            </a:r>
            <a:r>
              <a:rPr lang="en-US" sz="1800" dirty="0" err="1"/>
              <a:t>tersebut</a:t>
            </a:r>
            <a:r>
              <a:rPr lang="en-US" sz="1800" dirty="0"/>
              <a:t> </a:t>
            </a:r>
            <a:r>
              <a:rPr lang="en-US" sz="1800" dirty="0" err="1"/>
              <a:t>disambung</a:t>
            </a:r>
            <a:r>
              <a:rPr lang="en-US" sz="1800" dirty="0"/>
              <a:t> </a:t>
            </a:r>
            <a:r>
              <a:rPr lang="en-US" sz="1800" dirty="0" err="1"/>
              <a:t>dengan</a:t>
            </a:r>
            <a:r>
              <a:rPr lang="en-US" sz="1800" dirty="0"/>
              <a:t> </a:t>
            </a:r>
            <a:r>
              <a:rPr lang="en-US" sz="1800" dirty="0" err="1"/>
              <a:t>plainteks</a:t>
            </a:r>
            <a:r>
              <a:rPr lang="en-US" sz="1800" dirty="0"/>
              <a:t> </a:t>
            </a:r>
            <a:r>
              <a:rPr lang="en-US" sz="1800" dirty="0" err="1"/>
              <a:t>semula</a:t>
            </a:r>
            <a:r>
              <a:rPr lang="en-US" sz="1800" dirty="0"/>
              <a:t> </a:t>
            </a:r>
            <a:r>
              <a:rPr lang="en-US" sz="1800" dirty="0" err="1"/>
              <a:t>sehingga</a:t>
            </a:r>
            <a:r>
              <a:rPr lang="en-US" sz="1800" dirty="0"/>
              <a:t> </a:t>
            </a:r>
            <a:r>
              <a:rPr lang="en-US" sz="1800" dirty="0" err="1"/>
              <a:t>panjang</a:t>
            </a:r>
            <a:r>
              <a:rPr lang="en-US" sz="1800" dirty="0"/>
              <a:t> </a:t>
            </a:r>
            <a:r>
              <a:rPr lang="en-US" sz="1800" dirty="0" err="1"/>
              <a:t>kunci</a:t>
            </a:r>
            <a:r>
              <a:rPr lang="en-US" sz="1800" dirty="0"/>
              <a:t> </a:t>
            </a:r>
            <a:r>
              <a:rPr lang="en-US" sz="1800" dirty="0" err="1"/>
              <a:t>menjadi</a:t>
            </a:r>
            <a:r>
              <a:rPr lang="en-US" sz="1800" dirty="0"/>
              <a:t>  </a:t>
            </a:r>
            <a:r>
              <a:rPr lang="en-US" sz="1800" dirty="0" err="1"/>
              <a:t>sama</a:t>
            </a:r>
            <a:r>
              <a:rPr lang="en-US" sz="1800" dirty="0"/>
              <a:t> </a:t>
            </a:r>
            <a:r>
              <a:rPr lang="en-US" sz="1800" dirty="0" err="1"/>
              <a:t>dengan</a:t>
            </a:r>
            <a:r>
              <a:rPr lang="en-US" sz="1800" dirty="0"/>
              <a:t> </a:t>
            </a:r>
            <a:r>
              <a:rPr lang="en-US" sz="1800" dirty="0" err="1"/>
              <a:t>panjang</a:t>
            </a:r>
            <a:r>
              <a:rPr lang="en-US" sz="1800" dirty="0"/>
              <a:t> </a:t>
            </a:r>
            <a:r>
              <a:rPr lang="en-US" sz="1800" dirty="0" err="1"/>
              <a:t>plainteks</a:t>
            </a:r>
            <a:r>
              <a:rPr lang="en-US" sz="1800" dirty="0"/>
              <a:t>:</a:t>
            </a:r>
          </a:p>
          <a:p>
            <a:pPr>
              <a:lnSpc>
                <a:spcPct val="90000"/>
              </a:lnSpc>
              <a:buFontTx/>
              <a:buNone/>
            </a:pPr>
            <a:endParaRPr lang="en-GB" sz="1800" dirty="0"/>
          </a:p>
          <a:p>
            <a:pPr>
              <a:lnSpc>
                <a:spcPct val="90000"/>
              </a:lnSpc>
            </a:pPr>
            <a:r>
              <a:rPr lang="en-GB" sz="1800" dirty="0" err="1"/>
              <a:t>Plainteks</a:t>
            </a:r>
            <a:r>
              <a:rPr lang="en-GB" sz="1800" dirty="0"/>
              <a:t>	: NEGARAPENGHASILMINYAK</a:t>
            </a:r>
          </a:p>
          <a:p>
            <a:pPr>
              <a:lnSpc>
                <a:spcPct val="90000"/>
              </a:lnSpc>
            </a:pPr>
            <a:r>
              <a:rPr lang="en-GB" sz="1800" dirty="0" err="1"/>
              <a:t>Kunci</a:t>
            </a:r>
            <a:r>
              <a:rPr lang="en-GB" sz="1800" dirty="0"/>
              <a:t>	: INDONEGARAPENGHASILMI</a:t>
            </a:r>
            <a:endParaRPr lang="en-US" sz="1800" dirty="0"/>
          </a:p>
        </p:txBody>
      </p:sp>
      <p:sp>
        <p:nvSpPr>
          <p:cNvPr id="2" name="Rectangle 1"/>
          <p:cNvSpPr/>
          <p:nvPr/>
        </p:nvSpPr>
        <p:spPr>
          <a:xfrm>
            <a:off x="990362" y="1127805"/>
            <a:ext cx="5909971" cy="535531"/>
          </a:xfrm>
          <a:prstGeom prst="rect">
            <a:avLst/>
          </a:prstGeom>
        </p:spPr>
        <p:txBody>
          <a:bodyPr wrap="square">
            <a:spAutoFit/>
          </a:bodyPr>
          <a:lstStyle/>
          <a:p>
            <a:pPr>
              <a:lnSpc>
                <a:spcPct val="90000"/>
              </a:lnSpc>
              <a:buFontTx/>
              <a:buNone/>
            </a:pPr>
            <a:r>
              <a:rPr lang="en-US" sz="3200" i="1" dirty="0"/>
              <a:t>Auto-Key </a:t>
            </a:r>
            <a:r>
              <a:rPr lang="en-US" sz="3200" i="1" dirty="0" err="1"/>
              <a:t>Vigènere</a:t>
            </a:r>
            <a:r>
              <a:rPr lang="en-US" sz="3200" i="1" dirty="0"/>
              <a:t> cipher</a:t>
            </a:r>
          </a:p>
        </p:txBody>
      </p:sp>
    </p:spTree>
    <p:extLst>
      <p:ext uri="{BB962C8B-B14F-4D97-AF65-F5344CB8AC3E}">
        <p14:creationId xmlns:p14="http://schemas.microsoft.com/office/powerpoint/2010/main" val="24717233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sz="quarter" idx="1"/>
          </p:nvPr>
        </p:nvSpPr>
        <p:spPr>
          <a:xfrm>
            <a:off x="762001" y="2267349"/>
            <a:ext cx="7772400" cy="5257800"/>
          </a:xfrm>
        </p:spPr>
        <p:txBody>
          <a:bodyPr/>
          <a:lstStyle/>
          <a:p>
            <a:pPr>
              <a:lnSpc>
                <a:spcPct val="80000"/>
              </a:lnSpc>
              <a:buFontTx/>
              <a:buNone/>
            </a:pPr>
            <a:r>
              <a:rPr lang="id-ID" sz="2800" i="1" dirty="0"/>
              <a:t>	</a:t>
            </a:r>
            <a:r>
              <a:rPr lang="en-US" dirty="0" err="1" smtClean="0"/>
              <a:t>Kunci</a:t>
            </a:r>
            <a:r>
              <a:rPr lang="en-US" dirty="0" smtClean="0"/>
              <a:t> </a:t>
            </a:r>
            <a:r>
              <a:rPr lang="en-US" dirty="0" err="1"/>
              <a:t>adalah</a:t>
            </a:r>
            <a:r>
              <a:rPr lang="en-US" dirty="0"/>
              <a:t> string yang </a:t>
            </a:r>
            <a:r>
              <a:rPr lang="en-US" dirty="0" err="1"/>
              <a:t>sangat</a:t>
            </a:r>
            <a:r>
              <a:rPr lang="en-US" dirty="0"/>
              <a:t> </a:t>
            </a:r>
            <a:r>
              <a:rPr lang="en-US" dirty="0" err="1"/>
              <a:t>panjang</a:t>
            </a:r>
            <a:r>
              <a:rPr lang="en-US" dirty="0"/>
              <a:t> yang </a:t>
            </a:r>
            <a:r>
              <a:rPr lang="en-US" dirty="0" err="1"/>
              <a:t>diambil</a:t>
            </a:r>
            <a:r>
              <a:rPr lang="en-US" dirty="0"/>
              <a:t> </a:t>
            </a:r>
            <a:r>
              <a:rPr lang="en-US" dirty="0" err="1"/>
              <a:t>dari</a:t>
            </a:r>
            <a:r>
              <a:rPr lang="en-US" dirty="0"/>
              <a:t> </a:t>
            </a:r>
            <a:r>
              <a:rPr lang="en-US" dirty="0" err="1"/>
              <a:t>teks</a:t>
            </a:r>
            <a:r>
              <a:rPr lang="en-US" dirty="0"/>
              <a:t> </a:t>
            </a:r>
            <a:r>
              <a:rPr lang="en-US" dirty="0" err="1"/>
              <a:t>bermakna</a:t>
            </a:r>
            <a:r>
              <a:rPr lang="en-US" dirty="0"/>
              <a:t> (</a:t>
            </a:r>
            <a:r>
              <a:rPr lang="en-US" dirty="0" err="1"/>
              <a:t>misalnya</a:t>
            </a:r>
            <a:r>
              <a:rPr lang="en-US" dirty="0"/>
              <a:t> </a:t>
            </a:r>
            <a:r>
              <a:rPr lang="en-US" dirty="0" err="1"/>
              <a:t>naskah</a:t>
            </a:r>
            <a:r>
              <a:rPr lang="en-US" dirty="0"/>
              <a:t> </a:t>
            </a:r>
            <a:r>
              <a:rPr lang="en-US" dirty="0" err="1"/>
              <a:t>proklamasi</a:t>
            </a:r>
            <a:r>
              <a:rPr lang="en-US" dirty="0"/>
              <a:t>, </a:t>
            </a:r>
            <a:r>
              <a:rPr lang="en-US" dirty="0" err="1"/>
              <a:t>naskah</a:t>
            </a:r>
            <a:r>
              <a:rPr lang="en-US" dirty="0"/>
              <a:t> </a:t>
            </a:r>
            <a:r>
              <a:rPr lang="en-US" dirty="0" err="1"/>
              <a:t>Pembukaan</a:t>
            </a:r>
            <a:r>
              <a:rPr lang="en-US" dirty="0"/>
              <a:t> UUD 1945, </a:t>
            </a:r>
            <a:r>
              <a:rPr lang="en-US" dirty="0" err="1"/>
              <a:t>terjemahan</a:t>
            </a:r>
            <a:r>
              <a:rPr lang="en-US" dirty="0"/>
              <a:t> </a:t>
            </a:r>
            <a:r>
              <a:rPr lang="en-US" dirty="0" err="1"/>
              <a:t>ayat</a:t>
            </a:r>
            <a:r>
              <a:rPr lang="en-US" dirty="0"/>
              <a:t> di </a:t>
            </a:r>
            <a:r>
              <a:rPr lang="en-US" dirty="0" err="1"/>
              <a:t>dalam</a:t>
            </a:r>
            <a:r>
              <a:rPr lang="en-US" dirty="0"/>
              <a:t> </a:t>
            </a:r>
            <a:r>
              <a:rPr lang="en-US" dirty="0" err="1"/>
              <a:t>kitab</a:t>
            </a:r>
            <a:r>
              <a:rPr lang="en-US" dirty="0"/>
              <a:t> </a:t>
            </a:r>
            <a:r>
              <a:rPr lang="en-US" dirty="0" err="1"/>
              <a:t>suci</a:t>
            </a:r>
            <a:r>
              <a:rPr lang="en-US" dirty="0"/>
              <a:t>, </a:t>
            </a:r>
            <a:r>
              <a:rPr lang="en-US" dirty="0" err="1"/>
              <a:t>dan</a:t>
            </a:r>
            <a:r>
              <a:rPr lang="en-US" dirty="0"/>
              <a:t> lain-lain). </a:t>
            </a:r>
          </a:p>
          <a:p>
            <a:pPr>
              <a:lnSpc>
                <a:spcPct val="80000"/>
              </a:lnSpc>
            </a:pPr>
            <a:endParaRPr lang="en-US" dirty="0"/>
          </a:p>
          <a:p>
            <a:pPr>
              <a:lnSpc>
                <a:spcPct val="80000"/>
              </a:lnSpc>
            </a:pPr>
            <a:r>
              <a:rPr lang="en-US" dirty="0" err="1"/>
              <a:t>Misalnya</a:t>
            </a:r>
            <a:r>
              <a:rPr lang="en-US" dirty="0"/>
              <a:t>, </a:t>
            </a:r>
          </a:p>
          <a:p>
            <a:pPr>
              <a:lnSpc>
                <a:spcPct val="80000"/>
              </a:lnSpc>
              <a:buFontTx/>
              <a:buNone/>
            </a:pPr>
            <a:r>
              <a:rPr lang="en-US" dirty="0"/>
              <a:t>	</a:t>
            </a:r>
            <a:r>
              <a:rPr lang="en-US" dirty="0" err="1"/>
              <a:t>Pesan</a:t>
            </a:r>
            <a:r>
              <a:rPr lang="en-US" dirty="0"/>
              <a:t>: NEGARA PENGHASIL MINYAK </a:t>
            </a:r>
          </a:p>
          <a:p>
            <a:pPr>
              <a:lnSpc>
                <a:spcPct val="80000"/>
              </a:lnSpc>
              <a:buFontTx/>
              <a:buNone/>
            </a:pPr>
            <a:r>
              <a:rPr lang="en-US" dirty="0"/>
              <a:t>	</a:t>
            </a:r>
            <a:r>
              <a:rPr lang="en-US" dirty="0" err="1"/>
              <a:t>Kunci</a:t>
            </a:r>
            <a:r>
              <a:rPr lang="en-US" dirty="0"/>
              <a:t>: KEMANUSIAN YANG ADIL DAN BERADAB </a:t>
            </a:r>
          </a:p>
          <a:p>
            <a:pPr>
              <a:lnSpc>
                <a:spcPct val="80000"/>
              </a:lnSpc>
            </a:pPr>
            <a:endParaRPr lang="en-US" dirty="0"/>
          </a:p>
          <a:p>
            <a:pPr>
              <a:lnSpc>
                <a:spcPct val="80000"/>
              </a:lnSpc>
            </a:pPr>
            <a:r>
              <a:rPr lang="en-US" dirty="0" err="1"/>
              <a:t>Selanjutnya</a:t>
            </a:r>
            <a:r>
              <a:rPr lang="en-US" dirty="0"/>
              <a:t> </a:t>
            </a:r>
            <a:r>
              <a:rPr lang="en-US" dirty="0" err="1"/>
              <a:t>enkripsi</a:t>
            </a:r>
            <a:r>
              <a:rPr lang="en-US" dirty="0"/>
              <a:t> </a:t>
            </a:r>
            <a:r>
              <a:rPr lang="en-US" dirty="0" err="1"/>
              <a:t>dan</a:t>
            </a:r>
            <a:r>
              <a:rPr lang="en-US" dirty="0"/>
              <a:t> </a:t>
            </a:r>
            <a:r>
              <a:rPr lang="en-US" dirty="0" err="1"/>
              <a:t>dekripsi</a:t>
            </a:r>
            <a:r>
              <a:rPr lang="en-US" dirty="0"/>
              <a:t> </a:t>
            </a:r>
            <a:r>
              <a:rPr lang="en-US" dirty="0" err="1"/>
              <a:t>dilakukan</a:t>
            </a:r>
            <a:r>
              <a:rPr lang="en-US" dirty="0"/>
              <a:t> </a:t>
            </a:r>
            <a:r>
              <a:rPr lang="en-US" dirty="0" err="1"/>
              <a:t>seperti</a:t>
            </a:r>
            <a:r>
              <a:rPr lang="en-US" dirty="0"/>
              <a:t> </a:t>
            </a:r>
            <a:r>
              <a:rPr lang="en-US" dirty="0" err="1"/>
              <a:t>biasa</a:t>
            </a:r>
            <a:r>
              <a:rPr lang="en-US" dirty="0"/>
              <a:t>.</a:t>
            </a:r>
          </a:p>
        </p:txBody>
      </p:sp>
      <p:sp>
        <p:nvSpPr>
          <p:cNvPr id="2" name="Rectangle 1"/>
          <p:cNvSpPr/>
          <p:nvPr/>
        </p:nvSpPr>
        <p:spPr>
          <a:xfrm>
            <a:off x="930512" y="984689"/>
            <a:ext cx="5505418" cy="486287"/>
          </a:xfrm>
          <a:prstGeom prst="rect">
            <a:avLst/>
          </a:prstGeom>
        </p:spPr>
        <p:txBody>
          <a:bodyPr wrap="none">
            <a:spAutoFit/>
          </a:bodyPr>
          <a:lstStyle/>
          <a:p>
            <a:pPr>
              <a:lnSpc>
                <a:spcPct val="80000"/>
              </a:lnSpc>
              <a:buFontTx/>
              <a:buNone/>
            </a:pPr>
            <a:r>
              <a:rPr lang="en-US" sz="3200" i="1" dirty="0"/>
              <a:t>Running-Key </a:t>
            </a:r>
            <a:r>
              <a:rPr lang="en-US" sz="3200" i="1" dirty="0" err="1"/>
              <a:t>Vigènere</a:t>
            </a:r>
            <a:r>
              <a:rPr lang="en-US" sz="3200" i="1" dirty="0"/>
              <a:t> cipher</a:t>
            </a:r>
          </a:p>
        </p:txBody>
      </p:sp>
    </p:spTree>
    <p:extLst>
      <p:ext uri="{BB962C8B-B14F-4D97-AF65-F5344CB8AC3E}">
        <p14:creationId xmlns:p14="http://schemas.microsoft.com/office/powerpoint/2010/main" val="1785781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SUBSTITUSI HOMOFONIK</a:t>
            </a:r>
          </a:p>
        </p:txBody>
      </p:sp>
      <p:sp>
        <p:nvSpPr>
          <p:cNvPr id="17411" name="Rectangle 4"/>
          <p:cNvSpPr>
            <a:spLocks noGrp="1" noChangeArrowheads="1"/>
          </p:cNvSpPr>
          <p:nvPr>
            <p:ph type="body" idx="1"/>
          </p:nvPr>
        </p:nvSpPr>
        <p:spPr/>
        <p:txBody>
          <a:bodyPr/>
          <a:lstStyle/>
          <a:p>
            <a:pPr eaLnBrk="1" hangingPunct="1"/>
            <a:r>
              <a:rPr lang="en-US" smtClean="0"/>
              <a:t>Mengganti setiap unit plain text dengan gabungan huruf ciphertext</a:t>
            </a:r>
          </a:p>
          <a:p>
            <a:pPr eaLnBrk="1" hangingPunct="1"/>
            <a:r>
              <a:rPr lang="en-US" smtClean="0"/>
              <a:t>Contoh:</a:t>
            </a:r>
          </a:p>
          <a:p>
            <a:pPr lvl="1" eaLnBrk="1" hangingPunct="1"/>
            <a:r>
              <a:rPr lang="en-US" smtClean="0"/>
              <a:t>A----BU/CP/AV</a:t>
            </a:r>
          </a:p>
          <a:p>
            <a:pPr lvl="1" eaLnBrk="1" hangingPunct="1"/>
            <a:r>
              <a:rPr lang="en-US" smtClean="0"/>
              <a:t>B----AT</a:t>
            </a:r>
          </a:p>
          <a:p>
            <a:pPr lvl="1" eaLnBrk="1" hangingPunct="1"/>
            <a:r>
              <a:rPr lang="en-US" smtClean="0"/>
              <a:t>C----DL/BK/AU</a:t>
            </a:r>
          </a:p>
        </p:txBody>
      </p:sp>
    </p:spTree>
    <p:extLst>
      <p:ext uri="{BB962C8B-B14F-4D97-AF65-F5344CB8AC3E}">
        <p14:creationId xmlns:p14="http://schemas.microsoft.com/office/powerpoint/2010/main" val="5488660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SUBSTITUSI HOMOFONIK</a:t>
            </a:r>
          </a:p>
        </p:txBody>
      </p:sp>
      <p:sp>
        <p:nvSpPr>
          <p:cNvPr id="1843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smtClean="0"/>
              <a:t>POLIGRAM</a:t>
            </a:r>
          </a:p>
          <a:p>
            <a:pPr eaLnBrk="1" hangingPunct="1">
              <a:lnSpc>
                <a:spcPct val="90000"/>
              </a:lnSpc>
            </a:pPr>
            <a:r>
              <a:rPr lang="en-US" smtClean="0"/>
              <a:t>Mengganti setiap gabungan unit plain text dengan gabungan huruf ciphertext</a:t>
            </a:r>
          </a:p>
          <a:p>
            <a:pPr eaLnBrk="1" hangingPunct="1">
              <a:lnSpc>
                <a:spcPct val="90000"/>
              </a:lnSpc>
            </a:pPr>
            <a:r>
              <a:rPr lang="en-US" smtClean="0"/>
              <a:t>Jenis:</a:t>
            </a:r>
          </a:p>
          <a:p>
            <a:pPr lvl="1" eaLnBrk="1" hangingPunct="1">
              <a:lnSpc>
                <a:spcPct val="90000"/>
              </a:lnSpc>
            </a:pPr>
            <a:r>
              <a:rPr lang="en-US" smtClean="0"/>
              <a:t>Diagram: gabungan dua unit</a:t>
            </a:r>
          </a:p>
          <a:p>
            <a:pPr lvl="1" eaLnBrk="1" hangingPunct="1">
              <a:lnSpc>
                <a:spcPct val="90000"/>
              </a:lnSpc>
            </a:pPr>
            <a:r>
              <a:rPr lang="en-US" smtClean="0"/>
              <a:t>Trigram: gabungan tiga unit</a:t>
            </a:r>
          </a:p>
          <a:p>
            <a:pPr lvl="1" eaLnBrk="1" hangingPunct="1">
              <a:lnSpc>
                <a:spcPct val="90000"/>
              </a:lnSpc>
            </a:pPr>
            <a:r>
              <a:rPr lang="en-US" smtClean="0"/>
              <a:t>Dst</a:t>
            </a:r>
          </a:p>
          <a:p>
            <a:pPr eaLnBrk="1" hangingPunct="1">
              <a:lnSpc>
                <a:spcPct val="90000"/>
              </a:lnSpc>
            </a:pPr>
            <a:r>
              <a:rPr lang="en-US" smtClean="0"/>
              <a:t>Contoh: AS----RT</a:t>
            </a:r>
          </a:p>
          <a:p>
            <a:pPr eaLnBrk="1" hangingPunct="1">
              <a:lnSpc>
                <a:spcPct val="90000"/>
              </a:lnSpc>
            </a:pPr>
            <a:endParaRPr lang="en-US" smtClean="0"/>
          </a:p>
          <a:p>
            <a:pPr lvl="1" eaLnBrk="1" hangingPunct="1">
              <a:lnSpc>
                <a:spcPct val="90000"/>
              </a:lnSpc>
            </a:pPr>
            <a:endParaRPr lang="en-US" smtClean="0"/>
          </a:p>
        </p:txBody>
      </p:sp>
    </p:spTree>
    <p:extLst>
      <p:ext uri="{BB962C8B-B14F-4D97-AF65-F5344CB8AC3E}">
        <p14:creationId xmlns:p14="http://schemas.microsoft.com/office/powerpoint/2010/main" val="23103539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b="1" i="1" dirty="0" smtClean="0">
                <a:cs typeface="Times New Roman" panose="02020603050405020304" pitchFamily="18" charset="0"/>
              </a:rPr>
              <a:t>Cipher </a:t>
            </a:r>
            <a:r>
              <a:rPr lang="en-US" b="1" dirty="0" err="1" smtClean="0">
                <a:cs typeface="Times New Roman" panose="02020603050405020304" pitchFamily="18" charset="0"/>
              </a:rPr>
              <a:t>Transposisi</a:t>
            </a:r>
            <a:endParaRPr lang="en-GB" dirty="0" smtClean="0">
              <a:cs typeface="Times New Roman" panose="02020603050405020304" pitchFamily="18" charset="0"/>
            </a:endParaRPr>
          </a:p>
        </p:txBody>
      </p:sp>
      <p:sp>
        <p:nvSpPr>
          <p:cNvPr id="27652" name="Rectangle 3"/>
          <p:cNvSpPr>
            <a:spLocks noGrp="1" noChangeArrowheads="1"/>
          </p:cNvSpPr>
          <p:nvPr>
            <p:ph type="body" idx="1"/>
          </p:nvPr>
        </p:nvSpPr>
        <p:spPr/>
        <p:txBody>
          <a:bodyPr/>
          <a:lstStyle/>
          <a:p>
            <a:pPr algn="just"/>
            <a:r>
              <a:rPr lang="en-US" dirty="0" err="1">
                <a:cs typeface="Times New Roman" panose="02020603050405020304" pitchFamily="18" charset="0"/>
              </a:rPr>
              <a:t>Ciphereteks</a:t>
            </a:r>
            <a:r>
              <a:rPr lang="en-US" dirty="0">
                <a:cs typeface="Times New Roman" panose="02020603050405020304" pitchFamily="18" charset="0"/>
              </a:rPr>
              <a:t> </a:t>
            </a:r>
            <a:r>
              <a:rPr lang="en-US" dirty="0" err="1">
                <a:cs typeface="Times New Roman" panose="02020603050405020304" pitchFamily="18" charset="0"/>
              </a:rPr>
              <a:t>diperoleh</a:t>
            </a:r>
            <a:r>
              <a:rPr lang="en-US" dirty="0">
                <a:cs typeface="Times New Roman" panose="02020603050405020304" pitchFamily="18" charset="0"/>
              </a:rPr>
              <a:t> </a:t>
            </a:r>
            <a:r>
              <a:rPr lang="en-US" dirty="0" err="1">
                <a:cs typeface="Times New Roman" panose="02020603050405020304" pitchFamily="18" charset="0"/>
              </a:rPr>
              <a:t>dengan</a:t>
            </a:r>
            <a:r>
              <a:rPr lang="en-US" dirty="0">
                <a:cs typeface="Times New Roman" panose="02020603050405020304" pitchFamily="18" charset="0"/>
              </a:rPr>
              <a:t> </a:t>
            </a:r>
            <a:r>
              <a:rPr lang="en-US" dirty="0" err="1">
                <a:cs typeface="Times New Roman" panose="02020603050405020304" pitchFamily="18" charset="0"/>
              </a:rPr>
              <a:t>mengubah</a:t>
            </a:r>
            <a:r>
              <a:rPr lang="en-US" dirty="0">
                <a:cs typeface="Times New Roman" panose="02020603050405020304" pitchFamily="18" charset="0"/>
              </a:rPr>
              <a:t> </a:t>
            </a:r>
            <a:r>
              <a:rPr lang="en-US" dirty="0" err="1">
                <a:cs typeface="Times New Roman" panose="02020603050405020304" pitchFamily="18" charset="0"/>
              </a:rPr>
              <a:t>posisi</a:t>
            </a:r>
            <a:r>
              <a:rPr lang="en-US" dirty="0">
                <a:cs typeface="Times New Roman" panose="02020603050405020304" pitchFamily="18" charset="0"/>
              </a:rPr>
              <a:t> </a:t>
            </a:r>
            <a:r>
              <a:rPr lang="en-US" dirty="0" err="1">
                <a:cs typeface="Times New Roman" panose="02020603050405020304" pitchFamily="18" charset="0"/>
              </a:rPr>
              <a:t>huruf</a:t>
            </a:r>
            <a:r>
              <a:rPr lang="en-US" dirty="0">
                <a:cs typeface="Times New Roman" panose="02020603050405020304" pitchFamily="18" charset="0"/>
              </a:rPr>
              <a:t> di </a:t>
            </a:r>
            <a:r>
              <a:rPr lang="en-US" dirty="0" err="1">
                <a:cs typeface="Times New Roman" panose="02020603050405020304" pitchFamily="18" charset="0"/>
              </a:rPr>
              <a:t>dalam</a:t>
            </a:r>
            <a:r>
              <a:rPr lang="en-US" dirty="0">
                <a:cs typeface="Times New Roman" panose="02020603050405020304" pitchFamily="18" charset="0"/>
              </a:rPr>
              <a:t> </a:t>
            </a:r>
            <a:r>
              <a:rPr lang="en-US" dirty="0" err="1">
                <a:cs typeface="Times New Roman" panose="02020603050405020304" pitchFamily="18" charset="0"/>
              </a:rPr>
              <a:t>plaintekls</a:t>
            </a:r>
            <a:r>
              <a:rPr lang="en-US" dirty="0">
                <a:cs typeface="Times New Roman" panose="02020603050405020304" pitchFamily="18" charset="0"/>
              </a:rPr>
              <a:t>. </a:t>
            </a:r>
          </a:p>
          <a:p>
            <a:pPr algn="just"/>
            <a:endParaRPr lang="en-US" dirty="0">
              <a:cs typeface="Times New Roman" panose="02020603050405020304" pitchFamily="18" charset="0"/>
            </a:endParaRPr>
          </a:p>
          <a:p>
            <a:pPr algn="just"/>
            <a:r>
              <a:rPr lang="en-US" dirty="0" err="1">
                <a:cs typeface="Times New Roman" panose="02020603050405020304" pitchFamily="18" charset="0"/>
              </a:rPr>
              <a:t>Dengan</a:t>
            </a:r>
            <a:r>
              <a:rPr lang="en-US" dirty="0">
                <a:cs typeface="Times New Roman" panose="02020603050405020304" pitchFamily="18" charset="0"/>
              </a:rPr>
              <a:t> kata lain, </a:t>
            </a:r>
            <a:r>
              <a:rPr lang="en-US" dirty="0" err="1">
                <a:cs typeface="Times New Roman" panose="02020603050405020304" pitchFamily="18" charset="0"/>
              </a:rPr>
              <a:t>algoritma</a:t>
            </a:r>
            <a:r>
              <a:rPr lang="en-US" dirty="0">
                <a:cs typeface="Times New Roman" panose="02020603050405020304" pitchFamily="18" charset="0"/>
              </a:rPr>
              <a:t> </a:t>
            </a:r>
            <a:r>
              <a:rPr lang="en-US" dirty="0" err="1">
                <a:cs typeface="Times New Roman" panose="02020603050405020304" pitchFamily="18" charset="0"/>
              </a:rPr>
              <a:t>ini</a:t>
            </a:r>
            <a:r>
              <a:rPr lang="en-US" dirty="0">
                <a:cs typeface="Times New Roman" panose="02020603050405020304" pitchFamily="18" charset="0"/>
              </a:rPr>
              <a:t> </a:t>
            </a:r>
            <a:r>
              <a:rPr lang="en-US" dirty="0" err="1">
                <a:cs typeface="Times New Roman" panose="02020603050405020304" pitchFamily="18" charset="0"/>
              </a:rPr>
              <a:t>melakukan</a:t>
            </a:r>
            <a:r>
              <a:rPr lang="en-US" dirty="0">
                <a:cs typeface="Times New Roman" panose="02020603050405020304" pitchFamily="18" charset="0"/>
              </a:rPr>
              <a:t> </a:t>
            </a:r>
            <a:r>
              <a:rPr lang="en-US" i="1" dirty="0">
                <a:cs typeface="Times New Roman" panose="02020603050405020304" pitchFamily="18" charset="0"/>
              </a:rPr>
              <a:t>transpose</a:t>
            </a:r>
            <a:r>
              <a:rPr lang="en-US" dirty="0">
                <a:cs typeface="Times New Roman" panose="02020603050405020304" pitchFamily="18" charset="0"/>
              </a:rPr>
              <a:t> </a:t>
            </a:r>
            <a:r>
              <a:rPr lang="en-US" dirty="0" err="1">
                <a:cs typeface="Times New Roman" panose="02020603050405020304" pitchFamily="18" charset="0"/>
              </a:rPr>
              <a:t>terhadap</a:t>
            </a:r>
            <a:r>
              <a:rPr lang="en-US" dirty="0">
                <a:cs typeface="Times New Roman" panose="02020603050405020304" pitchFamily="18" charset="0"/>
              </a:rPr>
              <a:t> </a:t>
            </a:r>
            <a:r>
              <a:rPr lang="en-US" dirty="0" err="1">
                <a:cs typeface="Times New Roman" panose="02020603050405020304" pitchFamily="18" charset="0"/>
              </a:rPr>
              <a:t>rangkaian</a:t>
            </a:r>
            <a:r>
              <a:rPr lang="en-US" dirty="0">
                <a:cs typeface="Times New Roman" panose="02020603050405020304" pitchFamily="18" charset="0"/>
              </a:rPr>
              <a:t> </a:t>
            </a:r>
            <a:r>
              <a:rPr lang="en-US" dirty="0" err="1">
                <a:cs typeface="Times New Roman" panose="02020603050405020304" pitchFamily="18" charset="0"/>
              </a:rPr>
              <a:t>huruf</a:t>
            </a:r>
            <a:r>
              <a:rPr lang="en-US" dirty="0">
                <a:cs typeface="Times New Roman" panose="02020603050405020304" pitchFamily="18" charset="0"/>
              </a:rPr>
              <a:t> di </a:t>
            </a:r>
            <a:r>
              <a:rPr lang="en-US" dirty="0" err="1">
                <a:cs typeface="Times New Roman" panose="02020603050405020304" pitchFamily="18" charset="0"/>
              </a:rPr>
              <a:t>dalam</a:t>
            </a:r>
            <a:r>
              <a:rPr lang="en-US" dirty="0">
                <a:cs typeface="Times New Roman" panose="02020603050405020304" pitchFamily="18" charset="0"/>
              </a:rPr>
              <a:t> </a:t>
            </a:r>
            <a:r>
              <a:rPr lang="en-US" dirty="0" err="1">
                <a:cs typeface="Times New Roman" panose="02020603050405020304" pitchFamily="18" charset="0"/>
              </a:rPr>
              <a:t>plainteks</a:t>
            </a:r>
            <a:r>
              <a:rPr lang="en-US" dirty="0">
                <a:cs typeface="Times New Roman" panose="02020603050405020304" pitchFamily="18" charset="0"/>
              </a:rPr>
              <a:t>.</a:t>
            </a:r>
          </a:p>
          <a:p>
            <a:pPr algn="just"/>
            <a:endParaRPr lang="en-US" dirty="0">
              <a:cs typeface="Times New Roman" panose="02020603050405020304" pitchFamily="18" charset="0"/>
            </a:endParaRPr>
          </a:p>
          <a:p>
            <a:pPr algn="just"/>
            <a:r>
              <a:rPr lang="en-US" dirty="0" err="1">
                <a:cs typeface="Times New Roman" panose="02020603050405020304" pitchFamily="18" charset="0"/>
              </a:rPr>
              <a:t>Nama</a:t>
            </a:r>
            <a:r>
              <a:rPr lang="en-US" dirty="0">
                <a:cs typeface="Times New Roman" panose="02020603050405020304" pitchFamily="18" charset="0"/>
              </a:rPr>
              <a:t> lain </a:t>
            </a:r>
            <a:r>
              <a:rPr lang="en-US" dirty="0" err="1">
                <a:cs typeface="Times New Roman" panose="02020603050405020304" pitchFamily="18" charset="0"/>
              </a:rPr>
              <a:t>untuk</a:t>
            </a:r>
            <a:r>
              <a:rPr lang="en-US" dirty="0">
                <a:cs typeface="Times New Roman" panose="02020603050405020304" pitchFamily="18" charset="0"/>
              </a:rPr>
              <a:t> </a:t>
            </a:r>
            <a:r>
              <a:rPr lang="en-US" dirty="0" err="1">
                <a:cs typeface="Times New Roman" panose="02020603050405020304" pitchFamily="18" charset="0"/>
              </a:rPr>
              <a:t>metode</a:t>
            </a:r>
            <a:r>
              <a:rPr lang="en-US" dirty="0">
                <a:cs typeface="Times New Roman" panose="02020603050405020304" pitchFamily="18" charset="0"/>
              </a:rPr>
              <a:t> </a:t>
            </a:r>
            <a:r>
              <a:rPr lang="en-US" dirty="0" err="1">
                <a:cs typeface="Times New Roman" panose="02020603050405020304" pitchFamily="18" charset="0"/>
              </a:rPr>
              <a:t>ini</a:t>
            </a:r>
            <a:r>
              <a:rPr lang="en-US" dirty="0">
                <a:cs typeface="Times New Roman" panose="02020603050405020304" pitchFamily="18" charset="0"/>
              </a:rPr>
              <a:t> </a:t>
            </a:r>
            <a:r>
              <a:rPr lang="en-US" dirty="0" err="1">
                <a:cs typeface="Times New Roman" panose="02020603050405020304" pitchFamily="18" charset="0"/>
              </a:rPr>
              <a:t>adalah</a:t>
            </a:r>
            <a:r>
              <a:rPr lang="en-US" dirty="0">
                <a:cs typeface="Times New Roman" panose="02020603050405020304" pitchFamily="18" charset="0"/>
              </a:rPr>
              <a:t> </a:t>
            </a:r>
            <a:r>
              <a:rPr lang="en-US" b="1" dirty="0" err="1">
                <a:cs typeface="Times New Roman" panose="02020603050405020304" pitchFamily="18" charset="0"/>
              </a:rPr>
              <a:t>permutasi</a:t>
            </a:r>
            <a:r>
              <a:rPr lang="en-US" dirty="0">
                <a:cs typeface="Times New Roman" panose="02020603050405020304" pitchFamily="18" charset="0"/>
              </a:rPr>
              <a:t>, </a:t>
            </a:r>
            <a:r>
              <a:rPr lang="en-US" dirty="0" err="1">
                <a:cs typeface="Times New Roman" panose="02020603050405020304" pitchFamily="18" charset="0"/>
              </a:rPr>
              <a:t>karena</a:t>
            </a:r>
            <a:r>
              <a:rPr lang="en-US" dirty="0">
                <a:cs typeface="Times New Roman" panose="02020603050405020304" pitchFamily="18" charset="0"/>
              </a:rPr>
              <a:t> </a:t>
            </a:r>
            <a:r>
              <a:rPr lang="en-US" i="1" dirty="0">
                <a:cs typeface="Times New Roman" panose="02020603050405020304" pitchFamily="18" charset="0"/>
              </a:rPr>
              <a:t>transpose</a:t>
            </a:r>
            <a:r>
              <a:rPr lang="en-US" dirty="0">
                <a:cs typeface="Times New Roman" panose="02020603050405020304" pitchFamily="18" charset="0"/>
              </a:rPr>
              <a:t> </a:t>
            </a:r>
            <a:r>
              <a:rPr lang="en-US" dirty="0" err="1">
                <a:cs typeface="Times New Roman" panose="02020603050405020304" pitchFamily="18" charset="0"/>
              </a:rPr>
              <a:t>setiap</a:t>
            </a:r>
            <a:r>
              <a:rPr lang="en-US" dirty="0">
                <a:cs typeface="Times New Roman" panose="02020603050405020304" pitchFamily="18" charset="0"/>
              </a:rPr>
              <a:t> </a:t>
            </a:r>
            <a:r>
              <a:rPr lang="en-US" dirty="0" err="1">
                <a:cs typeface="Times New Roman" panose="02020603050405020304" pitchFamily="18" charset="0"/>
              </a:rPr>
              <a:t>karakter</a:t>
            </a:r>
            <a:r>
              <a:rPr lang="en-US" dirty="0">
                <a:cs typeface="Times New Roman" panose="02020603050405020304" pitchFamily="18" charset="0"/>
              </a:rPr>
              <a:t> di </a:t>
            </a:r>
            <a:r>
              <a:rPr lang="en-US" dirty="0" err="1">
                <a:cs typeface="Times New Roman" panose="02020603050405020304" pitchFamily="18" charset="0"/>
              </a:rPr>
              <a:t>dalam</a:t>
            </a:r>
            <a:r>
              <a:rPr lang="en-US" dirty="0">
                <a:cs typeface="Times New Roman" panose="02020603050405020304" pitchFamily="18" charset="0"/>
              </a:rPr>
              <a:t> </a:t>
            </a:r>
            <a:r>
              <a:rPr lang="en-US" dirty="0" err="1">
                <a:cs typeface="Times New Roman" panose="02020603050405020304" pitchFamily="18" charset="0"/>
              </a:rPr>
              <a:t>teks</a:t>
            </a:r>
            <a:r>
              <a:rPr lang="en-US" dirty="0">
                <a:cs typeface="Times New Roman" panose="02020603050405020304" pitchFamily="18" charset="0"/>
              </a:rPr>
              <a:t> </a:t>
            </a:r>
            <a:r>
              <a:rPr lang="en-US" dirty="0" err="1">
                <a:cs typeface="Times New Roman" panose="02020603050405020304" pitchFamily="18" charset="0"/>
              </a:rPr>
              <a:t>sama</a:t>
            </a:r>
            <a:r>
              <a:rPr lang="en-US" dirty="0">
                <a:cs typeface="Times New Roman" panose="02020603050405020304" pitchFamily="18" charset="0"/>
              </a:rPr>
              <a:t> </a:t>
            </a:r>
            <a:r>
              <a:rPr lang="en-US" dirty="0" err="1">
                <a:cs typeface="Times New Roman" panose="02020603050405020304" pitchFamily="18" charset="0"/>
              </a:rPr>
              <a:t>dengan</a:t>
            </a:r>
            <a:r>
              <a:rPr lang="en-US" dirty="0">
                <a:cs typeface="Times New Roman" panose="02020603050405020304" pitchFamily="18" charset="0"/>
              </a:rPr>
              <a:t> </a:t>
            </a:r>
            <a:r>
              <a:rPr lang="en-US" dirty="0" err="1">
                <a:cs typeface="Times New Roman" panose="02020603050405020304" pitchFamily="18" charset="0"/>
              </a:rPr>
              <a:t>mempermutasikan</a:t>
            </a:r>
            <a:r>
              <a:rPr lang="en-US" dirty="0">
                <a:cs typeface="Times New Roman" panose="02020603050405020304" pitchFamily="18" charset="0"/>
              </a:rPr>
              <a:t> </a:t>
            </a:r>
            <a:r>
              <a:rPr lang="en-US" dirty="0" err="1">
                <a:cs typeface="Times New Roman" panose="02020603050405020304" pitchFamily="18" charset="0"/>
              </a:rPr>
              <a:t>karakter-karakter</a:t>
            </a:r>
            <a:r>
              <a:rPr lang="en-US" dirty="0">
                <a:cs typeface="Times New Roman" panose="02020603050405020304" pitchFamily="18" charset="0"/>
              </a:rPr>
              <a:t> </a:t>
            </a:r>
            <a:r>
              <a:rPr lang="en-US" dirty="0" err="1">
                <a:cs typeface="Times New Roman" panose="02020603050405020304" pitchFamily="18" charset="0"/>
              </a:rPr>
              <a:t>tersebut</a:t>
            </a:r>
            <a:r>
              <a:rPr lang="en-US" dirty="0">
                <a:cs typeface="Times New Roman" panose="02020603050405020304" pitchFamily="18" charset="0"/>
              </a:rPr>
              <a:t>.</a:t>
            </a:r>
            <a:endParaRPr lang="en-GB" dirty="0"/>
          </a:p>
        </p:txBody>
      </p:sp>
    </p:spTree>
    <p:extLst>
      <p:ext uri="{BB962C8B-B14F-4D97-AF65-F5344CB8AC3E}">
        <p14:creationId xmlns:p14="http://schemas.microsoft.com/office/powerpoint/2010/main" val="201104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828800" y="533400"/>
            <a:ext cx="10058400" cy="990600"/>
          </a:xfrm>
        </p:spPr>
        <p:txBody>
          <a:bodyPr/>
          <a:lstStyle/>
          <a:p>
            <a:pPr algn="just" fontAlgn="auto">
              <a:spcAft>
                <a:spcPts val="0"/>
              </a:spcAft>
              <a:defRPr/>
            </a:pPr>
            <a:r>
              <a:rPr lang="en-US" dirty="0" smtClean="0"/>
              <a:t>ILLUSTRASI</a:t>
            </a:r>
            <a:endParaRPr lang="en-US" dirty="0"/>
          </a:p>
        </p:txBody>
      </p:sp>
      <p:sp>
        <p:nvSpPr>
          <p:cNvPr id="13315" name="AutoShape 5"/>
          <p:cNvSpPr>
            <a:spLocks noChangeArrowheads="1"/>
          </p:cNvSpPr>
          <p:nvPr/>
        </p:nvSpPr>
        <p:spPr bwMode="auto">
          <a:xfrm>
            <a:off x="2641600" y="1981200"/>
            <a:ext cx="8026400" cy="914400"/>
          </a:xfrm>
          <a:prstGeom prst="roundRect">
            <a:avLst>
              <a:gd name="adj" fmla="val 16667"/>
            </a:avLst>
          </a:prstGeom>
          <a:solidFill>
            <a:srgbClr val="99FFCC"/>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chemeClr val="bg1"/>
                </a:solidFill>
                <a:latin typeface="Bookman Old Style" pitchFamily="18" charset="0"/>
              </a:rPr>
              <a:t>Plaintext</a:t>
            </a:r>
            <a:r>
              <a:rPr lang="en-US" dirty="0">
                <a:solidFill>
                  <a:schemeClr val="bg1"/>
                </a:solidFill>
                <a:latin typeface="Arial" charset="0"/>
              </a:rPr>
              <a:t> </a:t>
            </a:r>
            <a:r>
              <a:rPr lang="en-US" dirty="0">
                <a:solidFill>
                  <a:schemeClr val="bg1"/>
                </a:solidFill>
                <a:latin typeface="Arial" charset="0"/>
                <a:sym typeface="Symbol" pitchFamily="18" charset="2"/>
              </a:rPr>
              <a:t></a:t>
            </a:r>
            <a:r>
              <a:rPr lang="en-US" dirty="0">
                <a:solidFill>
                  <a:schemeClr val="bg1"/>
                </a:solidFill>
                <a:latin typeface="Arial" charset="0"/>
              </a:rPr>
              <a:t> </a:t>
            </a:r>
            <a:r>
              <a:rPr lang="en-US" dirty="0" err="1">
                <a:solidFill>
                  <a:schemeClr val="bg1"/>
                </a:solidFill>
                <a:latin typeface="Arial" charset="0"/>
              </a:rPr>
              <a:t>Televisi</a:t>
            </a:r>
            <a:r>
              <a:rPr lang="en-US" dirty="0">
                <a:solidFill>
                  <a:schemeClr val="bg1"/>
                </a:solidFill>
                <a:latin typeface="Arial" charset="0"/>
              </a:rPr>
              <a:t> </a:t>
            </a:r>
            <a:r>
              <a:rPr lang="en-US" dirty="0" err="1">
                <a:solidFill>
                  <a:schemeClr val="bg1"/>
                </a:solidFill>
                <a:latin typeface="Arial" charset="0"/>
              </a:rPr>
              <a:t>sudah</a:t>
            </a:r>
            <a:r>
              <a:rPr lang="en-US" dirty="0">
                <a:solidFill>
                  <a:schemeClr val="bg1"/>
                </a:solidFill>
                <a:latin typeface="Arial" charset="0"/>
              </a:rPr>
              <a:t> </a:t>
            </a:r>
            <a:r>
              <a:rPr lang="en-US" dirty="0" err="1">
                <a:solidFill>
                  <a:schemeClr val="bg1"/>
                </a:solidFill>
                <a:latin typeface="Arial" charset="0"/>
              </a:rPr>
              <a:t>dibeli</a:t>
            </a:r>
            <a:endParaRPr lang="en-US" dirty="0">
              <a:solidFill>
                <a:schemeClr val="bg1"/>
              </a:solidFill>
              <a:latin typeface="Arial" charset="0"/>
            </a:endParaRPr>
          </a:p>
        </p:txBody>
      </p:sp>
      <p:sp>
        <p:nvSpPr>
          <p:cNvPr id="13316" name="AutoShape 6"/>
          <p:cNvSpPr>
            <a:spLocks noChangeArrowheads="1"/>
          </p:cNvSpPr>
          <p:nvPr/>
        </p:nvSpPr>
        <p:spPr bwMode="auto">
          <a:xfrm>
            <a:off x="2641600" y="4800600"/>
            <a:ext cx="8026400" cy="1219200"/>
          </a:xfrm>
          <a:prstGeom prst="bevel">
            <a:avLst>
              <a:gd name="adj" fmla="val 12500"/>
            </a:avLst>
          </a:prstGeom>
          <a:solidFill>
            <a:srgbClr val="CCCCFF"/>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err="1">
                <a:solidFill>
                  <a:schemeClr val="bg1"/>
                </a:solidFill>
                <a:latin typeface="Bookman Old Style" pitchFamily="18" charset="0"/>
              </a:rPr>
              <a:t>Ciphertext</a:t>
            </a:r>
            <a:r>
              <a:rPr lang="en-US" dirty="0">
                <a:solidFill>
                  <a:schemeClr val="bg1"/>
                </a:solidFill>
                <a:latin typeface="Arial" charset="0"/>
              </a:rPr>
              <a:t> </a:t>
            </a:r>
            <a:r>
              <a:rPr lang="en-US" dirty="0">
                <a:solidFill>
                  <a:schemeClr val="bg1"/>
                </a:solidFill>
                <a:latin typeface="Arial" charset="0"/>
                <a:sym typeface="Symbol" pitchFamily="18" charset="2"/>
              </a:rPr>
              <a:t></a:t>
            </a:r>
            <a:r>
              <a:rPr lang="en-US" dirty="0">
                <a:solidFill>
                  <a:schemeClr val="bg1"/>
                </a:solidFill>
                <a:latin typeface="Arial" charset="0"/>
              </a:rPr>
              <a:t> </a:t>
            </a:r>
            <a:r>
              <a:rPr lang="en-US" dirty="0" err="1">
                <a:solidFill>
                  <a:schemeClr val="bg1"/>
                </a:solidFill>
                <a:latin typeface="Arial" charset="0"/>
              </a:rPr>
              <a:t>Gryrivfv</a:t>
            </a:r>
            <a:r>
              <a:rPr lang="en-US" dirty="0">
                <a:solidFill>
                  <a:schemeClr val="bg1"/>
                </a:solidFill>
                <a:latin typeface="Arial" charset="0"/>
              </a:rPr>
              <a:t> </a:t>
            </a:r>
            <a:r>
              <a:rPr lang="en-US" dirty="0" err="1">
                <a:solidFill>
                  <a:schemeClr val="bg1"/>
                </a:solidFill>
                <a:latin typeface="Arial" charset="0"/>
              </a:rPr>
              <a:t>fhqnu</a:t>
            </a:r>
            <a:r>
              <a:rPr lang="en-US" dirty="0">
                <a:solidFill>
                  <a:schemeClr val="bg1"/>
                </a:solidFill>
                <a:latin typeface="Arial" charset="0"/>
              </a:rPr>
              <a:t> </a:t>
            </a:r>
            <a:r>
              <a:rPr lang="en-US" dirty="0" err="1">
                <a:solidFill>
                  <a:schemeClr val="bg1"/>
                </a:solidFill>
                <a:latin typeface="Arial" charset="0"/>
              </a:rPr>
              <a:t>qvoryv</a:t>
            </a:r>
            <a:endParaRPr lang="en-US" dirty="0">
              <a:solidFill>
                <a:schemeClr val="bg1"/>
              </a:solidFill>
              <a:latin typeface="Arial" charset="0"/>
            </a:endParaRPr>
          </a:p>
        </p:txBody>
      </p:sp>
      <p:sp>
        <p:nvSpPr>
          <p:cNvPr id="13317" name="AutoShape 7"/>
          <p:cNvSpPr>
            <a:spLocks noChangeArrowheads="1"/>
          </p:cNvSpPr>
          <p:nvPr/>
        </p:nvSpPr>
        <p:spPr bwMode="auto">
          <a:xfrm>
            <a:off x="3454400" y="3505200"/>
            <a:ext cx="2641600" cy="609600"/>
          </a:xfrm>
          <a:prstGeom prst="cube">
            <a:avLst>
              <a:gd name="adj" fmla="val 25000"/>
            </a:avLst>
          </a:prstGeom>
          <a:solidFill>
            <a:srgbClr val="FF66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Tahoma" pitchFamily="34" charset="0"/>
              </a:rPr>
              <a:t>Key</a:t>
            </a:r>
          </a:p>
        </p:txBody>
      </p:sp>
      <p:sp>
        <p:nvSpPr>
          <p:cNvPr id="13318" name="AutoShape 8"/>
          <p:cNvSpPr>
            <a:spLocks noChangeArrowheads="1"/>
          </p:cNvSpPr>
          <p:nvPr/>
        </p:nvSpPr>
        <p:spPr bwMode="auto">
          <a:xfrm rot="5400000">
            <a:off x="4432300" y="4051300"/>
            <a:ext cx="685800" cy="812800"/>
          </a:xfrm>
          <a:custGeom>
            <a:avLst/>
            <a:gdLst>
              <a:gd name="T0" fmla="*/ 514350 w 21600"/>
              <a:gd name="T1" fmla="*/ 0 h 21600"/>
              <a:gd name="T2" fmla="*/ 0 w 21600"/>
              <a:gd name="T3" fmla="*/ 304800 h 21600"/>
              <a:gd name="T4" fmla="*/ 514350 w 21600"/>
              <a:gd name="T5" fmla="*/ 609600 h 21600"/>
              <a:gd name="T6" fmla="*/ 685800 w 21600"/>
              <a:gd name="T7" fmla="*/ 3048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AutoShape 9"/>
          <p:cNvSpPr>
            <a:spLocks noChangeArrowheads="1"/>
          </p:cNvSpPr>
          <p:nvPr/>
        </p:nvSpPr>
        <p:spPr bwMode="auto">
          <a:xfrm rot="5400000">
            <a:off x="4432300" y="2832100"/>
            <a:ext cx="685800" cy="812800"/>
          </a:xfrm>
          <a:custGeom>
            <a:avLst/>
            <a:gdLst>
              <a:gd name="T0" fmla="*/ 514350 w 21600"/>
              <a:gd name="T1" fmla="*/ 0 h 21600"/>
              <a:gd name="T2" fmla="*/ 0 w 21600"/>
              <a:gd name="T3" fmla="*/ 304800 h 21600"/>
              <a:gd name="T4" fmla="*/ 514350 w 21600"/>
              <a:gd name="T5" fmla="*/ 609600 h 21600"/>
              <a:gd name="T6" fmla="*/ 685800 w 21600"/>
              <a:gd name="T7" fmla="*/ 3048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AutoShape 10"/>
          <p:cNvSpPr>
            <a:spLocks noChangeArrowheads="1"/>
          </p:cNvSpPr>
          <p:nvPr/>
        </p:nvSpPr>
        <p:spPr bwMode="auto">
          <a:xfrm>
            <a:off x="7213600" y="3505200"/>
            <a:ext cx="2641600" cy="609600"/>
          </a:xfrm>
          <a:prstGeom prst="cube">
            <a:avLst>
              <a:gd name="adj" fmla="val 25000"/>
            </a:avLst>
          </a:prstGeom>
          <a:solidFill>
            <a:srgbClr val="FF66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Tahoma" pitchFamily="34" charset="0"/>
              </a:rPr>
              <a:t>Key</a:t>
            </a:r>
          </a:p>
        </p:txBody>
      </p:sp>
      <p:sp>
        <p:nvSpPr>
          <p:cNvPr id="13321" name="AutoShape 11"/>
          <p:cNvSpPr>
            <a:spLocks noChangeArrowheads="1"/>
          </p:cNvSpPr>
          <p:nvPr/>
        </p:nvSpPr>
        <p:spPr bwMode="auto">
          <a:xfrm rot="-5400000">
            <a:off x="8191500" y="2832100"/>
            <a:ext cx="685800" cy="812800"/>
          </a:xfrm>
          <a:custGeom>
            <a:avLst/>
            <a:gdLst>
              <a:gd name="T0" fmla="*/ 514350 w 21600"/>
              <a:gd name="T1" fmla="*/ 0 h 21600"/>
              <a:gd name="T2" fmla="*/ 0 w 21600"/>
              <a:gd name="T3" fmla="*/ 304800 h 21600"/>
              <a:gd name="T4" fmla="*/ 514350 w 21600"/>
              <a:gd name="T5" fmla="*/ 609600 h 21600"/>
              <a:gd name="T6" fmla="*/ 685800 w 21600"/>
              <a:gd name="T7" fmla="*/ 3048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AutoShape 12"/>
          <p:cNvSpPr>
            <a:spLocks noChangeArrowheads="1"/>
          </p:cNvSpPr>
          <p:nvPr/>
        </p:nvSpPr>
        <p:spPr bwMode="auto">
          <a:xfrm rot="-5400000">
            <a:off x="8191500" y="4051300"/>
            <a:ext cx="685800" cy="812800"/>
          </a:xfrm>
          <a:custGeom>
            <a:avLst/>
            <a:gdLst>
              <a:gd name="T0" fmla="*/ 514350 w 21600"/>
              <a:gd name="T1" fmla="*/ 0 h 21600"/>
              <a:gd name="T2" fmla="*/ 0 w 21600"/>
              <a:gd name="T3" fmla="*/ 304800 h 21600"/>
              <a:gd name="T4" fmla="*/ 514350 w 21600"/>
              <a:gd name="T5" fmla="*/ 609600 h 21600"/>
              <a:gd name="T6" fmla="*/ 685800 w 21600"/>
              <a:gd name="T7" fmla="*/ 3048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CC00"/>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Text Box 13"/>
          <p:cNvSpPr txBox="1">
            <a:spLocks noChangeArrowheads="1"/>
          </p:cNvSpPr>
          <p:nvPr/>
        </p:nvSpPr>
        <p:spPr bwMode="auto">
          <a:xfrm rot="-5400000">
            <a:off x="2288208" y="3545830"/>
            <a:ext cx="13163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err="1">
                <a:solidFill>
                  <a:schemeClr val="bg1"/>
                </a:solidFill>
                <a:latin typeface="Comic Sans MS" pitchFamily="66" charset="0"/>
              </a:rPr>
              <a:t>enkripsi</a:t>
            </a:r>
            <a:endParaRPr lang="en-US" dirty="0">
              <a:solidFill>
                <a:schemeClr val="bg1"/>
              </a:solidFill>
              <a:latin typeface="Comic Sans MS" pitchFamily="66" charset="0"/>
            </a:endParaRPr>
          </a:p>
        </p:txBody>
      </p:sp>
      <p:sp>
        <p:nvSpPr>
          <p:cNvPr id="13324" name="Text Box 14"/>
          <p:cNvSpPr txBox="1">
            <a:spLocks noChangeArrowheads="1"/>
          </p:cNvSpPr>
          <p:nvPr/>
        </p:nvSpPr>
        <p:spPr bwMode="auto">
          <a:xfrm rot="5400000">
            <a:off x="10000190" y="3555355"/>
            <a:ext cx="13356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0000FF"/>
                </a:solidFill>
                <a:latin typeface="Comic Sans MS" pitchFamily="66" charset="0"/>
              </a:rPr>
              <a:t>dekripsi</a:t>
            </a:r>
          </a:p>
        </p:txBody>
      </p:sp>
    </p:spTree>
    <p:extLst>
      <p:ext uri="{BB962C8B-B14F-4D97-AF65-F5344CB8AC3E}">
        <p14:creationId xmlns:p14="http://schemas.microsoft.com/office/powerpoint/2010/main" val="19356242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26532" y="1143000"/>
            <a:ext cx="9719733" cy="5715000"/>
          </a:xfrm>
        </p:spPr>
        <p:txBody>
          <a:bodyPr>
            <a:normAutofit lnSpcReduction="10000"/>
          </a:bodyPr>
          <a:lstStyle/>
          <a:p>
            <a:pPr algn="just">
              <a:buFont typeface="Wingdings" panose="05000000000000000000" pitchFamily="2" charset="2"/>
              <a:buNone/>
            </a:pPr>
            <a:r>
              <a:rPr lang="en-US" b="1" dirty="0" err="1">
                <a:cs typeface="Times New Roman" panose="02020603050405020304" pitchFamily="18" charset="0"/>
              </a:rPr>
              <a:t>Contoh</a:t>
            </a:r>
            <a:r>
              <a:rPr lang="en-US" b="1" dirty="0">
                <a:cs typeface="Times New Roman" panose="02020603050405020304" pitchFamily="18" charset="0"/>
              </a:rPr>
              <a:t>:</a:t>
            </a:r>
            <a:r>
              <a:rPr lang="en-US" dirty="0">
                <a:cs typeface="Times New Roman" panose="02020603050405020304" pitchFamily="18" charset="0"/>
              </a:rPr>
              <a:t> </a:t>
            </a:r>
            <a:r>
              <a:rPr lang="en-US" dirty="0" err="1">
                <a:cs typeface="Times New Roman" panose="02020603050405020304" pitchFamily="18" charset="0"/>
              </a:rPr>
              <a:t>Misalkan</a:t>
            </a:r>
            <a:r>
              <a:rPr lang="en-US" dirty="0">
                <a:cs typeface="Times New Roman" panose="02020603050405020304" pitchFamily="18" charset="0"/>
              </a:rPr>
              <a:t> </a:t>
            </a:r>
            <a:r>
              <a:rPr lang="en-US" dirty="0" err="1">
                <a:cs typeface="Times New Roman" panose="02020603050405020304" pitchFamily="18" charset="0"/>
              </a:rPr>
              <a:t>plainteks</a:t>
            </a:r>
            <a:r>
              <a:rPr lang="en-US" dirty="0">
                <a:cs typeface="Times New Roman" panose="02020603050405020304" pitchFamily="18" charset="0"/>
              </a:rPr>
              <a:t> </a:t>
            </a:r>
            <a:r>
              <a:rPr lang="en-US" dirty="0" err="1">
                <a:cs typeface="Times New Roman" panose="02020603050405020304" pitchFamily="18" charset="0"/>
              </a:rPr>
              <a:t>adalah</a:t>
            </a:r>
            <a:endParaRPr lang="en-US" dirty="0">
              <a:cs typeface="Times New Roman" panose="02020603050405020304" pitchFamily="18" charset="0"/>
            </a:endParaRPr>
          </a:p>
          <a:p>
            <a:pPr algn="just">
              <a:buFont typeface="Wingdings" panose="05000000000000000000" pitchFamily="2" charset="2"/>
              <a:buNone/>
            </a:pPr>
            <a:r>
              <a:rPr lang="en-US" dirty="0">
                <a:cs typeface="Times New Roman" panose="02020603050405020304" pitchFamily="18" charset="0"/>
              </a:rPr>
              <a:t>	</a:t>
            </a:r>
            <a:r>
              <a:rPr lang="en-US" dirty="0">
                <a:latin typeface="Courier New" panose="02070309020205020404" pitchFamily="49" charset="0"/>
                <a:cs typeface="Courier New" panose="02070309020205020404" pitchFamily="49" charset="0"/>
              </a:rPr>
              <a:t>DEPARTEMEN TEKNIK INFORMATIKA UG</a:t>
            </a:r>
            <a:r>
              <a:rPr lang="en-US" dirty="0" smtClean="0">
                <a:latin typeface="Courier New" panose="02070309020205020404" pitchFamily="49" charset="0"/>
                <a:cs typeface="Courier New" panose="02070309020205020404" pitchFamily="49" charset="0"/>
              </a:rPr>
              <a:t>. Key: 6</a:t>
            </a:r>
            <a:endParaRPr lang="en-US" dirty="0">
              <a:cs typeface="Times New Roman" panose="02020603050405020304" pitchFamily="18" charset="0"/>
            </a:endParaRPr>
          </a:p>
          <a:p>
            <a:pPr algn="just">
              <a:buFont typeface="Wingdings" panose="05000000000000000000" pitchFamily="2" charset="2"/>
              <a:buNone/>
            </a:pPr>
            <a:r>
              <a:rPr lang="en-US" dirty="0">
                <a:cs typeface="Times New Roman" panose="02020603050405020304" pitchFamily="18" charset="0"/>
              </a:rPr>
              <a:t> </a:t>
            </a:r>
          </a:p>
          <a:p>
            <a:pPr algn="just">
              <a:buFont typeface="Wingdings" panose="05000000000000000000" pitchFamily="2" charset="2"/>
              <a:buNone/>
            </a:pPr>
            <a:r>
              <a:rPr lang="en-US" dirty="0">
                <a:cs typeface="Times New Roman" panose="02020603050405020304" pitchFamily="18" charset="0"/>
              </a:rPr>
              <a:t>	</a:t>
            </a:r>
            <a:r>
              <a:rPr lang="en-US" dirty="0" err="1">
                <a:cs typeface="Times New Roman" panose="02020603050405020304" pitchFamily="18" charset="0"/>
              </a:rPr>
              <a:t>Enkripsi</a:t>
            </a:r>
            <a:r>
              <a:rPr lang="en-US" dirty="0">
                <a:cs typeface="Times New Roman" panose="02020603050405020304" pitchFamily="18" charset="0"/>
              </a:rPr>
              <a:t>:</a:t>
            </a:r>
          </a:p>
          <a:p>
            <a:pPr algn="just">
              <a:buFont typeface="Wingdings" panose="05000000000000000000" pitchFamily="2" charset="2"/>
              <a:buNone/>
            </a:pPr>
            <a:r>
              <a:rPr lang="en-US" dirty="0">
                <a:cs typeface="Times New Roman" panose="02020603050405020304" pitchFamily="18" charset="0"/>
              </a:rPr>
              <a:t> 		</a:t>
            </a:r>
            <a:r>
              <a:rPr lang="en-US" dirty="0">
                <a:latin typeface="Courier New" panose="02070309020205020404" pitchFamily="49" charset="0"/>
                <a:cs typeface="Courier New" panose="02070309020205020404" pitchFamily="49" charset="0"/>
              </a:rPr>
              <a:t>DEPART</a:t>
            </a:r>
            <a:endParaRPr lang="en-US" dirty="0">
              <a:cs typeface="Times New Roman" panose="02020603050405020304" pitchFamily="18" charset="0"/>
            </a:endParaRPr>
          </a:p>
          <a:p>
            <a:pPr algn="just">
              <a:buFont typeface="Wingdings" panose="05000000000000000000" pitchFamily="2" charset="2"/>
              <a:buNone/>
            </a:pPr>
            <a:r>
              <a:rPr lang="en-US" dirty="0">
                <a:latin typeface="Courier New" panose="02070309020205020404" pitchFamily="49" charset="0"/>
                <a:cs typeface="Courier New" panose="02070309020205020404" pitchFamily="49" charset="0"/>
              </a:rPr>
              <a:t>		EMENTE</a:t>
            </a:r>
            <a:endParaRPr lang="en-US" dirty="0">
              <a:cs typeface="Times New Roman" panose="02020603050405020304" pitchFamily="18" charset="0"/>
            </a:endParaRPr>
          </a:p>
          <a:p>
            <a:pPr algn="just">
              <a:buFont typeface="Wingdings" panose="05000000000000000000" pitchFamily="2" charset="2"/>
              <a:buNone/>
            </a:pPr>
            <a:r>
              <a:rPr lang="en-US" dirty="0">
                <a:latin typeface="Courier New" panose="02070309020205020404" pitchFamily="49" charset="0"/>
                <a:cs typeface="Courier New" panose="02070309020205020404" pitchFamily="49" charset="0"/>
              </a:rPr>
              <a:t>		KNIKIN</a:t>
            </a:r>
            <a:endParaRPr lang="en-US" dirty="0">
              <a:cs typeface="Times New Roman" panose="02020603050405020304" pitchFamily="18" charset="0"/>
            </a:endParaRPr>
          </a:p>
          <a:p>
            <a:pPr algn="just">
              <a:buFont typeface="Wingdings" panose="05000000000000000000" pitchFamily="2" charset="2"/>
              <a:buNone/>
            </a:pPr>
            <a:r>
              <a:rPr lang="en-US" dirty="0">
                <a:latin typeface="Courier New" panose="02070309020205020404" pitchFamily="49" charset="0"/>
                <a:cs typeface="Courier New" panose="02070309020205020404" pitchFamily="49" charset="0"/>
              </a:rPr>
              <a:t>		FORMAT</a:t>
            </a:r>
            <a:endParaRPr lang="en-US" dirty="0">
              <a:cs typeface="Times New Roman" panose="02020603050405020304" pitchFamily="18" charset="0"/>
            </a:endParaRPr>
          </a:p>
          <a:p>
            <a:pPr algn="just">
              <a:buFont typeface="Wingdings" panose="05000000000000000000" pitchFamily="2" charset="2"/>
              <a:buNone/>
            </a:pPr>
            <a:r>
              <a:rPr lang="en-US" dirty="0">
                <a:latin typeface="Courier New" panose="02070309020205020404" pitchFamily="49" charset="0"/>
                <a:cs typeface="Courier New" panose="02070309020205020404" pitchFamily="49" charset="0"/>
              </a:rPr>
              <a:t>		IKAUG.</a:t>
            </a:r>
            <a:endParaRPr lang="en-US" dirty="0">
              <a:cs typeface="Times New Roman" panose="02020603050405020304" pitchFamily="18" charset="0"/>
            </a:endParaRPr>
          </a:p>
          <a:p>
            <a:pPr algn="just">
              <a:buFont typeface="Wingdings" panose="05000000000000000000" pitchFamily="2" charset="2"/>
              <a:buNone/>
            </a:pPr>
            <a:r>
              <a:rPr lang="en-US" dirty="0">
                <a:cs typeface="Times New Roman" panose="02020603050405020304" pitchFamily="18" charset="0"/>
              </a:rPr>
              <a:t> </a:t>
            </a:r>
          </a:p>
          <a:p>
            <a:pPr algn="just">
              <a:buFont typeface="Wingdings" panose="05000000000000000000" pitchFamily="2" charset="2"/>
              <a:buNone/>
            </a:pPr>
            <a:r>
              <a:rPr lang="en-US" dirty="0">
                <a:cs typeface="Times New Roman" panose="02020603050405020304" pitchFamily="18" charset="0"/>
              </a:rPr>
              <a:t>	</a:t>
            </a:r>
            <a:r>
              <a:rPr lang="en-US" dirty="0" err="1">
                <a:cs typeface="Times New Roman" panose="02020603050405020304" pitchFamily="18" charset="0"/>
              </a:rPr>
              <a:t>Cipherteks</a:t>
            </a:r>
            <a:r>
              <a:rPr lang="en-US" dirty="0">
                <a:cs typeface="Times New Roman" panose="02020603050405020304" pitchFamily="18" charset="0"/>
              </a:rPr>
              <a:t>: (</a:t>
            </a:r>
            <a:r>
              <a:rPr lang="en-US" dirty="0" err="1">
                <a:cs typeface="Times New Roman" panose="02020603050405020304" pitchFamily="18" charset="0"/>
              </a:rPr>
              <a:t>baca</a:t>
            </a:r>
            <a:r>
              <a:rPr lang="en-US" dirty="0">
                <a:cs typeface="Times New Roman" panose="02020603050405020304" pitchFamily="18" charset="0"/>
              </a:rPr>
              <a:t> </a:t>
            </a:r>
            <a:r>
              <a:rPr lang="en-US" dirty="0" err="1">
                <a:cs typeface="Times New Roman" panose="02020603050405020304" pitchFamily="18" charset="0"/>
              </a:rPr>
              <a:t>secara</a:t>
            </a:r>
            <a:r>
              <a:rPr lang="en-US" dirty="0">
                <a:cs typeface="Times New Roman" panose="02020603050405020304" pitchFamily="18" charset="0"/>
              </a:rPr>
              <a:t> </a:t>
            </a:r>
            <a:r>
              <a:rPr lang="en-US" dirty="0" err="1">
                <a:cs typeface="Times New Roman" panose="02020603050405020304" pitchFamily="18" charset="0"/>
              </a:rPr>
              <a:t>vertikal</a:t>
            </a:r>
            <a:r>
              <a:rPr lang="en-US" dirty="0">
                <a:cs typeface="Times New Roman" panose="02020603050405020304" pitchFamily="18" charset="0"/>
              </a:rPr>
              <a:t>) </a:t>
            </a:r>
          </a:p>
          <a:p>
            <a:pPr algn="just">
              <a:buFont typeface="Wingdings" panose="05000000000000000000" pitchFamily="2" charset="2"/>
              <a:buNone/>
            </a:pPr>
            <a:r>
              <a:rPr lang="en-US" dirty="0">
                <a:cs typeface="Times New Roman" panose="02020603050405020304" pitchFamily="18" charset="0"/>
              </a:rPr>
              <a:t> 	</a:t>
            </a:r>
            <a:r>
              <a:rPr lang="en-US" b="1" dirty="0">
                <a:latin typeface="Courier New" panose="02070309020205020404" pitchFamily="49" charset="0"/>
                <a:cs typeface="Courier New" panose="02070309020205020404" pitchFamily="49" charset="0"/>
              </a:rPr>
              <a:t>DEKFIEMNOKPEIRAANKMURTIAGTENT.</a:t>
            </a:r>
          </a:p>
          <a:p>
            <a:pPr algn="just">
              <a:buFont typeface="Wingdings" panose="05000000000000000000" pitchFamily="2" charset="2"/>
              <a:buNone/>
            </a:pPr>
            <a:r>
              <a:rPr lang="en-GB" b="1" dirty="0">
                <a:latin typeface="Courier New" panose="02070309020205020404" pitchFamily="49" charset="0"/>
                <a:cs typeface="Times New Roman" panose="02020603050405020304" pitchFamily="18" charset="0"/>
              </a:rPr>
              <a:t>	DEKF IEMN OKPE IRAA NKMU RTIA GTEN T.</a:t>
            </a:r>
            <a:r>
              <a:rPr lang="en-US" b="1" dirty="0">
                <a:latin typeface="Courier New" panose="02070309020205020404" pitchFamily="49" charset="0"/>
                <a:cs typeface="Courier New" panose="02070309020205020404" pitchFamily="49" charset="0"/>
              </a:rPr>
              <a:t> </a:t>
            </a:r>
            <a:endParaRPr lang="en-GB"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7761263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1016000" y="1126066"/>
            <a:ext cx="7772400" cy="5302250"/>
          </a:xfrm>
        </p:spPr>
        <p:txBody>
          <a:bodyPr/>
          <a:lstStyle/>
          <a:p>
            <a:pPr algn="just">
              <a:buFont typeface="Wingdings" panose="05000000000000000000" pitchFamily="2" charset="2"/>
              <a:buNone/>
            </a:pPr>
            <a:r>
              <a:rPr lang="en-US" dirty="0" err="1">
                <a:cs typeface="Times New Roman" panose="02020603050405020304" pitchFamily="18" charset="0"/>
              </a:rPr>
              <a:t>Dekripsi</a:t>
            </a:r>
            <a:r>
              <a:rPr lang="en-US" dirty="0">
                <a:cs typeface="Times New Roman" panose="02020603050405020304" pitchFamily="18" charset="0"/>
              </a:rPr>
              <a:t>: </a:t>
            </a:r>
            <a:r>
              <a:rPr lang="en-US" dirty="0" err="1">
                <a:cs typeface="Times New Roman" panose="02020603050405020304" pitchFamily="18" charset="0"/>
              </a:rPr>
              <a:t>Bagi</a:t>
            </a:r>
            <a:r>
              <a:rPr lang="en-US" dirty="0">
                <a:cs typeface="Times New Roman" panose="02020603050405020304" pitchFamily="18" charset="0"/>
              </a:rPr>
              <a:t> </a:t>
            </a:r>
            <a:r>
              <a:rPr lang="en-US" dirty="0" err="1">
                <a:cs typeface="Times New Roman" panose="02020603050405020304" pitchFamily="18" charset="0"/>
              </a:rPr>
              <a:t>panjang</a:t>
            </a:r>
            <a:r>
              <a:rPr lang="en-US" dirty="0">
                <a:cs typeface="Times New Roman" panose="02020603050405020304" pitchFamily="18" charset="0"/>
              </a:rPr>
              <a:t> </a:t>
            </a:r>
            <a:r>
              <a:rPr lang="en-US" dirty="0" err="1">
                <a:cs typeface="Times New Roman" panose="02020603050405020304" pitchFamily="18" charset="0"/>
              </a:rPr>
              <a:t>cipherteks</a:t>
            </a:r>
            <a:r>
              <a:rPr lang="en-US" dirty="0">
                <a:cs typeface="Times New Roman" panose="02020603050405020304" pitchFamily="18" charset="0"/>
              </a:rPr>
              <a:t> </a:t>
            </a:r>
            <a:r>
              <a:rPr lang="en-US" dirty="0" err="1">
                <a:cs typeface="Times New Roman" panose="02020603050405020304" pitchFamily="18" charset="0"/>
              </a:rPr>
              <a:t>dengan</a:t>
            </a:r>
            <a:r>
              <a:rPr lang="en-US" dirty="0">
                <a:cs typeface="Times New Roman" panose="02020603050405020304" pitchFamily="18" charset="0"/>
              </a:rPr>
              <a:t> </a:t>
            </a:r>
            <a:r>
              <a:rPr lang="en-US" dirty="0" err="1">
                <a:cs typeface="Times New Roman" panose="02020603050405020304" pitchFamily="18" charset="0"/>
              </a:rPr>
              <a:t>kunci</a:t>
            </a:r>
            <a:r>
              <a:rPr lang="en-US" dirty="0">
                <a:cs typeface="Times New Roman" panose="02020603050405020304" pitchFamily="18" charset="0"/>
              </a:rPr>
              <a:t>. </a:t>
            </a:r>
          </a:p>
          <a:p>
            <a:pPr algn="just">
              <a:buFont typeface="Wingdings" panose="05000000000000000000" pitchFamily="2" charset="2"/>
              <a:buNone/>
            </a:pPr>
            <a:r>
              <a:rPr lang="en-US" dirty="0">
                <a:cs typeface="Times New Roman" panose="02020603050405020304" pitchFamily="18" charset="0"/>
              </a:rPr>
              <a:t>	   	     (</a:t>
            </a:r>
            <a:r>
              <a:rPr lang="en-US" dirty="0" err="1">
                <a:cs typeface="Times New Roman" panose="02020603050405020304" pitchFamily="18" charset="0"/>
              </a:rPr>
              <a:t>Pada</a:t>
            </a:r>
            <a:r>
              <a:rPr lang="en-US" dirty="0">
                <a:cs typeface="Times New Roman" panose="02020603050405020304" pitchFamily="18" charset="0"/>
              </a:rPr>
              <a:t> </a:t>
            </a:r>
            <a:r>
              <a:rPr lang="en-US" dirty="0" err="1">
                <a:cs typeface="Times New Roman" panose="02020603050405020304" pitchFamily="18" charset="0"/>
              </a:rPr>
              <a:t>contoh</a:t>
            </a:r>
            <a:r>
              <a:rPr lang="en-US" dirty="0">
                <a:cs typeface="Times New Roman" panose="02020603050405020304" pitchFamily="18" charset="0"/>
              </a:rPr>
              <a:t> </a:t>
            </a:r>
            <a:r>
              <a:rPr lang="en-US" dirty="0" err="1">
                <a:cs typeface="Times New Roman" panose="02020603050405020304" pitchFamily="18" charset="0"/>
              </a:rPr>
              <a:t>ini</a:t>
            </a:r>
            <a:r>
              <a:rPr lang="en-US" dirty="0">
                <a:cs typeface="Times New Roman" panose="02020603050405020304" pitchFamily="18" charset="0"/>
              </a:rPr>
              <a:t>, 30 / 6 = 5) </a:t>
            </a:r>
          </a:p>
          <a:p>
            <a:pPr algn="just">
              <a:buFont typeface="Wingdings" panose="05000000000000000000" pitchFamily="2" charset="2"/>
              <a:buNone/>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DEKFI</a:t>
            </a:r>
            <a:endParaRPr lang="en-US" b="1" dirty="0">
              <a:cs typeface="Times New Roman" panose="02020603050405020304" pitchFamily="18" charset="0"/>
            </a:endParaRPr>
          </a:p>
          <a:p>
            <a:pPr algn="just">
              <a:buFont typeface="Wingdings" panose="05000000000000000000" pitchFamily="2" charset="2"/>
              <a:buNone/>
            </a:pPr>
            <a:r>
              <a:rPr lang="en-US" b="1" dirty="0">
                <a:latin typeface="Courier New" panose="02070309020205020404" pitchFamily="49" charset="0"/>
                <a:cs typeface="Courier New" panose="02070309020205020404" pitchFamily="49" charset="0"/>
              </a:rPr>
              <a:t>	EMNOK</a:t>
            </a:r>
            <a:endParaRPr lang="en-US" b="1" dirty="0">
              <a:cs typeface="Times New Roman" panose="02020603050405020304" pitchFamily="18" charset="0"/>
            </a:endParaRPr>
          </a:p>
          <a:p>
            <a:pPr algn="just">
              <a:buFont typeface="Wingdings" panose="05000000000000000000" pitchFamily="2" charset="2"/>
              <a:buNone/>
            </a:pPr>
            <a:r>
              <a:rPr lang="en-US" b="1" dirty="0">
                <a:latin typeface="Courier New" panose="02070309020205020404" pitchFamily="49" charset="0"/>
                <a:cs typeface="Courier New" panose="02070309020205020404" pitchFamily="49" charset="0"/>
              </a:rPr>
              <a:t>	PEIRA</a:t>
            </a:r>
            <a:endParaRPr lang="en-US" b="1" dirty="0">
              <a:cs typeface="Times New Roman" panose="02020603050405020304" pitchFamily="18" charset="0"/>
            </a:endParaRPr>
          </a:p>
          <a:p>
            <a:pPr algn="just">
              <a:buFont typeface="Wingdings" panose="05000000000000000000" pitchFamily="2" charset="2"/>
              <a:buNone/>
            </a:pPr>
            <a:r>
              <a:rPr lang="en-US" b="1" dirty="0">
                <a:latin typeface="Courier New" panose="02070309020205020404" pitchFamily="49" charset="0"/>
                <a:cs typeface="Courier New" panose="02070309020205020404" pitchFamily="49" charset="0"/>
              </a:rPr>
              <a:t>	ANKMU</a:t>
            </a:r>
            <a:endParaRPr lang="en-US" b="1" dirty="0">
              <a:cs typeface="Times New Roman" panose="02020603050405020304" pitchFamily="18" charset="0"/>
            </a:endParaRPr>
          </a:p>
          <a:p>
            <a:pPr algn="just">
              <a:buFont typeface="Wingdings" panose="05000000000000000000" pitchFamily="2" charset="2"/>
              <a:buNone/>
            </a:pPr>
            <a:r>
              <a:rPr lang="en-US" b="1" dirty="0">
                <a:latin typeface="Courier New" panose="02070309020205020404" pitchFamily="49" charset="0"/>
                <a:cs typeface="Courier New" panose="02070309020205020404" pitchFamily="49" charset="0"/>
              </a:rPr>
              <a:t>	RTIAG</a:t>
            </a:r>
            <a:endParaRPr lang="en-US" b="1" dirty="0">
              <a:cs typeface="Times New Roman" panose="02020603050405020304" pitchFamily="18" charset="0"/>
            </a:endParaRPr>
          </a:p>
          <a:p>
            <a:pPr algn="just">
              <a:buFont typeface="Wingdings" panose="05000000000000000000" pitchFamily="2" charset="2"/>
              <a:buNone/>
            </a:pPr>
            <a:r>
              <a:rPr lang="en-US" b="1" dirty="0">
                <a:latin typeface="Courier New" panose="02070309020205020404" pitchFamily="49" charset="0"/>
                <a:cs typeface="Courier New" panose="02070309020205020404" pitchFamily="49" charset="0"/>
              </a:rPr>
              <a:t>	TENT.</a:t>
            </a:r>
            <a:endParaRPr lang="en-US" b="1" dirty="0">
              <a:cs typeface="Times New Roman" panose="02020603050405020304" pitchFamily="18" charset="0"/>
            </a:endParaRPr>
          </a:p>
          <a:p>
            <a:pPr algn="just">
              <a:buFont typeface="Wingdings" panose="05000000000000000000" pitchFamily="2" charset="2"/>
              <a:buNone/>
            </a:pPr>
            <a:r>
              <a:rPr lang="en-US" dirty="0">
                <a:cs typeface="Times New Roman" panose="02020603050405020304" pitchFamily="18" charset="0"/>
              </a:rPr>
              <a:t> </a:t>
            </a:r>
          </a:p>
          <a:p>
            <a:pPr algn="just">
              <a:buFont typeface="Wingdings" panose="05000000000000000000" pitchFamily="2" charset="2"/>
              <a:buNone/>
            </a:pPr>
            <a:r>
              <a:rPr lang="en-US" dirty="0" err="1">
                <a:cs typeface="Times New Roman" panose="02020603050405020304" pitchFamily="18" charset="0"/>
              </a:rPr>
              <a:t>Plainteks</a:t>
            </a:r>
            <a:r>
              <a:rPr lang="en-US" dirty="0">
                <a:cs typeface="Times New Roman" panose="02020603050405020304" pitchFamily="18" charset="0"/>
              </a:rPr>
              <a:t>: (</a:t>
            </a:r>
            <a:r>
              <a:rPr lang="en-US" dirty="0" err="1">
                <a:cs typeface="Times New Roman" panose="02020603050405020304" pitchFamily="18" charset="0"/>
              </a:rPr>
              <a:t>baca</a:t>
            </a:r>
            <a:r>
              <a:rPr lang="en-US" dirty="0">
                <a:cs typeface="Times New Roman" panose="02020603050405020304" pitchFamily="18" charset="0"/>
              </a:rPr>
              <a:t> </a:t>
            </a:r>
            <a:r>
              <a:rPr lang="en-US" dirty="0" err="1">
                <a:cs typeface="Times New Roman" panose="02020603050405020304" pitchFamily="18" charset="0"/>
              </a:rPr>
              <a:t>secara</a:t>
            </a:r>
            <a:r>
              <a:rPr lang="en-US" dirty="0">
                <a:cs typeface="Times New Roman" panose="02020603050405020304" pitchFamily="18" charset="0"/>
              </a:rPr>
              <a:t> </a:t>
            </a:r>
            <a:r>
              <a:rPr lang="en-US" dirty="0" err="1">
                <a:cs typeface="Times New Roman" panose="02020603050405020304" pitchFamily="18" charset="0"/>
              </a:rPr>
              <a:t>vertikal</a:t>
            </a:r>
            <a:r>
              <a:rPr lang="en-US" dirty="0">
                <a:cs typeface="Times New Roman" panose="02020603050405020304" pitchFamily="18" charset="0"/>
              </a:rPr>
              <a:t>)</a:t>
            </a:r>
          </a:p>
          <a:p>
            <a:pPr algn="just">
              <a:buFont typeface="Wingdings" panose="05000000000000000000" pitchFamily="2" charset="2"/>
              <a:buNone/>
            </a:pPr>
            <a:r>
              <a:rPr lang="en-US" dirty="0">
                <a:latin typeface="Courier New" panose="02070309020205020404" pitchFamily="49" charset="0"/>
                <a:cs typeface="Courier New" panose="02070309020205020404" pitchFamily="49" charset="0"/>
              </a:rPr>
              <a:t>DEPARTEMEN TEKNIK INFORMATIKA UG.</a:t>
            </a:r>
            <a:endParaRPr lang="en-GB" dirty="0"/>
          </a:p>
        </p:txBody>
      </p:sp>
    </p:spTree>
    <p:extLst>
      <p:ext uri="{BB962C8B-B14F-4D97-AF65-F5344CB8AC3E}">
        <p14:creationId xmlns:p14="http://schemas.microsoft.com/office/powerpoint/2010/main" val="6655930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2108200"/>
            <a:ext cx="7772400" cy="5302250"/>
          </a:xfrm>
        </p:spPr>
        <p:txBody>
          <a:bodyPr>
            <a:normAutofit/>
          </a:bodyPr>
          <a:lstStyle/>
          <a:p>
            <a:pPr>
              <a:lnSpc>
                <a:spcPct val="90000"/>
              </a:lnSpc>
            </a:pPr>
            <a:r>
              <a:rPr lang="en-US" dirty="0" err="1"/>
              <a:t>Contoh</a:t>
            </a:r>
            <a:r>
              <a:rPr lang="en-US" dirty="0"/>
              <a:t> lain: </a:t>
            </a:r>
            <a:r>
              <a:rPr lang="en-US" dirty="0" err="1"/>
              <a:t>Plainteks</a:t>
            </a:r>
            <a:r>
              <a:rPr lang="en-US" dirty="0"/>
              <a:t>: </a:t>
            </a:r>
            <a:r>
              <a:rPr lang="en-GB" dirty="0">
                <a:latin typeface="Courier New" panose="02070309020205020404" pitchFamily="49" charset="0"/>
                <a:cs typeface="Courier New" panose="02070309020205020404" pitchFamily="49" charset="0"/>
              </a:rPr>
              <a:t>GRAHA SIMATUPANG</a:t>
            </a:r>
            <a:r>
              <a:rPr lang="en-US" dirty="0"/>
              <a:t> </a:t>
            </a:r>
          </a:p>
          <a:p>
            <a:pPr>
              <a:lnSpc>
                <a:spcPct val="90000"/>
              </a:lnSpc>
            </a:pPr>
            <a:r>
              <a:rPr lang="en-US" dirty="0" err="1"/>
              <a:t>Bagi</a:t>
            </a:r>
            <a:r>
              <a:rPr lang="en-US" dirty="0"/>
              <a:t> </a:t>
            </a:r>
            <a:r>
              <a:rPr lang="en-US" dirty="0" err="1"/>
              <a:t>menjadi</a:t>
            </a:r>
            <a:r>
              <a:rPr lang="en-US" dirty="0"/>
              <a:t> </a:t>
            </a:r>
            <a:r>
              <a:rPr lang="en-US" dirty="0" err="1"/>
              <a:t>blok-blok</a:t>
            </a:r>
            <a:r>
              <a:rPr lang="en-US" dirty="0"/>
              <a:t> 8-huruf. </a:t>
            </a:r>
            <a:r>
              <a:rPr lang="en-US" dirty="0" err="1"/>
              <a:t>Jika</a:t>
            </a:r>
            <a:r>
              <a:rPr lang="en-US" dirty="0"/>
              <a:t> &lt; 8, </a:t>
            </a:r>
            <a:r>
              <a:rPr lang="en-US" dirty="0" err="1"/>
              <a:t>tambahkan</a:t>
            </a:r>
            <a:r>
              <a:rPr lang="en-US" dirty="0"/>
              <a:t> </a:t>
            </a:r>
            <a:r>
              <a:rPr lang="en-US" dirty="0" err="1"/>
              <a:t>huruf</a:t>
            </a:r>
            <a:r>
              <a:rPr lang="en-US" dirty="0"/>
              <a:t> </a:t>
            </a:r>
            <a:r>
              <a:rPr lang="en-US" dirty="0" err="1"/>
              <a:t>palsu</a:t>
            </a:r>
            <a:r>
              <a:rPr lang="en-US" dirty="0"/>
              <a:t>.</a:t>
            </a:r>
          </a:p>
          <a:p>
            <a:pPr>
              <a:lnSpc>
                <a:spcPct val="90000"/>
              </a:lnSpc>
            </a:pPr>
            <a:endParaRPr lang="en-US" dirty="0"/>
          </a:p>
          <a:p>
            <a:pPr>
              <a:lnSpc>
                <a:spcPct val="90000"/>
              </a:lnSpc>
            </a:pPr>
            <a:r>
              <a:rPr lang="en-US" dirty="0"/>
              <a:t>G R A H A S I M A T U P A N G A</a:t>
            </a:r>
          </a:p>
          <a:p>
            <a:pPr>
              <a:lnSpc>
                <a:spcPct val="90000"/>
              </a:lnSpc>
            </a:pPr>
            <a:r>
              <a:rPr lang="en-US" dirty="0"/>
              <a:t>M R A </a:t>
            </a:r>
            <a:r>
              <a:rPr lang="en-US" dirty="0" err="1"/>
              <a:t>A</a:t>
            </a:r>
            <a:r>
              <a:rPr lang="en-US" dirty="0"/>
              <a:t> H S I G A T U A P N G A</a:t>
            </a:r>
          </a:p>
          <a:p>
            <a:pPr marL="0" indent="0">
              <a:lnSpc>
                <a:spcPct val="90000"/>
              </a:lnSpc>
              <a:buNone/>
            </a:pPr>
            <a:endParaRPr lang="en-US" dirty="0"/>
          </a:p>
          <a:p>
            <a:pPr>
              <a:lnSpc>
                <a:spcPct val="90000"/>
              </a:lnSpc>
            </a:pPr>
            <a:r>
              <a:rPr lang="en-US" dirty="0" err="1"/>
              <a:t>Cipherteks</a:t>
            </a:r>
            <a:r>
              <a:rPr lang="en-US" dirty="0"/>
              <a:t>: M R A </a:t>
            </a:r>
            <a:r>
              <a:rPr lang="en-US" dirty="0" err="1"/>
              <a:t>A</a:t>
            </a:r>
            <a:r>
              <a:rPr lang="en-US" dirty="0"/>
              <a:t> H S I G A T U A P N G A</a:t>
            </a:r>
          </a:p>
        </p:txBody>
      </p:sp>
    </p:spTree>
    <p:extLst>
      <p:ext uri="{BB962C8B-B14F-4D97-AF65-F5344CB8AC3E}">
        <p14:creationId xmlns:p14="http://schemas.microsoft.com/office/powerpoint/2010/main" val="6434383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680321" y="889000"/>
            <a:ext cx="7772400" cy="838200"/>
          </a:xfrm>
        </p:spPr>
        <p:txBody>
          <a:bodyPr/>
          <a:lstStyle/>
          <a:p>
            <a:r>
              <a:rPr lang="en-US" b="1" dirty="0" smtClean="0"/>
              <a:t>Super-</a:t>
            </a:r>
            <a:r>
              <a:rPr lang="en-US" b="1" dirty="0" err="1" smtClean="0"/>
              <a:t>enkripsi</a:t>
            </a:r>
            <a:endParaRPr lang="en-US" b="1" dirty="0" smtClean="0"/>
          </a:p>
        </p:txBody>
      </p:sp>
      <p:sp>
        <p:nvSpPr>
          <p:cNvPr id="31748" name="Rectangle 3"/>
          <p:cNvSpPr>
            <a:spLocks noGrp="1" noChangeArrowheads="1"/>
          </p:cNvSpPr>
          <p:nvPr>
            <p:ph type="body" idx="1"/>
          </p:nvPr>
        </p:nvSpPr>
        <p:spPr>
          <a:xfrm>
            <a:off x="680321" y="2336873"/>
            <a:ext cx="10986746" cy="3599316"/>
          </a:xfrm>
        </p:spPr>
        <p:txBody>
          <a:bodyPr>
            <a:normAutofit lnSpcReduction="10000"/>
          </a:bodyPr>
          <a:lstStyle/>
          <a:p>
            <a:pPr>
              <a:lnSpc>
                <a:spcPct val="90000"/>
              </a:lnSpc>
            </a:pPr>
            <a:r>
              <a:rPr lang="en-US" dirty="0" err="1"/>
              <a:t>Menggabungkan</a:t>
            </a:r>
            <a:r>
              <a:rPr lang="en-US" dirty="0"/>
              <a:t> </a:t>
            </a:r>
            <a:r>
              <a:rPr lang="en-US" i="1" dirty="0"/>
              <a:t>cipher</a:t>
            </a:r>
            <a:r>
              <a:rPr lang="en-US" dirty="0"/>
              <a:t> </a:t>
            </a:r>
            <a:r>
              <a:rPr lang="en-US" dirty="0" err="1"/>
              <a:t>substitusi</a:t>
            </a:r>
            <a:r>
              <a:rPr lang="en-US" dirty="0"/>
              <a:t> </a:t>
            </a:r>
            <a:r>
              <a:rPr lang="en-US" dirty="0" err="1"/>
              <a:t>dengan</a:t>
            </a:r>
            <a:r>
              <a:rPr lang="en-US" dirty="0"/>
              <a:t> </a:t>
            </a:r>
            <a:r>
              <a:rPr lang="en-US" i="1" dirty="0"/>
              <a:t>cipher</a:t>
            </a:r>
            <a:r>
              <a:rPr lang="en-US" dirty="0"/>
              <a:t> </a:t>
            </a:r>
            <a:r>
              <a:rPr lang="en-US" dirty="0" err="1"/>
              <a:t>transposisi</a:t>
            </a:r>
            <a:r>
              <a:rPr lang="en-US" dirty="0"/>
              <a:t>.</a:t>
            </a:r>
          </a:p>
          <a:p>
            <a:pPr>
              <a:lnSpc>
                <a:spcPct val="90000"/>
              </a:lnSpc>
            </a:pPr>
            <a:endParaRPr lang="en-GB" b="1" dirty="0">
              <a:cs typeface="Times New Roman" panose="02020603050405020304" pitchFamily="18" charset="0"/>
            </a:endParaRPr>
          </a:p>
          <a:p>
            <a:pPr>
              <a:lnSpc>
                <a:spcPct val="90000"/>
              </a:lnSpc>
            </a:pPr>
            <a:r>
              <a:rPr lang="en-GB" b="1" dirty="0" err="1">
                <a:cs typeface="Times New Roman" panose="02020603050405020304" pitchFamily="18" charset="0"/>
              </a:rPr>
              <a:t>Contoh</a:t>
            </a:r>
            <a:r>
              <a:rPr lang="en-GB" b="1" dirty="0">
                <a:cs typeface="Times New Roman" panose="02020603050405020304" pitchFamily="18" charset="0"/>
              </a:rPr>
              <a:t>.</a:t>
            </a:r>
            <a:r>
              <a:rPr lang="en-GB" dirty="0">
                <a:cs typeface="Times New Roman" panose="02020603050405020304" pitchFamily="18" charset="0"/>
              </a:rPr>
              <a:t>  </a:t>
            </a:r>
            <a:r>
              <a:rPr lang="en-US" dirty="0" err="1">
                <a:cs typeface="Times New Roman" panose="02020603050405020304" pitchFamily="18" charset="0"/>
              </a:rPr>
              <a:t>Plainteks</a:t>
            </a:r>
            <a:r>
              <a:rPr lang="en-US" dirty="0">
                <a:cs typeface="Times New Roman" panose="02020603050405020304" pitchFamily="18" charset="0"/>
              </a:rPr>
              <a:t> </a:t>
            </a:r>
            <a:r>
              <a:rPr lang="en-US" dirty="0">
                <a:latin typeface="Courier New" panose="02070309020205020404" pitchFamily="49" charset="0"/>
                <a:cs typeface="Courier New" panose="02070309020205020404" pitchFamily="49" charset="0"/>
              </a:rPr>
              <a:t>HELLO WORLD</a:t>
            </a:r>
            <a:endParaRPr lang="en-GB" dirty="0">
              <a:cs typeface="Times New Roman" panose="02020603050405020304" pitchFamily="18" charset="0"/>
            </a:endParaRPr>
          </a:p>
          <a:p>
            <a:pPr>
              <a:lnSpc>
                <a:spcPct val="90000"/>
              </a:lnSpc>
            </a:pPr>
            <a:r>
              <a:rPr lang="en-US" dirty="0" err="1">
                <a:cs typeface="Times New Roman" panose="02020603050405020304" pitchFamily="18" charset="0"/>
              </a:rPr>
              <a:t>dienkripsi</a:t>
            </a:r>
            <a:r>
              <a:rPr lang="en-US" dirty="0">
                <a:cs typeface="Times New Roman" panose="02020603050405020304" pitchFamily="18" charset="0"/>
              </a:rPr>
              <a:t> </a:t>
            </a:r>
            <a:r>
              <a:rPr lang="en-US" dirty="0" err="1">
                <a:cs typeface="Times New Roman" panose="02020603050405020304" pitchFamily="18" charset="0"/>
              </a:rPr>
              <a:t>dengan</a:t>
            </a:r>
            <a:r>
              <a:rPr lang="en-US" dirty="0">
                <a:cs typeface="Times New Roman" panose="02020603050405020304" pitchFamily="18" charset="0"/>
              </a:rPr>
              <a:t> </a:t>
            </a:r>
            <a:r>
              <a:rPr lang="en-US" i="1" dirty="0" err="1">
                <a:cs typeface="Times New Roman" panose="02020603050405020304" pitchFamily="18" charset="0"/>
              </a:rPr>
              <a:t>caesar</a:t>
            </a:r>
            <a:r>
              <a:rPr lang="en-US" i="1" dirty="0">
                <a:cs typeface="Times New Roman" panose="02020603050405020304" pitchFamily="18" charset="0"/>
              </a:rPr>
              <a:t> cipher</a:t>
            </a:r>
            <a:r>
              <a:rPr lang="en-US" dirty="0">
                <a:cs typeface="Times New Roman" panose="02020603050405020304" pitchFamily="18" charset="0"/>
              </a:rPr>
              <a:t> </a:t>
            </a:r>
            <a:r>
              <a:rPr lang="en-US" dirty="0" err="1">
                <a:cs typeface="Times New Roman" panose="02020603050405020304" pitchFamily="18" charset="0"/>
              </a:rPr>
              <a:t>menjadi</a:t>
            </a:r>
            <a:r>
              <a:rPr lang="en-US" dirty="0">
                <a:cs typeface="Times New Roman" panose="02020603050405020304" pitchFamily="18" charset="0"/>
              </a:rPr>
              <a:t> </a:t>
            </a:r>
            <a:r>
              <a:rPr lang="en-US" dirty="0">
                <a:latin typeface="Courier New" panose="02070309020205020404" pitchFamily="49" charset="0"/>
                <a:cs typeface="Courier New" panose="02070309020205020404" pitchFamily="49" charset="0"/>
              </a:rPr>
              <a:t>KHOOR ZRUOG</a:t>
            </a:r>
            <a:endParaRPr lang="en-GB" dirty="0">
              <a:cs typeface="Times New Roman" panose="02020603050405020304" pitchFamily="18" charset="0"/>
            </a:endParaRPr>
          </a:p>
          <a:p>
            <a:pPr>
              <a:lnSpc>
                <a:spcPct val="90000"/>
              </a:lnSpc>
              <a:buFont typeface="Wingdings" panose="05000000000000000000" pitchFamily="2" charset="2"/>
              <a:buNone/>
            </a:pPr>
            <a:r>
              <a:rPr lang="en-US" dirty="0">
                <a:cs typeface="Times New Roman" panose="02020603050405020304" pitchFamily="18" charset="0"/>
              </a:rPr>
              <a:t> 	</a:t>
            </a:r>
            <a:r>
              <a:rPr lang="en-US" dirty="0" err="1">
                <a:cs typeface="Times New Roman" panose="02020603050405020304" pitchFamily="18" charset="0"/>
              </a:rPr>
              <a:t>kemudian</a:t>
            </a:r>
            <a:r>
              <a:rPr lang="en-US" dirty="0">
                <a:cs typeface="Times New Roman" panose="02020603050405020304" pitchFamily="18" charset="0"/>
              </a:rPr>
              <a:t> </a:t>
            </a:r>
            <a:r>
              <a:rPr lang="en-US" dirty="0" err="1">
                <a:cs typeface="Times New Roman" panose="02020603050405020304" pitchFamily="18" charset="0"/>
              </a:rPr>
              <a:t>hasil</a:t>
            </a:r>
            <a:r>
              <a:rPr lang="en-US" dirty="0">
                <a:cs typeface="Times New Roman" panose="02020603050405020304" pitchFamily="18" charset="0"/>
              </a:rPr>
              <a:t> </a:t>
            </a:r>
            <a:r>
              <a:rPr lang="en-US" dirty="0" err="1">
                <a:cs typeface="Times New Roman" panose="02020603050405020304" pitchFamily="18" charset="0"/>
              </a:rPr>
              <a:t>enkripsi</a:t>
            </a:r>
            <a:r>
              <a:rPr lang="en-US" dirty="0">
                <a:cs typeface="Times New Roman" panose="02020603050405020304" pitchFamily="18" charset="0"/>
              </a:rPr>
              <a:t> </a:t>
            </a:r>
            <a:r>
              <a:rPr lang="en-US" dirty="0" err="1">
                <a:cs typeface="Times New Roman" panose="02020603050405020304" pitchFamily="18" charset="0"/>
              </a:rPr>
              <a:t>ini</a:t>
            </a:r>
            <a:r>
              <a:rPr lang="en-US" dirty="0">
                <a:cs typeface="Times New Roman" panose="02020603050405020304" pitchFamily="18" charset="0"/>
              </a:rPr>
              <a:t> </a:t>
            </a:r>
            <a:r>
              <a:rPr lang="en-US" dirty="0" err="1">
                <a:cs typeface="Times New Roman" panose="02020603050405020304" pitchFamily="18" charset="0"/>
              </a:rPr>
              <a:t>dienkripsi</a:t>
            </a:r>
            <a:r>
              <a:rPr lang="en-US" dirty="0">
                <a:cs typeface="Times New Roman" panose="02020603050405020304" pitchFamily="18" charset="0"/>
              </a:rPr>
              <a:t> </a:t>
            </a:r>
            <a:r>
              <a:rPr lang="en-US" dirty="0" err="1">
                <a:cs typeface="Times New Roman" panose="02020603050405020304" pitchFamily="18" charset="0"/>
              </a:rPr>
              <a:t>lagi</a:t>
            </a:r>
            <a:r>
              <a:rPr lang="en-US" dirty="0">
                <a:cs typeface="Times New Roman" panose="02020603050405020304" pitchFamily="18" charset="0"/>
              </a:rPr>
              <a:t> </a:t>
            </a:r>
            <a:r>
              <a:rPr lang="en-US" dirty="0" err="1">
                <a:cs typeface="Times New Roman" panose="02020603050405020304" pitchFamily="18" charset="0"/>
              </a:rPr>
              <a:t>dengan</a:t>
            </a:r>
            <a:r>
              <a:rPr lang="en-US" dirty="0">
                <a:cs typeface="Times New Roman" panose="02020603050405020304" pitchFamily="18" charset="0"/>
              </a:rPr>
              <a:t> </a:t>
            </a:r>
            <a:r>
              <a:rPr lang="en-US" i="1" dirty="0">
                <a:cs typeface="Times New Roman" panose="02020603050405020304" pitchFamily="18" charset="0"/>
              </a:rPr>
              <a:t>cipher</a:t>
            </a:r>
            <a:r>
              <a:rPr lang="en-US" dirty="0">
                <a:cs typeface="Times New Roman" panose="02020603050405020304" pitchFamily="18" charset="0"/>
              </a:rPr>
              <a:t> </a:t>
            </a:r>
            <a:r>
              <a:rPr lang="en-US" dirty="0" err="1">
                <a:cs typeface="Times New Roman" panose="02020603050405020304" pitchFamily="18" charset="0"/>
              </a:rPr>
              <a:t>transposisi</a:t>
            </a:r>
            <a:r>
              <a:rPr lang="en-US" dirty="0">
                <a:cs typeface="Times New Roman" panose="02020603050405020304" pitchFamily="18" charset="0"/>
              </a:rPr>
              <a:t>  (</a:t>
            </a:r>
            <a:r>
              <a:rPr lang="en-US" i="1" dirty="0">
                <a:cs typeface="Times New Roman" panose="02020603050405020304" pitchFamily="18" charset="0"/>
              </a:rPr>
              <a:t>k</a:t>
            </a:r>
            <a:r>
              <a:rPr lang="en-US" dirty="0">
                <a:cs typeface="Times New Roman" panose="02020603050405020304" pitchFamily="18" charset="0"/>
              </a:rPr>
              <a:t> = 4):</a:t>
            </a:r>
            <a:endParaRPr lang="en-GB" dirty="0">
              <a:cs typeface="Times New Roman" panose="02020603050405020304" pitchFamily="18" charset="0"/>
            </a:endParaRPr>
          </a:p>
          <a:p>
            <a:pPr lvl="1">
              <a:lnSpc>
                <a:spcPct val="90000"/>
              </a:lnSpc>
            </a:pPr>
            <a:r>
              <a:rPr lang="en-US" dirty="0">
                <a:latin typeface="Courier New" panose="02070309020205020404" pitchFamily="49" charset="0"/>
                <a:cs typeface="Courier New" panose="02070309020205020404" pitchFamily="49" charset="0"/>
              </a:rPr>
              <a:t>KHOO</a:t>
            </a:r>
            <a:endParaRPr lang="en-GB" dirty="0">
              <a:cs typeface="Times New Roman" panose="02020603050405020304" pitchFamily="18" charset="0"/>
            </a:endParaRPr>
          </a:p>
          <a:p>
            <a:pPr lvl="1">
              <a:lnSpc>
                <a:spcPct val="90000"/>
              </a:lnSpc>
            </a:pPr>
            <a:r>
              <a:rPr lang="en-US" dirty="0">
                <a:latin typeface="Courier New" panose="02070309020205020404" pitchFamily="49" charset="0"/>
                <a:cs typeface="Courier New" panose="02070309020205020404" pitchFamily="49" charset="0"/>
              </a:rPr>
              <a:t>RZRU</a:t>
            </a:r>
            <a:endParaRPr lang="en-GB" dirty="0">
              <a:cs typeface="Times New Roman" panose="02020603050405020304" pitchFamily="18" charset="0"/>
            </a:endParaRPr>
          </a:p>
          <a:p>
            <a:pPr lvl="1">
              <a:lnSpc>
                <a:spcPct val="90000"/>
              </a:lnSpc>
            </a:pPr>
            <a:r>
              <a:rPr lang="en-US" dirty="0">
                <a:latin typeface="Courier New" panose="02070309020205020404" pitchFamily="49" charset="0"/>
                <a:cs typeface="Courier New" panose="02070309020205020404" pitchFamily="49" charset="0"/>
              </a:rPr>
              <a:t>OGZZ</a:t>
            </a:r>
            <a:endParaRPr lang="en-GB" dirty="0">
              <a:cs typeface="Times New Roman" panose="02020603050405020304" pitchFamily="18" charset="0"/>
            </a:endParaRPr>
          </a:p>
          <a:p>
            <a:pPr>
              <a:lnSpc>
                <a:spcPct val="90000"/>
              </a:lnSpc>
              <a:buFont typeface="Wingdings" panose="05000000000000000000" pitchFamily="2" charset="2"/>
              <a:buNone/>
            </a:pPr>
            <a:r>
              <a:rPr lang="en-US" dirty="0">
                <a:cs typeface="Times New Roman" panose="02020603050405020304" pitchFamily="18" charset="0"/>
              </a:rPr>
              <a:t> 	</a:t>
            </a:r>
            <a:r>
              <a:rPr lang="en-US" dirty="0" err="1">
                <a:cs typeface="Times New Roman" panose="02020603050405020304" pitchFamily="18" charset="0"/>
              </a:rPr>
              <a:t>Cipherteks</a:t>
            </a:r>
            <a:r>
              <a:rPr lang="en-US" dirty="0">
                <a:cs typeface="Times New Roman" panose="02020603050405020304" pitchFamily="18" charset="0"/>
              </a:rPr>
              <a:t> </a:t>
            </a:r>
            <a:r>
              <a:rPr lang="en-US" dirty="0" err="1">
                <a:cs typeface="Times New Roman" panose="02020603050405020304" pitchFamily="18" charset="0"/>
              </a:rPr>
              <a:t>akhir</a:t>
            </a:r>
            <a:r>
              <a:rPr lang="en-US" dirty="0">
                <a:cs typeface="Times New Roman" panose="02020603050405020304" pitchFamily="18" charset="0"/>
              </a:rPr>
              <a:t> </a:t>
            </a:r>
            <a:r>
              <a:rPr lang="en-US" dirty="0" err="1">
                <a:cs typeface="Times New Roman" panose="02020603050405020304" pitchFamily="18" charset="0"/>
              </a:rPr>
              <a:t>adalah</a:t>
            </a:r>
            <a:r>
              <a:rPr lang="en-US" dirty="0">
                <a:cs typeface="Times New Roman" panose="02020603050405020304" pitchFamily="18" charset="0"/>
              </a:rPr>
              <a:t>: </a:t>
            </a:r>
            <a:r>
              <a:rPr lang="en-GB" b="1" dirty="0">
                <a:latin typeface="Courier" pitchFamily="49" charset="0"/>
                <a:cs typeface="Times New Roman" panose="02020603050405020304" pitchFamily="18" charset="0"/>
              </a:rPr>
              <a:t>KROHZGORZOUZ</a:t>
            </a:r>
            <a:r>
              <a:rPr lang="en-US" dirty="0"/>
              <a:t> </a:t>
            </a:r>
          </a:p>
        </p:txBody>
      </p:sp>
    </p:spTree>
    <p:extLst>
      <p:ext uri="{BB962C8B-B14F-4D97-AF65-F5344CB8AC3E}">
        <p14:creationId xmlns:p14="http://schemas.microsoft.com/office/powerpoint/2010/main" val="14578841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ONE TIME PAD (VERNAM CIPHER)</a:t>
            </a:r>
            <a:endParaRPr lang="en-US" dirty="0"/>
          </a:p>
        </p:txBody>
      </p:sp>
      <p:sp>
        <p:nvSpPr>
          <p:cNvPr id="3" name="Content Placeholder 2"/>
          <p:cNvSpPr>
            <a:spLocks noGrp="1"/>
          </p:cNvSpPr>
          <p:nvPr>
            <p:ph idx="1"/>
          </p:nvPr>
        </p:nvSpPr>
        <p:spPr>
          <a:xfrm>
            <a:off x="680320" y="2226734"/>
            <a:ext cx="10673479" cy="4453466"/>
          </a:xfrm>
        </p:spPr>
        <p:txBody>
          <a:bodyPr>
            <a:normAutofit fontScale="70000" lnSpcReduction="20000"/>
          </a:bodyPr>
          <a:lstStyle/>
          <a:p>
            <a:pPr>
              <a:lnSpc>
                <a:spcPct val="120000"/>
              </a:lnSpc>
            </a:pPr>
            <a:r>
              <a:rPr lang="en-US" dirty="0" err="1"/>
              <a:t>Dalam</a:t>
            </a:r>
            <a:r>
              <a:rPr lang="en-US" dirty="0"/>
              <a:t> </a:t>
            </a:r>
            <a:r>
              <a:rPr lang="en-US" dirty="0" err="1"/>
              <a:t>dunia</a:t>
            </a:r>
            <a:r>
              <a:rPr lang="en-US" dirty="0"/>
              <a:t> </a:t>
            </a:r>
            <a:r>
              <a:rPr lang="en-US" dirty="0" err="1"/>
              <a:t>kriptografi</a:t>
            </a:r>
            <a:r>
              <a:rPr lang="en-US" dirty="0"/>
              <a:t> </a:t>
            </a:r>
            <a:r>
              <a:rPr lang="en-US" dirty="0" err="1"/>
              <a:t>dikenal</a:t>
            </a:r>
            <a:r>
              <a:rPr lang="en-US" dirty="0"/>
              <a:t> </a:t>
            </a:r>
            <a:r>
              <a:rPr lang="en-US" dirty="0" err="1"/>
              <a:t>sebuah</a:t>
            </a:r>
            <a:r>
              <a:rPr lang="en-US" dirty="0"/>
              <a:t> </a:t>
            </a:r>
            <a:r>
              <a:rPr lang="en-US" dirty="0" err="1"/>
              <a:t>metode</a:t>
            </a:r>
            <a:r>
              <a:rPr lang="en-US" dirty="0"/>
              <a:t> </a:t>
            </a:r>
            <a:r>
              <a:rPr lang="en-US" dirty="0" err="1"/>
              <a:t>penyandian</a:t>
            </a:r>
            <a:r>
              <a:rPr lang="en-US" dirty="0"/>
              <a:t> yang </a:t>
            </a:r>
            <a:r>
              <a:rPr lang="en-US" dirty="0" err="1"/>
              <a:t>sangat</a:t>
            </a:r>
            <a:r>
              <a:rPr lang="en-US" dirty="0"/>
              <a:t> </a:t>
            </a:r>
            <a:r>
              <a:rPr lang="en-US" dirty="0" err="1"/>
              <a:t>kuat</a:t>
            </a:r>
            <a:r>
              <a:rPr lang="en-US" dirty="0"/>
              <a:t> </a:t>
            </a:r>
            <a:r>
              <a:rPr lang="en-US" dirty="0" err="1"/>
              <a:t>sehingga</a:t>
            </a:r>
            <a:r>
              <a:rPr lang="en-US" dirty="0"/>
              <a:t> </a:t>
            </a:r>
            <a:r>
              <a:rPr lang="en-US" dirty="0" err="1"/>
              <a:t>tidak</a:t>
            </a:r>
            <a:r>
              <a:rPr lang="en-US" dirty="0"/>
              <a:t> </a:t>
            </a:r>
            <a:r>
              <a:rPr lang="en-US" dirty="0" err="1"/>
              <a:t>mudah</a:t>
            </a:r>
            <a:r>
              <a:rPr lang="en-US" dirty="0"/>
              <a:t> </a:t>
            </a:r>
            <a:r>
              <a:rPr lang="en-US" dirty="0" err="1"/>
              <a:t>dipecahkan</a:t>
            </a:r>
            <a:r>
              <a:rPr lang="en-US" dirty="0"/>
              <a:t>, </a:t>
            </a:r>
            <a:r>
              <a:rPr lang="en-US" dirty="0" err="1"/>
              <a:t>yaitu</a:t>
            </a:r>
            <a:r>
              <a:rPr lang="en-US" dirty="0"/>
              <a:t> </a:t>
            </a:r>
            <a:r>
              <a:rPr lang="en-US" dirty="0" err="1"/>
              <a:t>metode</a:t>
            </a:r>
            <a:r>
              <a:rPr lang="en-US" dirty="0"/>
              <a:t> </a:t>
            </a:r>
            <a:r>
              <a:rPr lang="en-US" dirty="0" err="1"/>
              <a:t>penyandian</a:t>
            </a:r>
            <a:r>
              <a:rPr lang="en-US" dirty="0"/>
              <a:t> </a:t>
            </a:r>
            <a:r>
              <a:rPr lang="en-US" i="1" dirty="0"/>
              <a:t>One Time Pad</a:t>
            </a:r>
            <a:r>
              <a:rPr lang="en-US" dirty="0"/>
              <a:t> (OTP). </a:t>
            </a:r>
            <a:r>
              <a:rPr lang="en-US" dirty="0" err="1"/>
              <a:t>Metode</a:t>
            </a:r>
            <a:r>
              <a:rPr lang="en-US" dirty="0"/>
              <a:t> </a:t>
            </a:r>
            <a:r>
              <a:rPr lang="en-US" dirty="0" err="1"/>
              <a:t>penyandian</a:t>
            </a:r>
            <a:r>
              <a:rPr lang="en-US" dirty="0"/>
              <a:t> OTP </a:t>
            </a:r>
            <a:r>
              <a:rPr lang="en-US" dirty="0" err="1"/>
              <a:t>pertama</a:t>
            </a:r>
            <a:r>
              <a:rPr lang="en-US" dirty="0"/>
              <a:t> kali </a:t>
            </a:r>
            <a:r>
              <a:rPr lang="en-US" dirty="0" err="1"/>
              <a:t>diperkenalkan</a:t>
            </a:r>
            <a:r>
              <a:rPr lang="en-US" dirty="0"/>
              <a:t> </a:t>
            </a:r>
            <a:r>
              <a:rPr lang="en-US" dirty="0" err="1"/>
              <a:t>oleh</a:t>
            </a:r>
            <a:r>
              <a:rPr lang="en-US" dirty="0"/>
              <a:t> Gilbert </a:t>
            </a:r>
            <a:r>
              <a:rPr lang="en-US" dirty="0" err="1"/>
              <a:t>Vernam</a:t>
            </a:r>
            <a:r>
              <a:rPr lang="en-US" dirty="0"/>
              <a:t> </a:t>
            </a:r>
            <a:r>
              <a:rPr lang="en-US" dirty="0" err="1"/>
              <a:t>dalam</a:t>
            </a:r>
            <a:r>
              <a:rPr lang="en-US" dirty="0"/>
              <a:t> </a:t>
            </a:r>
            <a:r>
              <a:rPr lang="en-US" dirty="0" err="1"/>
              <a:t>perang</a:t>
            </a:r>
            <a:r>
              <a:rPr lang="en-US" dirty="0"/>
              <a:t> </a:t>
            </a:r>
            <a:r>
              <a:rPr lang="en-US" dirty="0" err="1"/>
              <a:t>dunia</a:t>
            </a:r>
            <a:r>
              <a:rPr lang="en-US" dirty="0"/>
              <a:t> </a:t>
            </a:r>
            <a:r>
              <a:rPr lang="en-US" dirty="0" err="1"/>
              <a:t>pertama</a:t>
            </a:r>
            <a:r>
              <a:rPr lang="en-US" dirty="0"/>
              <a:t>.</a:t>
            </a:r>
          </a:p>
          <a:p>
            <a:pPr>
              <a:lnSpc>
                <a:spcPct val="120000"/>
              </a:lnSpc>
            </a:pPr>
            <a:r>
              <a:rPr lang="en-US" dirty="0" err="1"/>
              <a:t>Metode</a:t>
            </a:r>
            <a:r>
              <a:rPr lang="en-US" dirty="0"/>
              <a:t> </a:t>
            </a:r>
            <a:r>
              <a:rPr lang="en-US" dirty="0" err="1"/>
              <a:t>penyandian</a:t>
            </a:r>
            <a:r>
              <a:rPr lang="en-US" dirty="0"/>
              <a:t> OTP </a:t>
            </a:r>
            <a:r>
              <a:rPr lang="en-US" dirty="0" err="1"/>
              <a:t>merupakan</a:t>
            </a:r>
            <a:r>
              <a:rPr lang="en-US" dirty="0"/>
              <a:t> </a:t>
            </a:r>
            <a:r>
              <a:rPr lang="en-US" dirty="0" err="1"/>
              <a:t>salah</a:t>
            </a:r>
            <a:r>
              <a:rPr lang="en-US" dirty="0"/>
              <a:t> </a:t>
            </a:r>
            <a:r>
              <a:rPr lang="en-US" dirty="0" err="1"/>
              <a:t>satu</a:t>
            </a:r>
            <a:r>
              <a:rPr lang="en-US" dirty="0"/>
              <a:t> </a:t>
            </a:r>
            <a:r>
              <a:rPr lang="en-US" dirty="0" err="1"/>
              <a:t>variasi</a:t>
            </a:r>
            <a:r>
              <a:rPr lang="en-US" dirty="0"/>
              <a:t> </a:t>
            </a:r>
            <a:r>
              <a:rPr lang="en-US" dirty="0" err="1"/>
              <a:t>dari</a:t>
            </a:r>
            <a:r>
              <a:rPr lang="en-US" dirty="0"/>
              <a:t> </a:t>
            </a:r>
            <a:r>
              <a:rPr lang="en-US" dirty="0" err="1">
                <a:hlinkClick r:id="rId2"/>
              </a:rPr>
              <a:t>metode</a:t>
            </a:r>
            <a:r>
              <a:rPr lang="en-US" dirty="0">
                <a:hlinkClick r:id="rId2"/>
              </a:rPr>
              <a:t> </a:t>
            </a:r>
            <a:r>
              <a:rPr lang="en-US" dirty="0" err="1">
                <a:hlinkClick r:id="rId2"/>
              </a:rPr>
              <a:t>penyandian</a:t>
            </a:r>
            <a:r>
              <a:rPr lang="en-US" dirty="0">
                <a:hlinkClick r:id="rId2"/>
              </a:rPr>
              <a:t> </a:t>
            </a:r>
            <a:r>
              <a:rPr lang="en-US" dirty="0" err="1">
                <a:hlinkClick r:id="rId2"/>
              </a:rPr>
              <a:t>substitusi</a:t>
            </a:r>
            <a:r>
              <a:rPr lang="en-US" dirty="0"/>
              <a:t> </a:t>
            </a:r>
            <a:r>
              <a:rPr lang="en-US" dirty="0" err="1"/>
              <a:t>dengan</a:t>
            </a:r>
            <a:r>
              <a:rPr lang="en-US" dirty="0"/>
              <a:t> </a:t>
            </a:r>
            <a:r>
              <a:rPr lang="en-US" dirty="0" err="1"/>
              <a:t>cara</a:t>
            </a:r>
            <a:r>
              <a:rPr lang="en-US" dirty="0"/>
              <a:t> </a:t>
            </a:r>
            <a:r>
              <a:rPr lang="en-US" dirty="0" err="1"/>
              <a:t>memberikan</a:t>
            </a:r>
            <a:r>
              <a:rPr lang="en-US" dirty="0"/>
              <a:t> </a:t>
            </a:r>
            <a:r>
              <a:rPr lang="en-US" dirty="0" err="1"/>
              <a:t>syarat-syarat</a:t>
            </a:r>
            <a:r>
              <a:rPr lang="en-US" dirty="0"/>
              <a:t> </a:t>
            </a:r>
            <a:r>
              <a:rPr lang="en-US" dirty="0" err="1"/>
              <a:t>khusus</a:t>
            </a:r>
            <a:r>
              <a:rPr lang="en-US" dirty="0"/>
              <a:t> </a:t>
            </a:r>
            <a:r>
              <a:rPr lang="en-US" dirty="0" err="1"/>
              <a:t>terhadap</a:t>
            </a:r>
            <a:r>
              <a:rPr lang="en-US" dirty="0"/>
              <a:t> </a:t>
            </a:r>
            <a:r>
              <a:rPr lang="en-US" dirty="0" err="1"/>
              <a:t>kunci</a:t>
            </a:r>
            <a:r>
              <a:rPr lang="en-US" dirty="0"/>
              <a:t> yang </a:t>
            </a:r>
            <a:r>
              <a:rPr lang="en-US" dirty="0" err="1"/>
              <a:t>digunakan</a:t>
            </a:r>
            <a:r>
              <a:rPr lang="en-US" dirty="0"/>
              <a:t> </a:t>
            </a:r>
            <a:r>
              <a:rPr lang="en-US" dirty="0" err="1"/>
              <a:t>yaitu</a:t>
            </a:r>
            <a:r>
              <a:rPr lang="en-US" dirty="0"/>
              <a:t> </a:t>
            </a:r>
            <a:r>
              <a:rPr lang="en-US" dirty="0" err="1"/>
              <a:t>terbuat</a:t>
            </a:r>
            <a:r>
              <a:rPr lang="en-US" dirty="0"/>
              <a:t> </a:t>
            </a:r>
            <a:r>
              <a:rPr lang="en-US" dirty="0" err="1"/>
              <a:t>dari</a:t>
            </a:r>
            <a:r>
              <a:rPr lang="en-US" dirty="0"/>
              <a:t> </a:t>
            </a:r>
            <a:r>
              <a:rPr lang="en-US" dirty="0" err="1"/>
              <a:t>karakter</a:t>
            </a:r>
            <a:r>
              <a:rPr lang="en-US" dirty="0"/>
              <a:t> / </a:t>
            </a:r>
            <a:r>
              <a:rPr lang="en-US" dirty="0" err="1"/>
              <a:t>huruf</a:t>
            </a:r>
            <a:r>
              <a:rPr lang="en-US" dirty="0"/>
              <a:t> yang </a:t>
            </a:r>
            <a:r>
              <a:rPr lang="en-US" dirty="0" err="1"/>
              <a:t>acak</a:t>
            </a:r>
            <a:r>
              <a:rPr lang="en-US" dirty="0"/>
              <a:t> (</a:t>
            </a:r>
            <a:r>
              <a:rPr lang="en-US" dirty="0" err="1"/>
              <a:t>kunci</a:t>
            </a:r>
            <a:r>
              <a:rPr lang="en-US" dirty="0"/>
              <a:t> </a:t>
            </a:r>
            <a:r>
              <a:rPr lang="en-US" dirty="0" err="1"/>
              <a:t>acak</a:t>
            </a:r>
            <a:r>
              <a:rPr lang="en-US" dirty="0"/>
              <a:t> </a:t>
            </a:r>
            <a:r>
              <a:rPr lang="en-US" dirty="0" err="1"/>
              <a:t>atau</a:t>
            </a:r>
            <a:r>
              <a:rPr lang="en-US" dirty="0"/>
              <a:t> </a:t>
            </a:r>
            <a:r>
              <a:rPr lang="en-US" i="1" dirty="0"/>
              <a:t>pad</a:t>
            </a:r>
            <a:r>
              <a:rPr lang="en-US" dirty="0"/>
              <a:t>), </a:t>
            </a:r>
            <a:r>
              <a:rPr lang="en-US" dirty="0" err="1"/>
              <a:t>dan</a:t>
            </a:r>
            <a:r>
              <a:rPr lang="en-US" dirty="0"/>
              <a:t> </a:t>
            </a:r>
            <a:r>
              <a:rPr lang="en-US" dirty="0" err="1"/>
              <a:t>pengacakannya</a:t>
            </a:r>
            <a:r>
              <a:rPr lang="en-US" dirty="0"/>
              <a:t> </a:t>
            </a:r>
            <a:r>
              <a:rPr lang="en-US" dirty="0" err="1"/>
              <a:t>tidak</a:t>
            </a:r>
            <a:r>
              <a:rPr lang="en-US" dirty="0"/>
              <a:t> </a:t>
            </a:r>
            <a:r>
              <a:rPr lang="en-US" dirty="0" err="1"/>
              <a:t>menggunakan</a:t>
            </a:r>
            <a:r>
              <a:rPr lang="en-US" dirty="0"/>
              <a:t> </a:t>
            </a:r>
            <a:r>
              <a:rPr lang="en-US" dirty="0" err="1"/>
              <a:t>rumus</a:t>
            </a:r>
            <a:r>
              <a:rPr lang="en-US" dirty="0"/>
              <a:t> </a:t>
            </a:r>
            <a:r>
              <a:rPr lang="en-US" dirty="0" err="1"/>
              <a:t>tertentu</a:t>
            </a:r>
            <a:r>
              <a:rPr lang="en-US" dirty="0"/>
              <a:t>. </a:t>
            </a:r>
          </a:p>
          <a:p>
            <a:pPr>
              <a:lnSpc>
                <a:spcPct val="120000"/>
              </a:lnSpc>
            </a:pPr>
            <a:r>
              <a:rPr lang="en-US" dirty="0" err="1"/>
              <a:t>Jika</a:t>
            </a:r>
            <a:r>
              <a:rPr lang="en-US" dirty="0"/>
              <a:t> </a:t>
            </a:r>
            <a:r>
              <a:rPr lang="en-US" dirty="0" err="1"/>
              <a:t>kunci</a:t>
            </a:r>
            <a:r>
              <a:rPr lang="en-US" dirty="0"/>
              <a:t> </a:t>
            </a:r>
            <a:r>
              <a:rPr lang="en-US" dirty="0" err="1"/>
              <a:t>tersebut</a:t>
            </a:r>
            <a:r>
              <a:rPr lang="en-US" dirty="0"/>
              <a:t> </a:t>
            </a:r>
            <a:r>
              <a:rPr lang="en-US" dirty="0" err="1"/>
              <a:t>benar-benar</a:t>
            </a:r>
            <a:r>
              <a:rPr lang="en-US" dirty="0"/>
              <a:t> </a:t>
            </a:r>
            <a:r>
              <a:rPr lang="en-US" dirty="0" err="1"/>
              <a:t>acak</a:t>
            </a:r>
            <a:r>
              <a:rPr lang="en-US" dirty="0"/>
              <a:t>, </a:t>
            </a:r>
            <a:r>
              <a:rPr lang="en-US" dirty="0" err="1"/>
              <a:t>digunakan</a:t>
            </a:r>
            <a:r>
              <a:rPr lang="en-US" dirty="0"/>
              <a:t> </a:t>
            </a:r>
            <a:r>
              <a:rPr lang="en-US" dirty="0" err="1"/>
              <a:t>hanya</a:t>
            </a:r>
            <a:r>
              <a:rPr lang="en-US" dirty="0"/>
              <a:t> </a:t>
            </a:r>
            <a:r>
              <a:rPr lang="en-US" dirty="0" err="1"/>
              <a:t>sekali</a:t>
            </a:r>
            <a:r>
              <a:rPr lang="en-US" dirty="0"/>
              <a:t>, </a:t>
            </a:r>
            <a:r>
              <a:rPr lang="en-US" dirty="0" err="1"/>
              <a:t>serta</a:t>
            </a:r>
            <a:r>
              <a:rPr lang="en-US" dirty="0"/>
              <a:t> </a:t>
            </a:r>
            <a:r>
              <a:rPr lang="en-US" dirty="0" err="1"/>
              <a:t>terjaga</a:t>
            </a:r>
            <a:r>
              <a:rPr lang="en-US" dirty="0"/>
              <a:t> </a:t>
            </a:r>
            <a:r>
              <a:rPr lang="en-US" dirty="0" err="1"/>
              <a:t>kerahasiannya</a:t>
            </a:r>
            <a:r>
              <a:rPr lang="en-US" dirty="0"/>
              <a:t> </a:t>
            </a:r>
            <a:r>
              <a:rPr lang="en-US" dirty="0" err="1"/>
              <a:t>dengan</a:t>
            </a:r>
            <a:r>
              <a:rPr lang="en-US" dirty="0"/>
              <a:t> </a:t>
            </a:r>
            <a:r>
              <a:rPr lang="en-US" dirty="0" err="1"/>
              <a:t>baik</a:t>
            </a:r>
            <a:r>
              <a:rPr lang="en-US" dirty="0"/>
              <a:t>, </a:t>
            </a:r>
            <a:r>
              <a:rPr lang="en-US" dirty="0" err="1"/>
              <a:t>maka</a:t>
            </a:r>
            <a:r>
              <a:rPr lang="en-US" dirty="0"/>
              <a:t> </a:t>
            </a:r>
            <a:r>
              <a:rPr lang="en-US" dirty="0" err="1"/>
              <a:t>metode</a:t>
            </a:r>
            <a:r>
              <a:rPr lang="en-US" dirty="0"/>
              <a:t> </a:t>
            </a:r>
            <a:r>
              <a:rPr lang="en-US" dirty="0" err="1"/>
              <a:t>penyandian</a:t>
            </a:r>
            <a:r>
              <a:rPr lang="en-US" dirty="0"/>
              <a:t> OTP </a:t>
            </a:r>
            <a:r>
              <a:rPr lang="en-US" dirty="0" err="1"/>
              <a:t>ini</a:t>
            </a:r>
            <a:r>
              <a:rPr lang="en-US" dirty="0"/>
              <a:t> </a:t>
            </a:r>
            <a:r>
              <a:rPr lang="en-US" dirty="0" err="1"/>
              <a:t>sangat</a:t>
            </a:r>
            <a:r>
              <a:rPr lang="en-US" dirty="0"/>
              <a:t> </a:t>
            </a:r>
            <a:r>
              <a:rPr lang="en-US" dirty="0" err="1"/>
              <a:t>kuat</a:t>
            </a:r>
            <a:r>
              <a:rPr lang="en-US" dirty="0"/>
              <a:t> </a:t>
            </a:r>
            <a:r>
              <a:rPr lang="en-US" dirty="0" err="1"/>
              <a:t>dan</a:t>
            </a:r>
            <a:r>
              <a:rPr lang="en-US" dirty="0"/>
              <a:t> </a:t>
            </a:r>
            <a:r>
              <a:rPr lang="en-US" dirty="0" err="1"/>
              <a:t>tidak</a:t>
            </a:r>
            <a:r>
              <a:rPr lang="en-US" dirty="0"/>
              <a:t> </a:t>
            </a:r>
            <a:r>
              <a:rPr lang="en-US" dirty="0" err="1"/>
              <a:t>dapat</a:t>
            </a:r>
            <a:r>
              <a:rPr lang="en-US" dirty="0"/>
              <a:t> </a:t>
            </a:r>
            <a:r>
              <a:rPr lang="en-US" dirty="0" err="1"/>
              <a:t>dipecahkan</a:t>
            </a:r>
            <a:r>
              <a:rPr lang="en-US" dirty="0"/>
              <a:t>. </a:t>
            </a:r>
          </a:p>
          <a:p>
            <a:pPr>
              <a:lnSpc>
                <a:spcPct val="120000"/>
              </a:lnSpc>
            </a:pPr>
            <a:r>
              <a:rPr lang="en-US" dirty="0" err="1"/>
              <a:t>Dalam</a:t>
            </a:r>
            <a:r>
              <a:rPr lang="en-US" dirty="0"/>
              <a:t> </a:t>
            </a:r>
            <a:r>
              <a:rPr lang="en-US" dirty="0" err="1"/>
              <a:t>kriptografi</a:t>
            </a:r>
            <a:r>
              <a:rPr lang="en-US" dirty="0"/>
              <a:t> </a:t>
            </a:r>
            <a:r>
              <a:rPr lang="en-US" dirty="0" err="1"/>
              <a:t>klasik</a:t>
            </a:r>
            <a:r>
              <a:rPr lang="en-US" dirty="0"/>
              <a:t>, </a:t>
            </a:r>
            <a:r>
              <a:rPr lang="en-US" dirty="0" err="1"/>
              <a:t>yaitu</a:t>
            </a:r>
            <a:r>
              <a:rPr lang="en-US" dirty="0"/>
              <a:t> </a:t>
            </a:r>
            <a:r>
              <a:rPr lang="en-US" dirty="0" err="1"/>
              <a:t>kriptografi</a:t>
            </a:r>
            <a:r>
              <a:rPr lang="en-US" dirty="0"/>
              <a:t> </a:t>
            </a:r>
            <a:r>
              <a:rPr lang="en-US" dirty="0" err="1"/>
              <a:t>jaman</a:t>
            </a:r>
            <a:r>
              <a:rPr lang="en-US" dirty="0"/>
              <a:t> </a:t>
            </a:r>
            <a:r>
              <a:rPr lang="en-US" dirty="0" err="1"/>
              <a:t>dulu</a:t>
            </a:r>
            <a:r>
              <a:rPr lang="en-US" dirty="0"/>
              <a:t> yang </a:t>
            </a:r>
            <a:r>
              <a:rPr lang="en-US" dirty="0" err="1"/>
              <a:t>dikenal</a:t>
            </a:r>
            <a:r>
              <a:rPr lang="en-US" dirty="0"/>
              <a:t> </a:t>
            </a:r>
            <a:r>
              <a:rPr lang="en-US" dirty="0" err="1"/>
              <a:t>dengan</a:t>
            </a:r>
            <a:r>
              <a:rPr lang="en-US" dirty="0"/>
              <a:t> </a:t>
            </a:r>
            <a:r>
              <a:rPr lang="en-US" dirty="0" err="1"/>
              <a:t>sebutan</a:t>
            </a:r>
            <a:r>
              <a:rPr lang="en-US" dirty="0"/>
              <a:t> </a:t>
            </a:r>
            <a:r>
              <a:rPr lang="en-US" dirty="0" err="1"/>
              <a:t>kriptografi</a:t>
            </a:r>
            <a:r>
              <a:rPr lang="en-US" dirty="0"/>
              <a:t> </a:t>
            </a:r>
            <a:r>
              <a:rPr lang="en-US" dirty="0" err="1"/>
              <a:t>kertas</a:t>
            </a:r>
            <a:r>
              <a:rPr lang="en-US" dirty="0"/>
              <a:t> </a:t>
            </a:r>
            <a:r>
              <a:rPr lang="en-US" dirty="0" err="1"/>
              <a:t>dan</a:t>
            </a:r>
            <a:r>
              <a:rPr lang="en-US" dirty="0"/>
              <a:t> </a:t>
            </a:r>
            <a:r>
              <a:rPr lang="en-US" dirty="0" err="1"/>
              <a:t>pensil</a:t>
            </a:r>
            <a:r>
              <a:rPr lang="en-US" dirty="0"/>
              <a:t>, </a:t>
            </a:r>
            <a:r>
              <a:rPr lang="en-US" dirty="0" err="1"/>
              <a:t>teks</a:t>
            </a:r>
            <a:r>
              <a:rPr lang="en-US" dirty="0"/>
              <a:t> </a:t>
            </a:r>
            <a:r>
              <a:rPr lang="en-US" dirty="0" err="1"/>
              <a:t>sandi</a:t>
            </a:r>
            <a:r>
              <a:rPr lang="en-US" dirty="0"/>
              <a:t> </a:t>
            </a:r>
            <a:r>
              <a:rPr lang="en-US" dirty="0" err="1"/>
              <a:t>dari</a:t>
            </a:r>
            <a:r>
              <a:rPr lang="en-US" dirty="0"/>
              <a:t> </a:t>
            </a:r>
            <a:r>
              <a:rPr lang="en-US" dirty="0" err="1"/>
              <a:t>metode</a:t>
            </a:r>
            <a:r>
              <a:rPr lang="en-US" dirty="0"/>
              <a:t> </a:t>
            </a:r>
            <a:r>
              <a:rPr lang="en-US" dirty="0" err="1"/>
              <a:t>penyandian</a:t>
            </a:r>
            <a:r>
              <a:rPr lang="en-US" dirty="0"/>
              <a:t> OTP </a:t>
            </a:r>
            <a:r>
              <a:rPr lang="en-US" dirty="0" err="1"/>
              <a:t>ini</a:t>
            </a:r>
            <a:r>
              <a:rPr lang="en-US" dirty="0"/>
              <a:t> </a:t>
            </a:r>
            <a:r>
              <a:rPr lang="en-US" dirty="0" err="1"/>
              <a:t>diperoleh</a:t>
            </a:r>
            <a:r>
              <a:rPr lang="en-US" dirty="0"/>
              <a:t> </a:t>
            </a:r>
            <a:r>
              <a:rPr lang="en-US" dirty="0" err="1"/>
              <a:t>dengan</a:t>
            </a:r>
            <a:r>
              <a:rPr lang="en-US" dirty="0"/>
              <a:t> </a:t>
            </a:r>
            <a:r>
              <a:rPr lang="en-US" dirty="0" err="1"/>
              <a:t>menjumlahkan</a:t>
            </a:r>
            <a:r>
              <a:rPr lang="en-US" dirty="0"/>
              <a:t> / </a:t>
            </a:r>
            <a:r>
              <a:rPr lang="en-US" dirty="0" err="1"/>
              <a:t>mengurangkan</a:t>
            </a:r>
            <a:r>
              <a:rPr lang="en-US" dirty="0"/>
              <a:t> </a:t>
            </a:r>
            <a:r>
              <a:rPr lang="en-US" dirty="0" err="1"/>
              <a:t>teks</a:t>
            </a:r>
            <a:r>
              <a:rPr lang="en-US" dirty="0"/>
              <a:t> </a:t>
            </a:r>
            <a:r>
              <a:rPr lang="en-US" dirty="0" err="1"/>
              <a:t>aslinya</a:t>
            </a:r>
            <a:r>
              <a:rPr lang="en-US" dirty="0"/>
              <a:t> </a:t>
            </a:r>
            <a:r>
              <a:rPr lang="en-US" dirty="0" err="1"/>
              <a:t>terhadap</a:t>
            </a:r>
            <a:r>
              <a:rPr lang="en-US" dirty="0"/>
              <a:t> </a:t>
            </a:r>
            <a:r>
              <a:rPr lang="en-US" dirty="0" err="1"/>
              <a:t>kunci</a:t>
            </a:r>
            <a:r>
              <a:rPr lang="en-US" dirty="0"/>
              <a:t>. </a:t>
            </a:r>
            <a:r>
              <a:rPr lang="en-US" dirty="0" err="1"/>
              <a:t>Penggunaan</a:t>
            </a:r>
            <a:r>
              <a:rPr lang="en-US" dirty="0"/>
              <a:t> </a:t>
            </a:r>
            <a:r>
              <a:rPr lang="en-US" dirty="0" err="1"/>
              <a:t>kunci</a:t>
            </a:r>
            <a:r>
              <a:rPr lang="en-US" dirty="0"/>
              <a:t> </a:t>
            </a:r>
            <a:r>
              <a:rPr lang="en-US" dirty="0" err="1"/>
              <a:t>ini</a:t>
            </a:r>
            <a:r>
              <a:rPr lang="en-US" dirty="0"/>
              <a:t> </a:t>
            </a:r>
            <a:r>
              <a:rPr lang="en-US" dirty="0" err="1"/>
              <a:t>hanya</a:t>
            </a:r>
            <a:r>
              <a:rPr lang="en-US" dirty="0"/>
              <a:t> </a:t>
            </a:r>
            <a:r>
              <a:rPr lang="en-US" dirty="0" err="1"/>
              <a:t>dan</a:t>
            </a:r>
            <a:r>
              <a:rPr lang="en-US" dirty="0"/>
              <a:t> </a:t>
            </a:r>
            <a:r>
              <a:rPr lang="en-US" dirty="0" err="1"/>
              <a:t>harus</a:t>
            </a:r>
            <a:r>
              <a:rPr lang="en-US" dirty="0"/>
              <a:t> </a:t>
            </a:r>
            <a:r>
              <a:rPr lang="en-US" dirty="0" err="1"/>
              <a:t>hanya</a:t>
            </a:r>
            <a:r>
              <a:rPr lang="en-US" dirty="0"/>
              <a:t> </a:t>
            </a:r>
            <a:r>
              <a:rPr lang="en-US" dirty="0" err="1"/>
              <a:t>sekali</a:t>
            </a:r>
            <a:r>
              <a:rPr lang="en-US" dirty="0"/>
              <a:t> </a:t>
            </a:r>
            <a:r>
              <a:rPr lang="en-US" dirty="0" err="1"/>
              <a:t>pakai</a:t>
            </a:r>
            <a:r>
              <a:rPr lang="en-US" dirty="0"/>
              <a:t>. </a:t>
            </a:r>
            <a:r>
              <a:rPr lang="en-US" dirty="0" err="1"/>
              <a:t>Sedangkan</a:t>
            </a:r>
            <a:r>
              <a:rPr lang="en-US" dirty="0"/>
              <a:t> </a:t>
            </a:r>
            <a:r>
              <a:rPr lang="en-US" dirty="0" err="1"/>
              <a:t>untuk</a:t>
            </a:r>
            <a:r>
              <a:rPr lang="en-US" dirty="0"/>
              <a:t> </a:t>
            </a:r>
            <a:r>
              <a:rPr lang="en-US" dirty="0" err="1"/>
              <a:t>mendapatkan</a:t>
            </a:r>
            <a:r>
              <a:rPr lang="en-US" dirty="0"/>
              <a:t> </a:t>
            </a:r>
            <a:r>
              <a:rPr lang="en-US" dirty="0" err="1"/>
              <a:t>kembali</a:t>
            </a:r>
            <a:r>
              <a:rPr lang="en-US" dirty="0"/>
              <a:t> </a:t>
            </a:r>
            <a:r>
              <a:rPr lang="en-US" dirty="0" err="1"/>
              <a:t>teks</a:t>
            </a:r>
            <a:r>
              <a:rPr lang="en-US" dirty="0"/>
              <a:t> </a:t>
            </a:r>
            <a:r>
              <a:rPr lang="en-US" dirty="0" err="1"/>
              <a:t>aslinya</a:t>
            </a:r>
            <a:r>
              <a:rPr lang="en-US" dirty="0"/>
              <a:t> </a:t>
            </a:r>
            <a:r>
              <a:rPr lang="en-US" dirty="0" err="1"/>
              <a:t>dilakukan</a:t>
            </a:r>
            <a:r>
              <a:rPr lang="en-US" dirty="0"/>
              <a:t> </a:t>
            </a:r>
            <a:r>
              <a:rPr lang="en-US" dirty="0" err="1"/>
              <a:t>pengurangan</a:t>
            </a:r>
            <a:r>
              <a:rPr lang="en-US" dirty="0"/>
              <a:t> / </a:t>
            </a:r>
            <a:r>
              <a:rPr lang="en-US" dirty="0" err="1"/>
              <a:t>penjumlahan</a:t>
            </a:r>
            <a:r>
              <a:rPr lang="en-US" dirty="0"/>
              <a:t> </a:t>
            </a:r>
            <a:r>
              <a:rPr lang="en-US" dirty="0" err="1"/>
              <a:t>teks</a:t>
            </a:r>
            <a:r>
              <a:rPr lang="en-US" dirty="0"/>
              <a:t> </a:t>
            </a:r>
            <a:r>
              <a:rPr lang="en-US" dirty="0" err="1"/>
              <a:t>sandi</a:t>
            </a:r>
            <a:r>
              <a:rPr lang="en-US" dirty="0"/>
              <a:t> </a:t>
            </a:r>
            <a:r>
              <a:rPr lang="en-US" dirty="0" err="1"/>
              <a:t>terhadap</a:t>
            </a:r>
            <a:r>
              <a:rPr lang="en-US" dirty="0"/>
              <a:t> </a:t>
            </a:r>
            <a:r>
              <a:rPr lang="en-US" dirty="0" err="1"/>
              <a:t>kunci</a:t>
            </a:r>
            <a:r>
              <a:rPr lang="en-US" dirty="0"/>
              <a:t> </a:t>
            </a:r>
            <a:r>
              <a:rPr lang="en-US" dirty="0" err="1"/>
              <a:t>tersebut</a:t>
            </a:r>
            <a:r>
              <a:rPr lang="en-US" dirty="0"/>
              <a:t>, </a:t>
            </a:r>
            <a:r>
              <a:rPr lang="en-US" dirty="0" err="1"/>
              <a:t>sebagai</a:t>
            </a:r>
            <a:r>
              <a:rPr lang="en-US" dirty="0"/>
              <a:t> </a:t>
            </a:r>
            <a:r>
              <a:rPr lang="en-US" dirty="0" err="1"/>
              <a:t>kebalikan</a:t>
            </a:r>
            <a:r>
              <a:rPr lang="en-US" dirty="0"/>
              <a:t> </a:t>
            </a:r>
            <a:r>
              <a:rPr lang="en-US" dirty="0" err="1"/>
              <a:t>dari</a:t>
            </a:r>
            <a:r>
              <a:rPr lang="en-US" dirty="0"/>
              <a:t> proses </a:t>
            </a:r>
            <a:r>
              <a:rPr lang="en-US" dirty="0" err="1"/>
              <a:t>menyandi</a:t>
            </a:r>
            <a:r>
              <a:rPr lang="en-US" dirty="0"/>
              <a:t>.</a:t>
            </a:r>
          </a:p>
          <a:p>
            <a:pPr>
              <a:lnSpc>
                <a:spcPct val="120000"/>
              </a:lnSpc>
            </a:pPr>
            <a:endParaRPr lang="en-US" dirty="0"/>
          </a:p>
        </p:txBody>
      </p:sp>
    </p:spTree>
    <p:extLst>
      <p:ext uri="{BB962C8B-B14F-4D97-AF65-F5344CB8AC3E}">
        <p14:creationId xmlns:p14="http://schemas.microsoft.com/office/powerpoint/2010/main" val="5647118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ONE TIME PAD (VERNAM CIPHER)</a:t>
            </a:r>
            <a:endParaRPr lang="en-US" dirty="0"/>
          </a:p>
        </p:txBody>
      </p:sp>
      <p:sp>
        <p:nvSpPr>
          <p:cNvPr id="5" name="Rectangle 4"/>
          <p:cNvSpPr/>
          <p:nvPr/>
        </p:nvSpPr>
        <p:spPr>
          <a:xfrm>
            <a:off x="558799" y="1947546"/>
            <a:ext cx="11082868" cy="5016758"/>
          </a:xfrm>
          <a:prstGeom prst="rect">
            <a:avLst/>
          </a:prstGeom>
        </p:spPr>
        <p:txBody>
          <a:bodyPr wrap="square">
            <a:spAutoFit/>
          </a:bodyPr>
          <a:lstStyle/>
          <a:p>
            <a:r>
              <a:rPr lang="id-ID" sz="1600" b="1" u="sng" dirty="0" smtClean="0"/>
              <a:t>CONTOH 1 :</a:t>
            </a:r>
            <a:endParaRPr lang="en-US" sz="1600" dirty="0"/>
          </a:p>
          <a:p>
            <a:r>
              <a:rPr lang="en-US" sz="1600" dirty="0" err="1"/>
              <a:t>Pemakaian</a:t>
            </a:r>
            <a:r>
              <a:rPr lang="en-US" sz="1600" dirty="0"/>
              <a:t> One Time Pad </a:t>
            </a:r>
            <a:r>
              <a:rPr lang="en-US" sz="1600" dirty="0" err="1"/>
              <a:t>digunakan</a:t>
            </a:r>
            <a:r>
              <a:rPr lang="en-US" sz="1600" dirty="0"/>
              <a:t> </a:t>
            </a:r>
            <a:r>
              <a:rPr lang="en-US" sz="1600" dirty="0" err="1"/>
              <a:t>pada</a:t>
            </a:r>
            <a:r>
              <a:rPr lang="en-US" sz="1600" dirty="0"/>
              <a:t> </a:t>
            </a:r>
            <a:r>
              <a:rPr lang="en-US" sz="1600" dirty="0" err="1"/>
              <a:t>sederetan</a:t>
            </a:r>
            <a:r>
              <a:rPr lang="en-US" sz="1600" dirty="0"/>
              <a:t> </a:t>
            </a:r>
            <a:r>
              <a:rPr lang="en-US" sz="1600" dirty="0" err="1"/>
              <a:t>abjad</a:t>
            </a:r>
            <a:r>
              <a:rPr lang="en-US" sz="1600" dirty="0"/>
              <a:t> A..Z </a:t>
            </a:r>
            <a:r>
              <a:rPr lang="en-US" sz="1600" dirty="0" err="1"/>
              <a:t>dengan</a:t>
            </a:r>
            <a:r>
              <a:rPr lang="en-US" sz="1600" dirty="0"/>
              <a:t> </a:t>
            </a:r>
            <a:r>
              <a:rPr lang="en-US" sz="1600" dirty="0" err="1"/>
              <a:t>memberikan</a:t>
            </a:r>
            <a:r>
              <a:rPr lang="en-US" sz="1600" dirty="0"/>
              <a:t> </a:t>
            </a:r>
            <a:r>
              <a:rPr lang="en-US" sz="1600" dirty="0" err="1"/>
              <a:t>nilai</a:t>
            </a:r>
            <a:r>
              <a:rPr lang="en-US" sz="1600" dirty="0"/>
              <a:t> </a:t>
            </a:r>
            <a:r>
              <a:rPr lang="en-US" sz="1600" dirty="0" err="1"/>
              <a:t>urutan</a:t>
            </a:r>
            <a:r>
              <a:rPr lang="en-US" sz="1600" dirty="0"/>
              <a:t> </a:t>
            </a:r>
            <a:r>
              <a:rPr lang="en-US" sz="1600" dirty="0" err="1"/>
              <a:t>abjad</a:t>
            </a:r>
            <a:r>
              <a:rPr lang="en-US" sz="1600" dirty="0"/>
              <a:t> </a:t>
            </a:r>
            <a:r>
              <a:rPr lang="en-US" sz="1600" dirty="0" err="1"/>
              <a:t>yaitu</a:t>
            </a:r>
            <a:r>
              <a:rPr lang="en-US" sz="1600" dirty="0"/>
              <a:t> A=0, B=1, C=2, D=3, E=4…..</a:t>
            </a:r>
            <a:r>
              <a:rPr lang="en-US" sz="1600" dirty="0" err="1"/>
              <a:t>sampai</a:t>
            </a:r>
            <a:r>
              <a:rPr lang="en-US" sz="1600" dirty="0"/>
              <a:t> Z.</a:t>
            </a:r>
          </a:p>
          <a:p>
            <a:r>
              <a:rPr lang="en-US" sz="1600" dirty="0" err="1"/>
              <a:t>Contoh</a:t>
            </a:r>
            <a:r>
              <a:rPr lang="en-US" sz="1600" dirty="0"/>
              <a:t> </a:t>
            </a:r>
            <a:r>
              <a:rPr lang="en-US" sz="1600" dirty="0" err="1"/>
              <a:t>Enkripsi</a:t>
            </a:r>
            <a:r>
              <a:rPr lang="en-US" sz="1600" dirty="0"/>
              <a:t> </a:t>
            </a:r>
            <a:r>
              <a:rPr lang="en-US" sz="1600" dirty="0" err="1"/>
              <a:t>Pesan</a:t>
            </a:r>
            <a:r>
              <a:rPr lang="en-US" sz="1600" dirty="0"/>
              <a:t> :</a:t>
            </a:r>
          </a:p>
          <a:p>
            <a:r>
              <a:rPr lang="en-US" sz="1600" dirty="0" err="1"/>
              <a:t>Pesan</a:t>
            </a:r>
            <a:r>
              <a:rPr lang="en-US" sz="1600" dirty="0"/>
              <a:t> : ZENSHIFU</a:t>
            </a:r>
            <a:br>
              <a:rPr lang="en-US" sz="1600" dirty="0"/>
            </a:br>
            <a:r>
              <a:rPr lang="en-US" sz="1600" dirty="0" err="1"/>
              <a:t>Kunci</a:t>
            </a:r>
            <a:r>
              <a:rPr lang="en-US" sz="1600" dirty="0"/>
              <a:t> : OTIMEPAD</a:t>
            </a:r>
            <a:br>
              <a:rPr lang="en-US" sz="1600" dirty="0"/>
            </a:br>
            <a:r>
              <a:rPr lang="en-US" sz="1600" dirty="0" err="1"/>
              <a:t>maka</a:t>
            </a:r>
            <a:r>
              <a:rPr lang="en-US" sz="1600" dirty="0"/>
              <a:t> </a:t>
            </a:r>
            <a:r>
              <a:rPr lang="en-US" sz="1600" dirty="0" err="1"/>
              <a:t>perhatikan</a:t>
            </a:r>
            <a:r>
              <a:rPr lang="en-US" sz="1600" dirty="0"/>
              <a:t> </a:t>
            </a:r>
            <a:r>
              <a:rPr lang="en-US" sz="1600" dirty="0" err="1"/>
              <a:t>langkahnya</a:t>
            </a:r>
            <a:r>
              <a:rPr lang="en-US" sz="1600" dirty="0"/>
              <a:t> </a:t>
            </a:r>
            <a:r>
              <a:rPr lang="en-US" sz="1600" dirty="0" err="1"/>
              <a:t>seperti</a:t>
            </a:r>
            <a:r>
              <a:rPr lang="en-US" sz="1600" dirty="0"/>
              <a:t> di </a:t>
            </a:r>
            <a:r>
              <a:rPr lang="en-US" sz="1600" dirty="0" err="1"/>
              <a:t>bawah</a:t>
            </a:r>
            <a:r>
              <a:rPr lang="en-US" sz="1600" dirty="0"/>
              <a:t> </a:t>
            </a:r>
            <a:r>
              <a:rPr lang="en-US" sz="1600" dirty="0" err="1"/>
              <a:t>ini</a:t>
            </a:r>
            <a:r>
              <a:rPr lang="en-US" sz="1600" dirty="0"/>
              <a:t> :</a:t>
            </a:r>
          </a:p>
          <a:p>
            <a:r>
              <a:rPr lang="en-US" sz="1600" dirty="0"/>
              <a:t>Plaintext 25(Z) 4(E) 13(N) 18(S) 7(H) 8(I) 5(F) 20(U)</a:t>
            </a:r>
            <a:br>
              <a:rPr lang="en-US" sz="1600" dirty="0"/>
            </a:br>
            <a:r>
              <a:rPr lang="en-US" sz="1600" dirty="0" err="1"/>
              <a:t>Kunci</a:t>
            </a:r>
            <a:r>
              <a:rPr lang="en-US" sz="1600" dirty="0"/>
              <a:t> 14(O) 19(T) 8(I) 12(M) 4(E) 15(P) 0(A) 3(D)</a:t>
            </a:r>
            <a:br>
              <a:rPr lang="en-US" sz="1600" dirty="0"/>
            </a:br>
            <a:r>
              <a:rPr lang="en-US" sz="1600" dirty="0"/>
              <a:t>——————————————– +</a:t>
            </a:r>
            <a:br>
              <a:rPr lang="en-US" sz="1600" dirty="0"/>
            </a:br>
            <a:r>
              <a:rPr lang="en-US" sz="1600" dirty="0" err="1"/>
              <a:t>Hasil</a:t>
            </a:r>
            <a:r>
              <a:rPr lang="en-US" sz="1600" dirty="0"/>
              <a:t> mod 26 13 23 21 4 11 23 5 23</a:t>
            </a:r>
            <a:br>
              <a:rPr lang="en-US" sz="1600" dirty="0"/>
            </a:br>
            <a:r>
              <a:rPr lang="en-US" sz="1600" dirty="0" err="1"/>
              <a:t>Chipertext</a:t>
            </a:r>
            <a:r>
              <a:rPr lang="en-US" sz="1600" dirty="0"/>
              <a:t> N X V E L X F X</a:t>
            </a:r>
            <a:br>
              <a:rPr lang="en-US" sz="1600" dirty="0"/>
            </a:br>
            <a:r>
              <a:rPr lang="en-US" sz="1600" dirty="0" err="1"/>
              <a:t>Jadi</a:t>
            </a:r>
            <a:r>
              <a:rPr lang="en-US" sz="1600" dirty="0"/>
              <a:t> </a:t>
            </a:r>
            <a:r>
              <a:rPr lang="en-US" sz="1600" dirty="0" err="1"/>
              <a:t>Chipertext</a:t>
            </a:r>
            <a:r>
              <a:rPr lang="en-US" sz="1600" dirty="0"/>
              <a:t> yang di </a:t>
            </a:r>
            <a:r>
              <a:rPr lang="en-US" sz="1600" dirty="0" err="1"/>
              <a:t>hasilkan</a:t>
            </a:r>
            <a:r>
              <a:rPr lang="en-US" sz="1600" dirty="0"/>
              <a:t> </a:t>
            </a:r>
            <a:r>
              <a:rPr lang="en-US" sz="1600" dirty="0" err="1"/>
              <a:t>yaitu</a:t>
            </a:r>
            <a:r>
              <a:rPr lang="en-US" sz="1600" dirty="0"/>
              <a:t> : NXVELXFX</a:t>
            </a:r>
          </a:p>
          <a:p>
            <a:r>
              <a:rPr lang="en-US" sz="1600" dirty="0" err="1"/>
              <a:t>Dekripsi</a:t>
            </a:r>
            <a:r>
              <a:rPr lang="en-US" sz="1600" dirty="0"/>
              <a:t> </a:t>
            </a:r>
            <a:r>
              <a:rPr lang="en-US" sz="1600" dirty="0" err="1"/>
              <a:t>pesan</a:t>
            </a:r>
            <a:r>
              <a:rPr lang="en-US" sz="1600" dirty="0"/>
              <a:t>, </a:t>
            </a:r>
            <a:r>
              <a:rPr lang="en-US" sz="1600" dirty="0" err="1"/>
              <a:t>perhatikan</a:t>
            </a:r>
            <a:r>
              <a:rPr lang="en-US" sz="1600" dirty="0"/>
              <a:t> </a:t>
            </a:r>
            <a:r>
              <a:rPr lang="en-US" sz="1600" dirty="0" err="1"/>
              <a:t>langkah</a:t>
            </a:r>
            <a:r>
              <a:rPr lang="en-US" sz="1600" dirty="0"/>
              <a:t> di </a:t>
            </a:r>
            <a:r>
              <a:rPr lang="en-US" sz="1600" dirty="0" err="1"/>
              <a:t>bawah</a:t>
            </a:r>
            <a:r>
              <a:rPr lang="en-US" sz="1600" dirty="0"/>
              <a:t> </a:t>
            </a:r>
            <a:r>
              <a:rPr lang="en-US" sz="1600" dirty="0" err="1"/>
              <a:t>ini</a:t>
            </a:r>
            <a:endParaRPr lang="en-US" sz="1600" dirty="0"/>
          </a:p>
          <a:p>
            <a:r>
              <a:rPr lang="en-US" sz="1600" dirty="0" err="1"/>
              <a:t>Chipertext</a:t>
            </a:r>
            <a:r>
              <a:rPr lang="en-US" sz="1600" dirty="0"/>
              <a:t> 13(N) 23(X) 21(V) 4(E) 11(L) 23(X) 5(F) 23(X)</a:t>
            </a:r>
            <a:br>
              <a:rPr lang="en-US" sz="1600" dirty="0"/>
            </a:br>
            <a:r>
              <a:rPr lang="en-US" sz="1600" dirty="0" err="1"/>
              <a:t>Kunci</a:t>
            </a:r>
            <a:r>
              <a:rPr lang="en-US" sz="1600" dirty="0"/>
              <a:t> 14(O) 19(T) 8(I) 12(M) 4(E) 15(P) 0(A) 3(D)</a:t>
            </a:r>
            <a:br>
              <a:rPr lang="en-US" sz="1600" dirty="0"/>
            </a:br>
            <a:r>
              <a:rPr lang="en-US" sz="1600" dirty="0"/>
              <a:t>———————————————— –</a:t>
            </a:r>
            <a:br>
              <a:rPr lang="en-US" sz="1600" dirty="0"/>
            </a:br>
            <a:r>
              <a:rPr lang="en-US" sz="1600" dirty="0" err="1"/>
              <a:t>Hasil</a:t>
            </a:r>
            <a:r>
              <a:rPr lang="en-US" sz="1600" dirty="0"/>
              <a:t> mod 26 25 4 13 18 7 8 5 20</a:t>
            </a:r>
            <a:br>
              <a:rPr lang="en-US" sz="1600" dirty="0"/>
            </a:br>
            <a:r>
              <a:rPr lang="en-US" sz="1600" dirty="0"/>
              <a:t>Plaintext Z E N S H I F U</a:t>
            </a:r>
            <a:br>
              <a:rPr lang="en-US" sz="1600" dirty="0"/>
            </a:br>
            <a:r>
              <a:rPr lang="en-US" sz="1600" dirty="0" err="1"/>
              <a:t>Jadi</a:t>
            </a:r>
            <a:r>
              <a:rPr lang="en-US" sz="1600" dirty="0"/>
              <a:t> Plaintext </a:t>
            </a:r>
            <a:r>
              <a:rPr lang="en-US" sz="1600" dirty="0" err="1"/>
              <a:t>yaitu</a:t>
            </a:r>
            <a:r>
              <a:rPr lang="en-US" sz="1600" dirty="0"/>
              <a:t> : ZENSHIFU</a:t>
            </a:r>
          </a:p>
        </p:txBody>
      </p:sp>
    </p:spTree>
    <p:extLst>
      <p:ext uri="{BB962C8B-B14F-4D97-AF65-F5344CB8AC3E}">
        <p14:creationId xmlns:p14="http://schemas.microsoft.com/office/powerpoint/2010/main" val="33037438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8370" name="Picture 2" descr="OTP_enkrip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4" y="2498920"/>
            <a:ext cx="5195359" cy="2874767"/>
          </a:xfrm>
          <a:prstGeom prst="rect">
            <a:avLst/>
          </a:prstGeom>
          <a:noFill/>
          <a:extLst>
            <a:ext uri="{909E8E84-426E-40DD-AFC4-6F175D3DCCD1}">
              <a14:hiddenFill xmlns:a14="http://schemas.microsoft.com/office/drawing/2010/main">
                <a:solidFill>
                  <a:srgbClr val="FFFFFF"/>
                </a:solidFill>
              </a14:hiddenFill>
            </a:ext>
          </a:extLst>
        </p:spPr>
      </p:pic>
      <p:pic>
        <p:nvPicPr>
          <p:cNvPr id="58372" name="Picture 4" descr="OTP_dekrip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5680" y="2498920"/>
            <a:ext cx="5195359" cy="2874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596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ONE-TIME PAD</a:t>
            </a:r>
          </a:p>
        </p:txBody>
      </p:sp>
      <p:sp>
        <p:nvSpPr>
          <p:cNvPr id="20483"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sz="2100"/>
              <a:t>Vernam Cipher: setiap key diberikan pada setiap huruf plaintext, key hanya dipakai satu kali dalam satu plaintext saja dan tidak pernah digunakan kembali.</a:t>
            </a:r>
          </a:p>
          <a:p>
            <a:pPr eaLnBrk="1" hangingPunct="1">
              <a:lnSpc>
                <a:spcPct val="90000"/>
              </a:lnSpc>
              <a:buFont typeface="Wingdings" panose="05000000000000000000" pitchFamily="2" charset="2"/>
              <a:buNone/>
            </a:pPr>
            <a:r>
              <a:rPr lang="en-US" sz="2100"/>
              <a:t>Plaintext: HOWAREYOU</a:t>
            </a:r>
          </a:p>
          <a:p>
            <a:pPr eaLnBrk="1" hangingPunct="1">
              <a:lnSpc>
                <a:spcPct val="90000"/>
              </a:lnSpc>
              <a:buFont typeface="Wingdings" panose="05000000000000000000" pitchFamily="2" charset="2"/>
              <a:buNone/>
            </a:pPr>
            <a:r>
              <a:rPr lang="en-US" sz="2100"/>
              <a:t>Key: XRAQZTBCN</a:t>
            </a:r>
          </a:p>
          <a:p>
            <a:pPr eaLnBrk="1" hangingPunct="1">
              <a:lnSpc>
                <a:spcPct val="90000"/>
              </a:lnSpc>
              <a:buFont typeface="Wingdings" panose="05000000000000000000" pitchFamily="2" charset="2"/>
              <a:buNone/>
            </a:pPr>
            <a:r>
              <a:rPr lang="en-US" sz="2100"/>
              <a:t>   7 14 22   0  17  4  24 14 20 (Plaintxt)</a:t>
            </a:r>
          </a:p>
          <a:p>
            <a:pPr eaLnBrk="1" hangingPunct="1">
              <a:lnSpc>
                <a:spcPct val="90000"/>
              </a:lnSpc>
              <a:buFont typeface="Wingdings" panose="05000000000000000000" pitchFamily="2" charset="2"/>
              <a:buNone/>
            </a:pPr>
            <a:r>
              <a:rPr lang="en-US" sz="2100"/>
              <a:t> 23 17   0 16  25 19   1   2 13 (Key)</a:t>
            </a:r>
          </a:p>
          <a:p>
            <a:pPr eaLnBrk="1" hangingPunct="1">
              <a:lnSpc>
                <a:spcPct val="90000"/>
              </a:lnSpc>
              <a:buFont typeface="Wingdings" panose="05000000000000000000" pitchFamily="2" charset="2"/>
              <a:buNone/>
            </a:pPr>
            <a:r>
              <a:rPr lang="en-US" sz="2100"/>
              <a:t>______________________________+</a:t>
            </a:r>
          </a:p>
          <a:p>
            <a:pPr eaLnBrk="1" hangingPunct="1">
              <a:lnSpc>
                <a:spcPct val="90000"/>
              </a:lnSpc>
              <a:buFont typeface="Wingdings" panose="05000000000000000000" pitchFamily="2" charset="2"/>
              <a:buNone/>
            </a:pPr>
            <a:r>
              <a:rPr lang="en-US" sz="2100"/>
              <a:t> 30 31 22 16  42  23 25 16 33</a:t>
            </a:r>
          </a:p>
          <a:p>
            <a:pPr eaLnBrk="1" hangingPunct="1">
              <a:lnSpc>
                <a:spcPct val="90000"/>
              </a:lnSpc>
              <a:buFont typeface="Wingdings" panose="05000000000000000000" pitchFamily="2" charset="2"/>
              <a:buNone/>
            </a:pPr>
            <a:r>
              <a:rPr lang="en-US" sz="2100"/>
              <a:t>   4  5  22 16  16  23 25 16 7</a:t>
            </a:r>
          </a:p>
          <a:p>
            <a:pPr eaLnBrk="1" hangingPunct="1">
              <a:lnSpc>
                <a:spcPct val="90000"/>
              </a:lnSpc>
              <a:buFont typeface="Wingdings" panose="05000000000000000000" pitchFamily="2" charset="2"/>
              <a:buNone/>
            </a:pPr>
            <a:r>
              <a:rPr lang="en-US" sz="2100"/>
              <a:t>Ciphertext: EFWQQXZQH</a:t>
            </a:r>
          </a:p>
          <a:p>
            <a:pPr eaLnBrk="1" hangingPunct="1">
              <a:lnSpc>
                <a:spcPct val="90000"/>
              </a:lnSpc>
              <a:buFont typeface="Wingdings" panose="05000000000000000000" pitchFamily="2" charset="2"/>
              <a:buNone/>
            </a:pPr>
            <a:endParaRPr lang="en-US" sz="2100"/>
          </a:p>
          <a:p>
            <a:pPr eaLnBrk="1" hangingPunct="1">
              <a:lnSpc>
                <a:spcPct val="90000"/>
              </a:lnSpc>
              <a:buFont typeface="Wingdings" panose="05000000000000000000" pitchFamily="2" charset="2"/>
              <a:buNone/>
            </a:pPr>
            <a:endParaRPr lang="en-US" sz="2100"/>
          </a:p>
        </p:txBody>
      </p:sp>
    </p:spTree>
    <p:extLst>
      <p:ext uri="{BB962C8B-B14F-4D97-AF65-F5344CB8AC3E}">
        <p14:creationId xmlns:p14="http://schemas.microsoft.com/office/powerpoint/2010/main" val="7328313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9394" name="Picture 2" descr="Ascii 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4" y="205845"/>
            <a:ext cx="9691159" cy="6614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0431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0418" name="Picture 2" descr="EBCDIC and IBM Scan Cod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1521" y="2066958"/>
            <a:ext cx="7515412" cy="4393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06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SEJARAH</a:t>
            </a:r>
          </a:p>
        </p:txBody>
      </p:sp>
      <p:sp>
        <p:nvSpPr>
          <p:cNvPr id="7171" name="Rectangle 3"/>
          <p:cNvSpPr>
            <a:spLocks noGrp="1" noChangeArrowheads="1"/>
          </p:cNvSpPr>
          <p:nvPr>
            <p:ph type="body" idx="1"/>
          </p:nvPr>
        </p:nvSpPr>
        <p:spPr/>
        <p:txBody>
          <a:bodyPr>
            <a:normAutofit/>
          </a:bodyPr>
          <a:lstStyle/>
          <a:p>
            <a:pPr eaLnBrk="1" hangingPunct="1">
              <a:lnSpc>
                <a:spcPct val="80000"/>
              </a:lnSpc>
            </a:pPr>
            <a:r>
              <a:rPr lang="en-US" sz="2500" dirty="0"/>
              <a:t>3000 BC used by Egyptian</a:t>
            </a:r>
          </a:p>
          <a:p>
            <a:pPr eaLnBrk="1" hangingPunct="1">
              <a:lnSpc>
                <a:spcPct val="80000"/>
              </a:lnSpc>
            </a:pPr>
            <a:r>
              <a:rPr lang="en-US" sz="2500" dirty="0"/>
              <a:t>400 BC used by Spartans</a:t>
            </a:r>
          </a:p>
          <a:p>
            <a:pPr eaLnBrk="1" hangingPunct="1">
              <a:lnSpc>
                <a:spcPct val="80000"/>
              </a:lnSpc>
            </a:pPr>
            <a:r>
              <a:rPr lang="en-US" sz="2500" dirty="0"/>
              <a:t>50 BC used by Julius </a:t>
            </a:r>
            <a:r>
              <a:rPr lang="en-US" sz="2500" dirty="0" smtClean="0"/>
              <a:t>Caesar</a:t>
            </a:r>
            <a:r>
              <a:rPr lang="id-ID" sz="2500" dirty="0" smtClean="0"/>
              <a:t> </a:t>
            </a:r>
            <a:r>
              <a:rPr lang="en-US" sz="2500" dirty="0" smtClean="0"/>
              <a:t>MESIN </a:t>
            </a:r>
            <a:r>
              <a:rPr lang="en-US" sz="2500" dirty="0"/>
              <a:t>ENKRIPSI</a:t>
            </a:r>
          </a:p>
          <a:p>
            <a:pPr eaLnBrk="1" hangingPunct="1">
              <a:lnSpc>
                <a:spcPct val="80000"/>
              </a:lnSpc>
            </a:pPr>
            <a:r>
              <a:rPr lang="en-US" sz="2500" dirty="0"/>
              <a:t>1460 Leon Battista </a:t>
            </a:r>
            <a:r>
              <a:rPr lang="en-US" sz="2500" dirty="0" err="1"/>
              <a:t>Alberti</a:t>
            </a:r>
            <a:r>
              <a:rPr lang="en-US" sz="2500" dirty="0"/>
              <a:t>: cipher disc with 2 concentric disc</a:t>
            </a:r>
          </a:p>
          <a:p>
            <a:pPr eaLnBrk="1" hangingPunct="1">
              <a:lnSpc>
                <a:spcPct val="80000"/>
              </a:lnSpc>
            </a:pPr>
            <a:r>
              <a:rPr lang="en-US" sz="2500" dirty="0"/>
              <a:t>1790 Thomas Jefferson: stack of 26 disc</a:t>
            </a:r>
          </a:p>
          <a:p>
            <a:pPr eaLnBrk="1" hangingPunct="1">
              <a:lnSpc>
                <a:spcPct val="80000"/>
              </a:lnSpc>
            </a:pPr>
            <a:r>
              <a:rPr lang="en-US" sz="2500" dirty="0"/>
              <a:t>US civil war, 1920, Boris </a:t>
            </a:r>
            <a:r>
              <a:rPr lang="en-US" sz="2500" dirty="0" err="1"/>
              <a:t>Hagelin</a:t>
            </a:r>
            <a:r>
              <a:rPr lang="en-US" sz="2500" dirty="0"/>
              <a:t>: M-209</a:t>
            </a:r>
          </a:p>
          <a:p>
            <a:pPr eaLnBrk="1" hangingPunct="1">
              <a:lnSpc>
                <a:spcPct val="80000"/>
              </a:lnSpc>
            </a:pPr>
            <a:r>
              <a:rPr lang="en-US" sz="2500" dirty="0" err="1"/>
              <a:t>Worldwar</a:t>
            </a:r>
            <a:r>
              <a:rPr lang="en-US" sz="2500" dirty="0"/>
              <a:t> II</a:t>
            </a:r>
          </a:p>
          <a:p>
            <a:pPr eaLnBrk="1" hangingPunct="1">
              <a:lnSpc>
                <a:spcPct val="80000"/>
              </a:lnSpc>
            </a:pPr>
            <a:r>
              <a:rPr lang="en-US" sz="2500" dirty="0"/>
              <a:t>1919 German Enigma</a:t>
            </a:r>
          </a:p>
          <a:p>
            <a:pPr eaLnBrk="1" hangingPunct="1">
              <a:lnSpc>
                <a:spcPct val="80000"/>
              </a:lnSpc>
            </a:pPr>
            <a:endParaRPr lang="en-US" sz="2500" dirty="0"/>
          </a:p>
          <a:p>
            <a:pPr eaLnBrk="1" hangingPunct="1">
              <a:lnSpc>
                <a:spcPct val="80000"/>
              </a:lnSpc>
            </a:pPr>
            <a:endParaRPr lang="en-US" sz="2500" dirty="0"/>
          </a:p>
          <a:p>
            <a:pPr eaLnBrk="1" hangingPunct="1">
              <a:lnSpc>
                <a:spcPct val="80000"/>
              </a:lnSpc>
            </a:pPr>
            <a:endParaRPr lang="en-US" sz="2500" dirty="0"/>
          </a:p>
          <a:p>
            <a:pPr eaLnBrk="1" hangingPunct="1">
              <a:lnSpc>
                <a:spcPct val="80000"/>
              </a:lnSpc>
            </a:pPr>
            <a:endParaRPr lang="en-US" sz="2500" dirty="0"/>
          </a:p>
        </p:txBody>
      </p:sp>
    </p:spTree>
    <p:extLst>
      <p:ext uri="{BB962C8B-B14F-4D97-AF65-F5344CB8AC3E}">
        <p14:creationId xmlns:p14="http://schemas.microsoft.com/office/powerpoint/2010/main" val="32431844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MODERN KRIPTOGRAPHY</a:t>
            </a:r>
          </a:p>
        </p:txBody>
      </p:sp>
      <p:sp>
        <p:nvSpPr>
          <p:cNvPr id="23555" name="Rectangle 3"/>
          <p:cNvSpPr>
            <a:spLocks noGrp="1" noChangeArrowheads="1"/>
          </p:cNvSpPr>
          <p:nvPr>
            <p:ph type="body" idx="1"/>
          </p:nvPr>
        </p:nvSpPr>
        <p:spPr/>
        <p:txBody>
          <a:bodyPr/>
          <a:lstStyle/>
          <a:p>
            <a:pPr eaLnBrk="1" hangingPunct="1"/>
            <a:r>
              <a:rPr lang="en-US" smtClean="0"/>
              <a:t>Stream cipher:</a:t>
            </a:r>
          </a:p>
          <a:p>
            <a:pPr lvl="1" eaLnBrk="1" hangingPunct="1"/>
            <a:r>
              <a:rPr lang="en-US" smtClean="0"/>
              <a:t>RC4</a:t>
            </a:r>
          </a:p>
          <a:p>
            <a:pPr lvl="1" eaLnBrk="1" hangingPunct="1"/>
            <a:r>
              <a:rPr lang="en-US" smtClean="0"/>
              <a:t>A5 (gsm)</a:t>
            </a:r>
          </a:p>
          <a:p>
            <a:pPr eaLnBrk="1" hangingPunct="1"/>
            <a:r>
              <a:rPr lang="en-US" smtClean="0"/>
              <a:t>Block cipher:</a:t>
            </a:r>
          </a:p>
          <a:p>
            <a:pPr lvl="1" eaLnBrk="1" hangingPunct="1"/>
            <a:r>
              <a:rPr lang="en-US" smtClean="0"/>
              <a:t>DES</a:t>
            </a:r>
          </a:p>
          <a:p>
            <a:pPr lvl="1" eaLnBrk="1" hangingPunct="1"/>
            <a:r>
              <a:rPr lang="en-US" smtClean="0"/>
              <a:t>Doube DES, Tripple DES</a:t>
            </a:r>
          </a:p>
          <a:p>
            <a:pPr lvl="1" eaLnBrk="1" hangingPunct="1"/>
            <a:r>
              <a:rPr lang="en-US" smtClean="0"/>
              <a:t>RC5</a:t>
            </a:r>
          </a:p>
          <a:p>
            <a:pPr lvl="1" eaLnBrk="1" hangingPunct="1"/>
            <a:r>
              <a:rPr lang="en-US" smtClean="0"/>
              <a:t>AES (Advanced Encryption Standard)</a:t>
            </a:r>
          </a:p>
        </p:txBody>
      </p:sp>
    </p:spTree>
    <p:extLst>
      <p:ext uri="{BB962C8B-B14F-4D97-AF65-F5344CB8AC3E}">
        <p14:creationId xmlns:p14="http://schemas.microsoft.com/office/powerpoint/2010/main" val="16732458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a:t>DES-DATA ENCRYPTION STANDARD</a:t>
            </a:r>
          </a:p>
        </p:txBody>
      </p:sp>
      <p:sp>
        <p:nvSpPr>
          <p:cNvPr id="24579" name="Rectangle 3"/>
          <p:cNvSpPr>
            <a:spLocks noGrp="1" noChangeArrowheads="1"/>
          </p:cNvSpPr>
          <p:nvPr>
            <p:ph type="body" idx="1"/>
          </p:nvPr>
        </p:nvSpPr>
        <p:spPr/>
        <p:txBody>
          <a:bodyPr/>
          <a:lstStyle/>
          <a:p>
            <a:pPr eaLnBrk="1" hangingPunct="1"/>
            <a:r>
              <a:rPr lang="en-US" smtClean="0"/>
              <a:t>Menggunakan 64-bit block size dan 56-bit key dan 16-round cryptosystem</a:t>
            </a:r>
          </a:p>
          <a:p>
            <a:pPr lvl="2" eaLnBrk="1" hangingPunct="1"/>
            <a:r>
              <a:rPr lang="en-US" smtClean="0"/>
              <a:t>Terminologi: </a:t>
            </a:r>
          </a:p>
          <a:p>
            <a:pPr lvl="3" eaLnBrk="1" hangingPunct="1"/>
            <a:r>
              <a:rPr lang="en-US" smtClean="0"/>
              <a:t>Block cipher. Membagi plaintext kedalam kelompok sejumlah karakter/bit, pada masing-masing blok diterapkan algoritma enkripsi (key) yang sama</a:t>
            </a:r>
          </a:p>
          <a:p>
            <a:pPr lvl="3" eaLnBrk="1" hangingPunct="1"/>
            <a:r>
              <a:rPr lang="en-US" smtClean="0"/>
              <a:t>Clustering. Mengenkripsi plaintext dengan algoritma sama, tetapi berbeda key</a:t>
            </a:r>
          </a:p>
        </p:txBody>
      </p:sp>
    </p:spTree>
    <p:extLst>
      <p:ext uri="{BB962C8B-B14F-4D97-AF65-F5344CB8AC3E}">
        <p14:creationId xmlns:p14="http://schemas.microsoft.com/office/powerpoint/2010/main" val="852155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TRIPLE DES</a:t>
            </a:r>
          </a:p>
        </p:txBody>
      </p:sp>
      <p:sp>
        <p:nvSpPr>
          <p:cNvPr id="25603" name="Rectangle 3"/>
          <p:cNvSpPr>
            <a:spLocks noGrp="1" noChangeArrowheads="1"/>
          </p:cNvSpPr>
          <p:nvPr>
            <p:ph type="body" idx="1"/>
          </p:nvPr>
        </p:nvSpPr>
        <p:spPr/>
        <p:txBody>
          <a:bodyPr/>
          <a:lstStyle/>
          <a:p>
            <a:pPr eaLnBrk="1" hangingPunct="1"/>
            <a:r>
              <a:rPr lang="en-US" dirty="0" smtClean="0"/>
              <a:t>Triple DES: </a:t>
            </a:r>
            <a:r>
              <a:rPr lang="en-US" dirty="0" err="1" smtClean="0"/>
              <a:t>mengenkripsi</a:t>
            </a:r>
            <a:r>
              <a:rPr lang="en-US" dirty="0" smtClean="0"/>
              <a:t> DES 3 kali </a:t>
            </a:r>
            <a:r>
              <a:rPr lang="en-US" dirty="0" err="1" smtClean="0"/>
              <a:t>dengan</a:t>
            </a:r>
            <a:r>
              <a:rPr lang="en-US" dirty="0" smtClean="0"/>
              <a:t> key yang </a:t>
            </a:r>
            <a:r>
              <a:rPr lang="en-US" dirty="0" err="1" smtClean="0"/>
              <a:t>berbeda-beda</a:t>
            </a:r>
            <a:endParaRPr lang="en-US" dirty="0" smtClean="0"/>
          </a:p>
          <a:p>
            <a:pPr lvl="1" eaLnBrk="1" hangingPunct="1"/>
            <a:r>
              <a:rPr lang="en-US" dirty="0" err="1" smtClean="0"/>
              <a:t>Jenis</a:t>
            </a:r>
            <a:r>
              <a:rPr lang="en-US" dirty="0" smtClean="0"/>
              <a:t>:</a:t>
            </a:r>
          </a:p>
          <a:p>
            <a:pPr lvl="2" eaLnBrk="1" hangingPunct="1"/>
            <a:r>
              <a:rPr lang="en-US" dirty="0" smtClean="0"/>
              <a:t>2 </a:t>
            </a:r>
            <a:r>
              <a:rPr lang="en-US" dirty="0" err="1" smtClean="0"/>
              <a:t>kunci</a:t>
            </a:r>
            <a:r>
              <a:rPr lang="en-US" dirty="0" smtClean="0"/>
              <a:t>- DES-EDE2 : </a:t>
            </a:r>
            <a:r>
              <a:rPr lang="en-US" dirty="0" err="1" smtClean="0"/>
              <a:t>mengenkrip</a:t>
            </a:r>
            <a:r>
              <a:rPr lang="en-US" dirty="0" smtClean="0"/>
              <a:t> </a:t>
            </a:r>
            <a:r>
              <a:rPr lang="en-US" dirty="0" err="1" smtClean="0"/>
              <a:t>dengan</a:t>
            </a:r>
            <a:r>
              <a:rPr lang="en-US" dirty="0" smtClean="0"/>
              <a:t> k1, </a:t>
            </a:r>
            <a:r>
              <a:rPr lang="en-US" dirty="0" err="1" smtClean="0"/>
              <a:t>mendekrip</a:t>
            </a:r>
            <a:r>
              <a:rPr lang="en-US" dirty="0" smtClean="0"/>
              <a:t> </a:t>
            </a:r>
            <a:r>
              <a:rPr lang="en-US" dirty="0" err="1" smtClean="0"/>
              <a:t>dengan</a:t>
            </a:r>
            <a:r>
              <a:rPr lang="en-US" dirty="0" smtClean="0"/>
              <a:t> k2 </a:t>
            </a:r>
            <a:r>
              <a:rPr lang="en-US" dirty="0" err="1" smtClean="0"/>
              <a:t>dan</a:t>
            </a:r>
            <a:r>
              <a:rPr lang="en-US" dirty="0" smtClean="0"/>
              <a:t> </a:t>
            </a:r>
            <a:r>
              <a:rPr lang="en-US" dirty="0" err="1" smtClean="0"/>
              <a:t>dienkrip</a:t>
            </a:r>
            <a:r>
              <a:rPr lang="en-US" dirty="0" smtClean="0"/>
              <a:t> </a:t>
            </a:r>
            <a:r>
              <a:rPr lang="en-US" dirty="0" err="1" smtClean="0"/>
              <a:t>kembalid</a:t>
            </a:r>
            <a:r>
              <a:rPr lang="en-US" dirty="0" smtClean="0"/>
              <a:t> </a:t>
            </a:r>
            <a:r>
              <a:rPr lang="en-US" dirty="0" err="1" smtClean="0"/>
              <a:t>engan</a:t>
            </a:r>
            <a:r>
              <a:rPr lang="en-US" dirty="0" smtClean="0"/>
              <a:t> k1 </a:t>
            </a:r>
          </a:p>
          <a:p>
            <a:pPr lvl="2" eaLnBrk="1" hangingPunct="1"/>
            <a:r>
              <a:rPr lang="en-US" dirty="0" smtClean="0"/>
              <a:t>2 </a:t>
            </a:r>
            <a:r>
              <a:rPr lang="en-US" dirty="0" err="1" smtClean="0"/>
              <a:t>kunci</a:t>
            </a:r>
            <a:r>
              <a:rPr lang="en-US" dirty="0" smtClean="0"/>
              <a:t>-DES- EEE2: </a:t>
            </a:r>
            <a:r>
              <a:rPr lang="en-US" dirty="0" err="1" smtClean="0"/>
              <a:t>mengenkrip</a:t>
            </a:r>
            <a:r>
              <a:rPr lang="en-US" dirty="0" smtClean="0"/>
              <a:t> </a:t>
            </a:r>
            <a:r>
              <a:rPr lang="en-US" dirty="0" err="1" smtClean="0"/>
              <a:t>tiga</a:t>
            </a:r>
            <a:r>
              <a:rPr lang="en-US" dirty="0" smtClean="0"/>
              <a:t> kali </a:t>
            </a:r>
            <a:r>
              <a:rPr lang="en-US" dirty="0" err="1" smtClean="0"/>
              <a:t>dengan</a:t>
            </a:r>
            <a:r>
              <a:rPr lang="en-US" dirty="0" smtClean="0"/>
              <a:t> 2 </a:t>
            </a:r>
            <a:r>
              <a:rPr lang="en-US" dirty="0" err="1" smtClean="0"/>
              <a:t>kunci</a:t>
            </a:r>
            <a:endParaRPr lang="en-US" dirty="0" smtClean="0"/>
          </a:p>
          <a:p>
            <a:pPr lvl="2" eaLnBrk="1" hangingPunct="1"/>
            <a:r>
              <a:rPr lang="en-US" dirty="0" smtClean="0"/>
              <a:t>3 </a:t>
            </a:r>
            <a:r>
              <a:rPr lang="en-US" dirty="0" err="1" smtClean="0"/>
              <a:t>kunci</a:t>
            </a:r>
            <a:r>
              <a:rPr lang="en-US" dirty="0" smtClean="0"/>
              <a:t> – DES-EEE3: </a:t>
            </a:r>
            <a:r>
              <a:rPr lang="en-US" dirty="0" err="1" smtClean="0"/>
              <a:t>mengenkrip</a:t>
            </a:r>
            <a:r>
              <a:rPr lang="en-US" dirty="0" smtClean="0"/>
              <a:t> </a:t>
            </a:r>
            <a:r>
              <a:rPr lang="en-US" dirty="0" err="1" smtClean="0"/>
              <a:t>tiga</a:t>
            </a:r>
            <a:r>
              <a:rPr lang="en-US" dirty="0" smtClean="0"/>
              <a:t> kali </a:t>
            </a:r>
            <a:r>
              <a:rPr lang="en-US" dirty="0" err="1" smtClean="0"/>
              <a:t>dengan</a:t>
            </a:r>
            <a:r>
              <a:rPr lang="en-US" dirty="0" smtClean="0"/>
              <a:t> 3 </a:t>
            </a:r>
            <a:r>
              <a:rPr lang="en-US" dirty="0" err="1" smtClean="0"/>
              <a:t>kunci</a:t>
            </a:r>
            <a:endParaRPr lang="en-US" dirty="0" smtClean="0"/>
          </a:p>
        </p:txBody>
      </p:sp>
    </p:spTree>
    <p:extLst>
      <p:ext uri="{BB962C8B-B14F-4D97-AF65-F5344CB8AC3E}">
        <p14:creationId xmlns:p14="http://schemas.microsoft.com/office/powerpoint/2010/main" val="38061029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a:t>AES- ADVANCED ENCRIPTION STANDARD</a:t>
            </a:r>
          </a:p>
        </p:txBody>
      </p:sp>
      <p:sp>
        <p:nvSpPr>
          <p:cNvPr id="26627" name="Rectangle 3"/>
          <p:cNvSpPr>
            <a:spLocks noGrp="1" noChangeArrowheads="1"/>
          </p:cNvSpPr>
          <p:nvPr>
            <p:ph type="body" idx="1"/>
          </p:nvPr>
        </p:nvSpPr>
        <p:spPr/>
        <p:txBody>
          <a:bodyPr/>
          <a:lstStyle/>
          <a:p>
            <a:pPr eaLnBrk="1" hangingPunct="1"/>
            <a:r>
              <a:rPr lang="en-US" smtClean="0"/>
              <a:t>1997 by NIST</a:t>
            </a:r>
          </a:p>
          <a:p>
            <a:pPr lvl="1" eaLnBrk="1" hangingPunct="1"/>
            <a:r>
              <a:rPr lang="en-US" smtClean="0"/>
              <a:t>Kandidat:</a:t>
            </a:r>
          </a:p>
          <a:p>
            <a:pPr lvl="2" eaLnBrk="1" hangingPunct="1"/>
            <a:r>
              <a:rPr lang="en-US" smtClean="0"/>
              <a:t>Rijndael</a:t>
            </a:r>
          </a:p>
          <a:p>
            <a:pPr lvl="2" eaLnBrk="1" hangingPunct="1"/>
            <a:r>
              <a:rPr lang="en-US" smtClean="0"/>
              <a:t>Twofish</a:t>
            </a:r>
          </a:p>
          <a:p>
            <a:pPr lvl="2" eaLnBrk="1" hangingPunct="1"/>
            <a:r>
              <a:rPr lang="en-US" smtClean="0"/>
              <a:t>IDEA</a:t>
            </a:r>
          </a:p>
          <a:p>
            <a:pPr lvl="2" eaLnBrk="1" hangingPunct="1"/>
            <a:r>
              <a:rPr lang="en-US" smtClean="0"/>
              <a:t>RC5</a:t>
            </a:r>
          </a:p>
        </p:txBody>
      </p:sp>
    </p:spTree>
    <p:extLst>
      <p:ext uri="{BB962C8B-B14F-4D97-AF65-F5344CB8AC3E}">
        <p14:creationId xmlns:p14="http://schemas.microsoft.com/office/powerpoint/2010/main" val="266863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Komponen Utama Kriptografi</a:t>
            </a:r>
            <a:endParaRPr lang="id-ID" dirty="0"/>
          </a:p>
        </p:txBody>
      </p:sp>
      <p:sp>
        <p:nvSpPr>
          <p:cNvPr id="3" name="Content Placeholder 2"/>
          <p:cNvSpPr>
            <a:spLocks noGrp="1"/>
          </p:cNvSpPr>
          <p:nvPr>
            <p:ph idx="1"/>
          </p:nvPr>
        </p:nvSpPr>
        <p:spPr/>
        <p:txBody>
          <a:bodyPr>
            <a:normAutofit/>
          </a:bodyPr>
          <a:lstStyle/>
          <a:p>
            <a:pPr marL="36576" indent="0">
              <a:buNone/>
              <a:defRPr/>
            </a:pPr>
            <a:r>
              <a:rPr lang="id-ID" dirty="0"/>
              <a:t>Pada prinsipnya, Kriptografi memiliki 4 komponen utama yaitu:</a:t>
            </a:r>
          </a:p>
          <a:p>
            <a:pPr marL="36576" indent="0">
              <a:buNone/>
              <a:defRPr/>
            </a:pPr>
            <a:endParaRPr lang="id-ID" dirty="0"/>
          </a:p>
          <a:p>
            <a:pPr>
              <a:defRPr/>
            </a:pPr>
            <a:r>
              <a:rPr lang="id-ID" b="1" dirty="0"/>
              <a:t>Plaintext</a:t>
            </a:r>
            <a:r>
              <a:rPr lang="id-ID" dirty="0"/>
              <a:t>, yaitu pesan yang dapat dibaca</a:t>
            </a:r>
          </a:p>
          <a:p>
            <a:pPr>
              <a:defRPr/>
            </a:pPr>
            <a:r>
              <a:rPr lang="id-ID" b="1" dirty="0"/>
              <a:t>Ciphertext</a:t>
            </a:r>
            <a:r>
              <a:rPr lang="id-ID" dirty="0"/>
              <a:t>, yaitu pesan acak yang tidka dapat dibaca</a:t>
            </a:r>
          </a:p>
          <a:p>
            <a:pPr>
              <a:defRPr/>
            </a:pPr>
            <a:r>
              <a:rPr lang="id-ID" b="1" dirty="0"/>
              <a:t>Key</a:t>
            </a:r>
            <a:r>
              <a:rPr lang="id-ID" dirty="0"/>
              <a:t>, yaitu kunci untuk melakukan teknik kriptografi</a:t>
            </a:r>
          </a:p>
          <a:p>
            <a:pPr>
              <a:defRPr/>
            </a:pPr>
            <a:r>
              <a:rPr lang="id-ID" b="1" dirty="0"/>
              <a:t>Algorithm</a:t>
            </a:r>
            <a:r>
              <a:rPr lang="id-ID" dirty="0"/>
              <a:t>, yaitu metode untuk melakukan enkrispi dan dekripsi</a:t>
            </a:r>
          </a:p>
          <a:p>
            <a:pPr>
              <a:defRPr/>
            </a:pPr>
            <a:endParaRPr lang="id-ID" dirty="0"/>
          </a:p>
        </p:txBody>
      </p:sp>
    </p:spTree>
    <p:extLst>
      <p:ext uri="{BB962C8B-B14F-4D97-AF65-F5344CB8AC3E}">
        <p14:creationId xmlns:p14="http://schemas.microsoft.com/office/powerpoint/2010/main" val="349838198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algn="just"/>
            <a:r>
              <a:rPr lang="en-US" smtClean="0"/>
              <a:t>Menjaga kerahasiaan (</a:t>
            </a:r>
            <a:r>
              <a:rPr lang="en-US" i="1" smtClean="0">
                <a:latin typeface="Book Antiqua" panose="02040602050305030304" pitchFamily="18" charset="0"/>
              </a:rPr>
              <a:t>confidentiality</a:t>
            </a:r>
            <a:r>
              <a:rPr lang="en-US" smtClean="0"/>
              <a:t>) pesan.</a:t>
            </a:r>
          </a:p>
          <a:p>
            <a:pPr algn="just"/>
            <a:r>
              <a:rPr lang="en-US" smtClean="0"/>
              <a:t>Keabsahan pengirim (</a:t>
            </a:r>
            <a:r>
              <a:rPr lang="en-US" i="1" smtClean="0">
                <a:latin typeface="Book Antiqua" panose="02040602050305030304" pitchFamily="18" charset="0"/>
              </a:rPr>
              <a:t>user authentication</a:t>
            </a:r>
            <a:r>
              <a:rPr lang="en-US" smtClean="0"/>
              <a:t>).</a:t>
            </a:r>
          </a:p>
          <a:p>
            <a:pPr algn="just"/>
            <a:r>
              <a:rPr lang="en-US" smtClean="0"/>
              <a:t>Keaslian pesan (</a:t>
            </a:r>
            <a:r>
              <a:rPr lang="en-US" i="1" smtClean="0">
                <a:latin typeface="Book Antiqua" panose="02040602050305030304" pitchFamily="18" charset="0"/>
              </a:rPr>
              <a:t>message authentication</a:t>
            </a:r>
            <a:r>
              <a:rPr lang="en-US" smtClean="0"/>
              <a:t>).</a:t>
            </a:r>
          </a:p>
          <a:p>
            <a:pPr algn="just"/>
            <a:r>
              <a:rPr lang="en-US" smtClean="0"/>
              <a:t>Anti-penyangkalan (</a:t>
            </a:r>
            <a:r>
              <a:rPr lang="en-US" i="1" smtClean="0">
                <a:latin typeface="Book Antiqua" panose="02040602050305030304" pitchFamily="18" charset="0"/>
              </a:rPr>
              <a:t>non-repudiation</a:t>
            </a:r>
            <a:r>
              <a:rPr lang="en-US" smtClean="0"/>
              <a:t>).</a:t>
            </a:r>
          </a:p>
        </p:txBody>
      </p:sp>
      <p:sp>
        <p:nvSpPr>
          <p:cNvPr id="50178" name="Rectangle 2"/>
          <p:cNvSpPr>
            <a:spLocks noGrp="1" noChangeArrowheads="1"/>
          </p:cNvSpPr>
          <p:nvPr>
            <p:ph type="title"/>
          </p:nvPr>
        </p:nvSpPr>
        <p:spPr/>
        <p:txBody>
          <a:bodyPr/>
          <a:lstStyle/>
          <a:p>
            <a:pPr algn="just">
              <a:defRPr/>
            </a:pPr>
            <a:r>
              <a:rPr lang="en-US"/>
              <a:t>Tujuan Kriptografi:</a:t>
            </a:r>
          </a:p>
        </p:txBody>
      </p:sp>
    </p:spTree>
    <p:extLst>
      <p:ext uri="{BB962C8B-B14F-4D97-AF65-F5344CB8AC3E}">
        <p14:creationId xmlns:p14="http://schemas.microsoft.com/office/powerpoint/2010/main" val="374216225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562</TotalTime>
  <Words>2452</Words>
  <Application>Microsoft Office PowerPoint</Application>
  <PresentationFormat>Custom</PresentationFormat>
  <Paragraphs>494</Paragraphs>
  <Slides>73</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73</vt:i4>
      </vt:variant>
    </vt:vector>
  </HeadingPairs>
  <TitlesOfParts>
    <vt:vector size="76" baseType="lpstr">
      <vt:lpstr>Berlin</vt:lpstr>
      <vt:lpstr>Photo Editor Photo</vt:lpstr>
      <vt:lpstr>Document</vt:lpstr>
      <vt:lpstr>KEAMANAN SISTEM KOMPUTER</vt:lpstr>
      <vt:lpstr>TERMINOLOGI</vt:lpstr>
      <vt:lpstr>Kriptografi</vt:lpstr>
      <vt:lpstr>Kriptografi</vt:lpstr>
      <vt:lpstr>Kriptografi</vt:lpstr>
      <vt:lpstr>ILLUSTRASI</vt:lpstr>
      <vt:lpstr>SEJARAH</vt:lpstr>
      <vt:lpstr>Komponen Utama Kriptografi</vt:lpstr>
      <vt:lpstr>Tujuan Kriptografi:</vt:lpstr>
      <vt:lpstr>Kriptografi</vt:lpstr>
      <vt:lpstr>PowerPoint Presentation</vt:lpstr>
      <vt:lpstr>Definisi Enkripsi</vt:lpstr>
      <vt:lpstr>Contoh Enkripsi</vt:lpstr>
      <vt:lpstr>Dekripsi</vt:lpstr>
      <vt:lpstr>Contoh Dekripsi</vt:lpstr>
      <vt:lpstr>ISTILAH-ISTILAH KRIPTOGRAFI</vt:lpstr>
      <vt:lpstr>ISTILAH-ISTILAH KRIPTOGRAFI</vt:lpstr>
      <vt:lpstr>Kriptografer dan Kriptanalis</vt:lpstr>
      <vt:lpstr>Kriptanalisis dan Kriptologi</vt:lpstr>
      <vt:lpstr>Kriptografi</vt:lpstr>
      <vt:lpstr>Kriptografi</vt:lpstr>
      <vt:lpstr>Kriptografi</vt:lpstr>
      <vt:lpstr>MACAM TENIK KRIPTOGRAFI</vt:lpstr>
      <vt:lpstr>MACAM TENIK KRIPTOGRAFI</vt:lpstr>
      <vt:lpstr>ALGORITMA SIMETRIS</vt:lpstr>
      <vt:lpstr>PowerPoint Presentation</vt:lpstr>
      <vt:lpstr>ALGORITMA ASIMETRIS</vt:lpstr>
      <vt:lpstr>PowerPoint Presentation</vt:lpstr>
      <vt:lpstr>Berdasarkan besar data yang diolah :</vt:lpstr>
      <vt:lpstr>Pembagian sistem kriptografi berdasarkan kunci </vt:lpstr>
      <vt:lpstr>Sebuah algoritma kriptografi dikatakan aman (computationally secure) bila memenuhi tiga kriteria berikut:</vt:lpstr>
      <vt:lpstr>Kriptografi</vt:lpstr>
      <vt:lpstr>Jenis-jenis Cipher Substitusi</vt:lpstr>
      <vt:lpstr>SUBSTITUSI</vt:lpstr>
      <vt:lpstr>ALFABET TUNGGAL</vt:lpstr>
      <vt:lpstr>CAESAR CIPHER 1</vt:lpstr>
      <vt:lpstr>CAESAR CIPHER 2</vt:lpstr>
      <vt:lpstr>CAESAR CIPHER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ALFABETIK MAJEMUK</vt:lpstr>
      <vt:lpstr>ALFABETIK MAJEMUK</vt:lpstr>
      <vt:lpstr>Vigènere Cipher </vt:lpstr>
      <vt:lpstr>PowerPoint Presentation</vt:lpstr>
      <vt:lpstr>Polyalphabetic Cipher</vt:lpstr>
      <vt:lpstr>PowerPoint Presentation</vt:lpstr>
      <vt:lpstr>Polyalphabetic Cipher</vt:lpstr>
      <vt:lpstr>Polyalphabetic Cipher</vt:lpstr>
      <vt:lpstr>PowerPoint Presentation</vt:lpstr>
      <vt:lpstr>PowerPoint Presentation</vt:lpstr>
      <vt:lpstr>SUBSTITUSI HOMOFONIK</vt:lpstr>
      <vt:lpstr>SUBSTITUSI HOMOFONIK</vt:lpstr>
      <vt:lpstr>Cipher Transposisi</vt:lpstr>
      <vt:lpstr>PowerPoint Presentation</vt:lpstr>
      <vt:lpstr>PowerPoint Presentation</vt:lpstr>
      <vt:lpstr>PowerPoint Presentation</vt:lpstr>
      <vt:lpstr>Super-enkripsi</vt:lpstr>
      <vt:lpstr>ONE TIME PAD (VERNAM CIPHER)</vt:lpstr>
      <vt:lpstr>ONE TIME PAD (VERNAM CIPHER)</vt:lpstr>
      <vt:lpstr>PowerPoint Presentation</vt:lpstr>
      <vt:lpstr>ONE-TIME PAD</vt:lpstr>
      <vt:lpstr>PowerPoint Presentation</vt:lpstr>
      <vt:lpstr>PowerPoint Presentation</vt:lpstr>
      <vt:lpstr>MODERN KRIPTOGRAPHY</vt:lpstr>
      <vt:lpstr>DES-DATA ENCRYPTION STANDARD</vt:lpstr>
      <vt:lpstr>TRIPLE DES</vt:lpstr>
      <vt:lpstr>AES- ADVANCED ENCRIPTION STANDARD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KEAMANAN SISTEM KOMPUTER</dc:title>
  <dc:creator>rakhmadi irfansyah putra</dc:creator>
  <cp:lastModifiedBy>ASUS</cp:lastModifiedBy>
  <cp:revision>57</cp:revision>
  <dcterms:created xsi:type="dcterms:W3CDTF">2013-04-01T01:29:21Z</dcterms:created>
  <dcterms:modified xsi:type="dcterms:W3CDTF">2015-10-06T22:54:57Z</dcterms:modified>
</cp:coreProperties>
</file>