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6" r:id="rId18"/>
    <p:sldId id="267" r:id="rId19"/>
    <p:sldId id="268" r:id="rId20"/>
    <p:sldId id="269" r:id="rId21"/>
    <p:sldId id="265" r:id="rId22"/>
    <p:sldId id="270" r:id="rId23"/>
    <p:sldId id="272" r:id="rId24"/>
    <p:sldId id="273" r:id="rId25"/>
    <p:sldId id="274" r:id="rId26"/>
    <p:sldId id="275" r:id="rId27"/>
    <p:sldId id="276" r:id="rId28"/>
    <p:sldId id="277" r:id="rId29"/>
    <p:sldId id="27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1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269" y="149531"/>
            <a:ext cx="1241998" cy="1247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05033">
            <a:off x="11230571" y="91089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455" y="243411"/>
            <a:ext cx="1311726" cy="1317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KEAMANAN SISTEM KOMPUTER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TEKNIK INFORMATIKA </a:t>
            </a:r>
            <a:r>
              <a:rPr lang="id-ID" dirty="0" err="1" smtClean="0"/>
              <a:t>STT-PLN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96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Meningkatnya Kejahatan </a:t>
            </a:r>
            <a:r>
              <a:rPr lang="id-ID" dirty="0"/>
              <a:t>K</a:t>
            </a:r>
            <a:r>
              <a:rPr lang="id-ID" dirty="0" smtClean="0"/>
              <a:t>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err="1" smtClean="0"/>
              <a:t>Apliasi</a:t>
            </a:r>
            <a:r>
              <a:rPr lang="id-ID" smtClean="0"/>
              <a:t> bisni</a:t>
            </a:r>
            <a:r>
              <a:rPr lang="en-US" smtClean="0"/>
              <a:t>s</a:t>
            </a:r>
            <a:r>
              <a:rPr lang="id-ID" smtClean="0"/>
              <a:t> </a:t>
            </a:r>
            <a:r>
              <a:rPr lang="id-ID" dirty="0" smtClean="0"/>
              <a:t>berbasis TI dan jaringan komputer meningkat : </a:t>
            </a:r>
            <a:r>
              <a:rPr lang="id-ID" dirty="0" err="1" smtClean="0"/>
              <a:t>online</a:t>
            </a:r>
            <a:r>
              <a:rPr lang="id-ID" dirty="0" smtClean="0"/>
              <a:t> </a:t>
            </a:r>
            <a:r>
              <a:rPr lang="id-ID" dirty="0" err="1" smtClean="0"/>
              <a:t>banking</a:t>
            </a:r>
            <a:r>
              <a:rPr lang="id-ID" dirty="0" smtClean="0"/>
              <a:t>, </a:t>
            </a:r>
            <a:r>
              <a:rPr lang="id-ID" dirty="0" err="1" smtClean="0"/>
              <a:t>e-commerce</a:t>
            </a:r>
            <a:r>
              <a:rPr lang="id-ID" dirty="0" smtClean="0"/>
              <a:t>, Electronic data </a:t>
            </a:r>
            <a:r>
              <a:rPr lang="id-ID" dirty="0" err="1" smtClean="0"/>
              <a:t>Interchange</a:t>
            </a:r>
            <a:r>
              <a:rPr lang="id-ID" dirty="0" smtClean="0"/>
              <a:t> (EDI).</a:t>
            </a:r>
          </a:p>
          <a:p>
            <a:r>
              <a:rPr lang="id-ID" dirty="0" smtClean="0"/>
              <a:t>Desentralisasi Server.</a:t>
            </a:r>
          </a:p>
          <a:p>
            <a:r>
              <a:rPr lang="id-ID" dirty="0" smtClean="0"/>
              <a:t>Transisi dari </a:t>
            </a:r>
            <a:r>
              <a:rPr lang="id-ID" dirty="0" err="1" smtClean="0"/>
              <a:t>single</a:t>
            </a:r>
            <a:r>
              <a:rPr lang="id-ID" dirty="0" smtClean="0"/>
              <a:t> </a:t>
            </a:r>
            <a:r>
              <a:rPr lang="id-ID" dirty="0" err="1" smtClean="0"/>
              <a:t>vendor</a:t>
            </a:r>
            <a:r>
              <a:rPr lang="id-ID" dirty="0" smtClean="0"/>
              <a:t> ke </a:t>
            </a:r>
            <a:r>
              <a:rPr lang="id-ID" dirty="0" err="1" smtClean="0"/>
              <a:t>multi</a:t>
            </a:r>
            <a:r>
              <a:rPr lang="id-ID" dirty="0" smtClean="0"/>
              <a:t> </a:t>
            </a:r>
            <a:r>
              <a:rPr lang="id-ID" dirty="0" err="1" smtClean="0"/>
              <a:t>vendor</a:t>
            </a:r>
            <a:r>
              <a:rPr lang="id-ID" dirty="0" smtClean="0"/>
              <a:t>.</a:t>
            </a:r>
          </a:p>
          <a:p>
            <a:r>
              <a:rPr lang="id-ID" dirty="0" smtClean="0"/>
              <a:t>Meningkatnya kemampuan pemakai (</a:t>
            </a:r>
            <a:r>
              <a:rPr lang="id-ID" dirty="0" err="1" smtClean="0"/>
              <a:t>user</a:t>
            </a:r>
            <a:r>
              <a:rPr lang="id-ID" dirty="0" smtClean="0"/>
              <a:t>)</a:t>
            </a:r>
          </a:p>
          <a:p>
            <a:r>
              <a:rPr lang="id-ID" dirty="0" smtClean="0"/>
              <a:t>Semakin </a:t>
            </a:r>
            <a:r>
              <a:rPr lang="id-ID" dirty="0" err="1" smtClean="0"/>
              <a:t>kompeksnya</a:t>
            </a:r>
            <a:r>
              <a:rPr lang="id-ID" dirty="0" smtClean="0"/>
              <a:t> sistem yang digunakan, semakin besarnya </a:t>
            </a:r>
            <a:r>
              <a:rPr lang="id-ID" dirty="0" err="1" smtClean="0"/>
              <a:t>source</a:t>
            </a:r>
            <a:r>
              <a:rPr lang="id-ID" dirty="0" smtClean="0"/>
              <a:t> </a:t>
            </a:r>
            <a:r>
              <a:rPr lang="id-ID" dirty="0" err="1" smtClean="0"/>
              <a:t>code</a:t>
            </a:r>
            <a:r>
              <a:rPr lang="id-ID" dirty="0" smtClean="0"/>
              <a:t> program yang digunakan.</a:t>
            </a:r>
          </a:p>
          <a:p>
            <a:r>
              <a:rPr lang="id-ID" dirty="0" smtClean="0"/>
              <a:t>Berhubungan dengan jaringan / internet.</a:t>
            </a:r>
          </a:p>
        </p:txBody>
      </p:sp>
    </p:spTree>
    <p:extLst>
      <p:ext uri="{BB962C8B-B14F-4D97-AF65-F5344CB8AC3E}">
        <p14:creationId xmlns:p14="http://schemas.microsoft.com/office/powerpoint/2010/main" val="40952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Kejahatan Komputer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David </a:t>
            </a:r>
            <a:r>
              <a:rPr lang="id-ID" dirty="0" err="1" smtClean="0"/>
              <a:t>Icove</a:t>
            </a:r>
            <a:r>
              <a:rPr lang="id-ID" dirty="0" smtClean="0"/>
              <a:t> [Jhon D. Howard, “</a:t>
            </a:r>
            <a:r>
              <a:rPr lang="id-ID" dirty="0" err="1" smtClean="0"/>
              <a:t>An</a:t>
            </a:r>
            <a:r>
              <a:rPr lang="id-ID" dirty="0" smtClean="0"/>
              <a:t> </a:t>
            </a:r>
            <a:r>
              <a:rPr lang="id-ID" dirty="0" err="1" smtClean="0"/>
              <a:t>Analysis</a:t>
            </a:r>
            <a:r>
              <a:rPr lang="id-ID" dirty="0" smtClean="0"/>
              <a:t> Of </a:t>
            </a:r>
            <a:r>
              <a:rPr lang="id-ID" dirty="0" err="1" smtClean="0"/>
              <a:t>Security</a:t>
            </a:r>
            <a:r>
              <a:rPr lang="id-ID" dirty="0" smtClean="0"/>
              <a:t> </a:t>
            </a:r>
            <a:r>
              <a:rPr lang="id-ID" dirty="0" err="1" smtClean="0"/>
              <a:t>Incidents</a:t>
            </a:r>
            <a:r>
              <a:rPr lang="id-ID" dirty="0" smtClean="0"/>
              <a:t> On The Internet 1989-1995” </a:t>
            </a:r>
            <a:r>
              <a:rPr lang="id-ID" dirty="0" err="1" smtClean="0"/>
              <a:t>PhD</a:t>
            </a:r>
            <a:r>
              <a:rPr lang="id-ID" dirty="0" smtClean="0"/>
              <a:t> </a:t>
            </a:r>
            <a:r>
              <a:rPr lang="id-ID" dirty="0" err="1" smtClean="0"/>
              <a:t>thesis</a:t>
            </a:r>
            <a:r>
              <a:rPr lang="id-ID" dirty="0" smtClean="0"/>
              <a:t>, </a:t>
            </a:r>
            <a:r>
              <a:rPr lang="id-ID" dirty="0" err="1" smtClean="0"/>
              <a:t>Engineering</a:t>
            </a:r>
            <a:r>
              <a:rPr lang="id-ID" dirty="0" smtClean="0"/>
              <a:t> </a:t>
            </a:r>
            <a:r>
              <a:rPr lang="id-ID" dirty="0" err="1" smtClean="0"/>
              <a:t>and</a:t>
            </a:r>
            <a:r>
              <a:rPr lang="id-ID" dirty="0" smtClean="0"/>
              <a:t> </a:t>
            </a:r>
            <a:r>
              <a:rPr lang="id-ID" dirty="0" err="1" smtClean="0"/>
              <a:t>Public</a:t>
            </a:r>
            <a:r>
              <a:rPr lang="id-ID" dirty="0" smtClean="0"/>
              <a:t> </a:t>
            </a:r>
            <a:r>
              <a:rPr lang="id-ID" dirty="0" err="1" smtClean="0"/>
              <a:t>policy</a:t>
            </a:r>
            <a:r>
              <a:rPr lang="id-ID" dirty="0" smtClean="0"/>
              <a:t>, </a:t>
            </a:r>
            <a:r>
              <a:rPr lang="id-ID" dirty="0" err="1" smtClean="0"/>
              <a:t>carnegia</a:t>
            </a:r>
            <a:r>
              <a:rPr lang="id-ID" dirty="0" smtClean="0"/>
              <a:t> </a:t>
            </a:r>
            <a:r>
              <a:rPr lang="id-ID" dirty="0" err="1" smtClean="0"/>
              <a:t>Mellon</a:t>
            </a:r>
            <a:r>
              <a:rPr lang="id-ID" dirty="0" smtClean="0"/>
              <a:t> </a:t>
            </a:r>
            <a:r>
              <a:rPr lang="id-ID" dirty="0" err="1" smtClean="0"/>
              <a:t>University</a:t>
            </a:r>
            <a:r>
              <a:rPr lang="id-ID" dirty="0" smtClean="0"/>
              <a:t>, 1997] berdasarkan lubang keamanan, </a:t>
            </a:r>
            <a:r>
              <a:rPr lang="id-ID" dirty="0" err="1" smtClean="0"/>
              <a:t>kemanan</a:t>
            </a:r>
            <a:r>
              <a:rPr lang="id-ID" dirty="0" smtClean="0"/>
              <a:t> dapat di klasifikasikan menjadi empat yaitu: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49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Kejahatan Komputer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Keamanan yang bersifat fisik (</a:t>
            </a:r>
            <a:r>
              <a:rPr lang="id-ID" dirty="0" err="1" smtClean="0"/>
              <a:t>Physical</a:t>
            </a:r>
            <a:r>
              <a:rPr lang="id-ID" dirty="0" smtClean="0"/>
              <a:t> </a:t>
            </a:r>
            <a:r>
              <a:rPr lang="id-ID" dirty="0" err="1" smtClean="0"/>
              <a:t>security</a:t>
            </a:r>
            <a:r>
              <a:rPr lang="id-ID" dirty="0" smtClean="0"/>
              <a:t>), termasuk akses orang ke gedung, peralatan, dan media yang digunakan. Contoh: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Wiretapping</a:t>
            </a:r>
            <a:r>
              <a:rPr lang="id-ID" dirty="0" smtClean="0"/>
              <a:t> atau hal-hal yang </a:t>
            </a:r>
            <a:r>
              <a:rPr lang="id-ID" dirty="0" err="1" smtClean="0"/>
              <a:t>ber-hubungan</a:t>
            </a:r>
            <a:r>
              <a:rPr lang="id-ID" dirty="0" smtClean="0"/>
              <a:t> dengan akses ke kabel atau komputer yang digunakan juga dapat </a:t>
            </a:r>
            <a:r>
              <a:rPr lang="id-ID" dirty="0" err="1" smtClean="0"/>
              <a:t>dimasukan</a:t>
            </a:r>
            <a:r>
              <a:rPr lang="id-ID" dirty="0" smtClean="0"/>
              <a:t> </a:t>
            </a:r>
            <a:r>
              <a:rPr lang="id-ID" dirty="0" err="1" smtClean="0"/>
              <a:t>kedalam</a:t>
            </a:r>
            <a:r>
              <a:rPr lang="id-ID" dirty="0" smtClean="0"/>
              <a:t> kelas ini.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D</a:t>
            </a:r>
            <a:r>
              <a:rPr lang="en-US" dirty="0" smtClean="0"/>
              <a:t>e</a:t>
            </a:r>
            <a:r>
              <a:rPr lang="id-ID" dirty="0" smtClean="0"/>
              <a:t>ni</a:t>
            </a:r>
            <a:r>
              <a:rPr lang="en-US" dirty="0" smtClean="0"/>
              <a:t>a</a:t>
            </a:r>
            <a:r>
              <a:rPr lang="id-ID" dirty="0" smtClean="0"/>
              <a:t>l </a:t>
            </a:r>
            <a:r>
              <a:rPr lang="id-ID" dirty="0" smtClean="0"/>
              <a:t>of service, dilakukan misalnya dengan mematikan peralatan atau membanjiri saluran komunikasi dengan pesan-pesan (yang dapat berisi apa saja karena yang diutamanakn adalah banyanya jumlah pesan)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Syn</a:t>
            </a:r>
            <a:r>
              <a:rPr lang="id-ID" dirty="0" smtClean="0"/>
              <a:t> </a:t>
            </a:r>
            <a:r>
              <a:rPr lang="id-ID" dirty="0" err="1" smtClean="0"/>
              <a:t>Flood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dirty="0" smtClean="0"/>
              <a:t>, </a:t>
            </a:r>
            <a:r>
              <a:rPr lang="id-ID" dirty="0" err="1" smtClean="0"/>
              <a:t>dimana</a:t>
            </a:r>
            <a:r>
              <a:rPr lang="id-ID" dirty="0" smtClean="0"/>
              <a:t> sistem (</a:t>
            </a:r>
            <a:r>
              <a:rPr lang="id-ID" dirty="0" err="1" smtClean="0"/>
              <a:t>host</a:t>
            </a:r>
            <a:r>
              <a:rPr lang="id-ID" dirty="0" smtClean="0"/>
              <a:t>) yang dituju dibanjiri oleh permintaan sehingga dia menjadi </a:t>
            </a:r>
            <a:r>
              <a:rPr lang="id-ID" dirty="0" err="1" smtClean="0"/>
              <a:t>ter-lalu</a:t>
            </a:r>
            <a:r>
              <a:rPr lang="id-ID" dirty="0" smtClean="0"/>
              <a:t> sibuk dan bahkan </a:t>
            </a:r>
            <a:r>
              <a:rPr lang="id-ID" dirty="0" err="1" smtClean="0"/>
              <a:t>ndapat</a:t>
            </a:r>
            <a:r>
              <a:rPr lang="id-ID" dirty="0" smtClean="0"/>
              <a:t> berakibat macetnya sistem (</a:t>
            </a:r>
            <a:r>
              <a:rPr lang="id-ID" dirty="0" err="1" smtClean="0"/>
              <a:t>hang</a:t>
            </a:r>
            <a:r>
              <a:rPr lang="id-ID" dirty="0" smtClean="0"/>
              <a:t>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14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Kejahatan Komputer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id-ID" dirty="0" smtClean="0"/>
              <a:t>Keamanan yang berhubungan dengan orang (</a:t>
            </a:r>
            <a:r>
              <a:rPr lang="id-ID" dirty="0" err="1" smtClean="0"/>
              <a:t>pesonal</a:t>
            </a:r>
            <a:r>
              <a:rPr lang="id-ID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Indentifikasi</a:t>
            </a:r>
            <a:r>
              <a:rPr lang="id-ID" dirty="0" smtClean="0"/>
              <a:t> </a:t>
            </a:r>
            <a:r>
              <a:rPr lang="id-ID" dirty="0" err="1" smtClean="0"/>
              <a:t>user</a:t>
            </a:r>
            <a:r>
              <a:rPr lang="id-ID" dirty="0"/>
              <a:t> </a:t>
            </a:r>
            <a:r>
              <a:rPr lang="id-ID" dirty="0" smtClean="0"/>
              <a:t>(</a:t>
            </a:r>
            <a:r>
              <a:rPr lang="id-ID" dirty="0" err="1" smtClean="0"/>
              <a:t>username</a:t>
            </a:r>
            <a:r>
              <a:rPr lang="id-ID" dirty="0" smtClean="0"/>
              <a:t> dan </a:t>
            </a:r>
            <a:r>
              <a:rPr lang="id-ID" dirty="0" err="1" smtClean="0"/>
              <a:t>password</a:t>
            </a:r>
            <a:r>
              <a:rPr lang="id-ID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Profil </a:t>
            </a:r>
            <a:r>
              <a:rPr lang="id-ID" dirty="0" err="1" smtClean="0"/>
              <a:t>resiko</a:t>
            </a:r>
            <a:r>
              <a:rPr lang="id-ID" dirty="0" smtClean="0"/>
              <a:t> dari orang yang mempunya akses (Pemakai dan pengelola)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id-ID" dirty="0" smtClean="0"/>
              <a:t>Keamanan dari data dan media serta teknik komunikasi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id-ID" dirty="0" smtClean="0"/>
              <a:t>Keamanan dalam operasi: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Adanya prosedur yang digunakan untuk mengatur dan mengelola sistem keamanan, dan juga termasuk prosedur </a:t>
            </a:r>
            <a:r>
              <a:rPr lang="id-ID" dirty="0" err="1" smtClean="0"/>
              <a:t>setetlah</a:t>
            </a:r>
            <a:r>
              <a:rPr lang="id-ID" dirty="0" smtClean="0"/>
              <a:t> serangan (</a:t>
            </a:r>
            <a:r>
              <a:rPr lang="id-ID" dirty="0" err="1" smtClean="0"/>
              <a:t>post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dirty="0" smtClean="0"/>
              <a:t> </a:t>
            </a:r>
            <a:r>
              <a:rPr lang="id-ID" dirty="0" err="1" smtClean="0"/>
              <a:t>recovery</a:t>
            </a:r>
            <a:r>
              <a:rPr lang="id-ID" dirty="0" smtClean="0"/>
              <a:t>)</a:t>
            </a:r>
          </a:p>
          <a:p>
            <a:pPr marL="457200" lvl="1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05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Penyusup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</a:t>
            </a:r>
            <a:r>
              <a:rPr lang="id-ID" dirty="0" err="1" smtClean="0"/>
              <a:t>Curios</a:t>
            </a:r>
            <a:r>
              <a:rPr lang="id-ID" dirty="0" smtClean="0"/>
              <a:t> (Si ingin Tahu)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Tertarik </a:t>
            </a:r>
            <a:r>
              <a:rPr lang="id-ID" dirty="0" err="1" smtClean="0"/>
              <a:t>menemuan</a:t>
            </a:r>
            <a:r>
              <a:rPr lang="id-ID" dirty="0" smtClean="0"/>
              <a:t> jenis dan data yang anda miliki.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</a:t>
            </a:r>
            <a:r>
              <a:rPr lang="id-ID" dirty="0" err="1" smtClean="0"/>
              <a:t>Malicious</a:t>
            </a:r>
            <a:r>
              <a:rPr lang="id-ID" dirty="0" smtClean="0"/>
              <a:t> (Si Perusak)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Berusaha merusak sistem, atau </a:t>
            </a:r>
            <a:r>
              <a:rPr lang="id-ID" dirty="0" err="1" smtClean="0"/>
              <a:t>merubah</a:t>
            </a:r>
            <a:r>
              <a:rPr lang="id-ID" dirty="0" smtClean="0"/>
              <a:t> </a:t>
            </a:r>
            <a:r>
              <a:rPr lang="id-ID" dirty="0" err="1" smtClean="0"/>
              <a:t>web</a:t>
            </a:r>
            <a:r>
              <a:rPr lang="id-ID" dirty="0" smtClean="0"/>
              <a:t> </a:t>
            </a:r>
            <a:r>
              <a:rPr lang="id-ID" dirty="0" err="1" smtClean="0"/>
              <a:t>page</a:t>
            </a:r>
            <a:r>
              <a:rPr lang="id-ID" dirty="0" smtClean="0"/>
              <a:t>, atau sebaliknya membuat waktu dan uang anda kembali pulih.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</a:t>
            </a:r>
            <a:r>
              <a:rPr lang="id-ID" dirty="0" err="1" smtClean="0"/>
              <a:t>High-Profile</a:t>
            </a:r>
            <a:r>
              <a:rPr lang="id-ID" dirty="0" smtClean="0"/>
              <a:t> (Si Profil Tinggi)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100" dirty="0"/>
              <a:t>Berusaha menggunakan sistem, untuk memperoleh popularitas dan ketenaran. Dan juga mungkin menggunakan sistem profil tinggi anda untuk mengiklankan kemampuannya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</a:t>
            </a:r>
            <a:r>
              <a:rPr lang="id-ID" dirty="0" err="1" smtClean="0"/>
              <a:t>Competition</a:t>
            </a:r>
            <a:r>
              <a:rPr lang="id-ID" dirty="0" smtClean="0"/>
              <a:t> (Si Pesaing)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100" dirty="0"/>
              <a:t>Penyusup</a:t>
            </a:r>
            <a:r>
              <a:rPr lang="id-ID" dirty="0" smtClean="0"/>
              <a:t> ini tertarik pada data yang anda miliki dalam sistem anda, ia mungkin seseorang yang beranggapan bahwa anda memiliki sesuatu yang dapat menguntungkan secara keuangan atau sebaliknya</a:t>
            </a:r>
          </a:p>
        </p:txBody>
      </p:sp>
    </p:spTree>
    <p:extLst>
      <p:ext uri="{BB962C8B-B14F-4D97-AF65-F5344CB8AC3E}">
        <p14:creationId xmlns:p14="http://schemas.microsoft.com/office/powerpoint/2010/main" val="17282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Istilah untuk penyusup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id-ID" dirty="0" err="1" smtClean="0"/>
              <a:t>Mundane</a:t>
            </a:r>
            <a:r>
              <a:rPr lang="id-ID" dirty="0" smtClean="0"/>
              <a:t>: tahu mengenai </a:t>
            </a:r>
            <a:r>
              <a:rPr lang="id-ID" dirty="0" err="1" smtClean="0"/>
              <a:t>hacking</a:t>
            </a:r>
            <a:r>
              <a:rPr lang="id-ID" dirty="0" smtClean="0"/>
              <a:t> tapi tidak mengetahui metode dan prosesnya</a:t>
            </a:r>
          </a:p>
          <a:p>
            <a:pPr marL="457200" indent="-457200">
              <a:buFont typeface="+mj-lt"/>
              <a:buAutoNum type="arabicParenR"/>
            </a:pPr>
            <a:r>
              <a:rPr lang="id-ID" dirty="0" err="1" smtClean="0"/>
              <a:t>Lamer</a:t>
            </a:r>
            <a:r>
              <a:rPr lang="id-ID" dirty="0" smtClean="0"/>
              <a:t> (</a:t>
            </a:r>
            <a:r>
              <a:rPr lang="id-ID" dirty="0" err="1" smtClean="0"/>
              <a:t>Script</a:t>
            </a:r>
            <a:r>
              <a:rPr lang="id-ID" dirty="0" smtClean="0"/>
              <a:t> </a:t>
            </a:r>
            <a:r>
              <a:rPr lang="id-ID" dirty="0" err="1" smtClean="0"/>
              <a:t>Kiddies</a:t>
            </a:r>
            <a:r>
              <a:rPr lang="id-ID" dirty="0" smtClean="0"/>
              <a:t>): Mencoba </a:t>
            </a:r>
            <a:r>
              <a:rPr lang="id-ID" dirty="0" err="1" smtClean="0"/>
              <a:t>script-script</a:t>
            </a:r>
            <a:r>
              <a:rPr lang="id-ID" dirty="0" smtClean="0"/>
              <a:t> yang pernah dibuat oleh aktivis </a:t>
            </a:r>
            <a:r>
              <a:rPr lang="id-ID" dirty="0" err="1" smtClean="0"/>
              <a:t>hacking</a:t>
            </a:r>
            <a:r>
              <a:rPr lang="id-ID" dirty="0" smtClean="0"/>
              <a:t>, tapi tidak pernah paham bagaimana cara membuatnya.</a:t>
            </a:r>
          </a:p>
          <a:p>
            <a:pPr marL="457200" indent="-457200">
              <a:buFont typeface="+mj-lt"/>
              <a:buAutoNum type="arabicParenR"/>
            </a:pPr>
            <a:r>
              <a:rPr lang="id-ID" dirty="0" err="1" smtClean="0"/>
              <a:t>Wannabe</a:t>
            </a:r>
            <a:r>
              <a:rPr lang="id-ID" dirty="0" smtClean="0"/>
              <a:t>: Paham sedikit metode </a:t>
            </a:r>
            <a:r>
              <a:rPr lang="id-ID" dirty="0" err="1" smtClean="0"/>
              <a:t>hacking</a:t>
            </a:r>
            <a:r>
              <a:rPr lang="id-ID" dirty="0" smtClean="0"/>
              <a:t>, dan sudah mulai berhasil menerobos sehingga berfalsafah; HACK IS MY RELIGION.</a:t>
            </a:r>
          </a:p>
          <a:p>
            <a:pPr marL="457200" indent="-457200">
              <a:buFont typeface="+mj-lt"/>
              <a:buAutoNum type="arabicParenR"/>
            </a:pPr>
            <a:r>
              <a:rPr lang="id-ID" dirty="0" smtClean="0"/>
              <a:t>Larva (</a:t>
            </a:r>
            <a:r>
              <a:rPr lang="id-ID" dirty="0" err="1" smtClean="0"/>
              <a:t>newbie</a:t>
            </a:r>
            <a:r>
              <a:rPr lang="id-ID" dirty="0" smtClean="0"/>
              <a:t>): </a:t>
            </a:r>
            <a:r>
              <a:rPr lang="id-ID" dirty="0" err="1" smtClean="0"/>
              <a:t>Hacker</a:t>
            </a:r>
            <a:r>
              <a:rPr lang="id-ID" dirty="0" smtClean="0"/>
              <a:t> pemula, teknik </a:t>
            </a:r>
            <a:r>
              <a:rPr lang="id-ID" dirty="0" err="1" smtClean="0"/>
              <a:t>hacking</a:t>
            </a:r>
            <a:r>
              <a:rPr lang="id-ID" dirty="0" smtClean="0"/>
              <a:t> mulai dikuasai dengan baik, sering bereksperimen.</a:t>
            </a:r>
          </a:p>
          <a:p>
            <a:pPr marL="457200" indent="-457200">
              <a:buFont typeface="+mj-lt"/>
              <a:buAutoNum type="arabicParenR"/>
            </a:pPr>
            <a:r>
              <a:rPr lang="id-ID" dirty="0" err="1" smtClean="0"/>
              <a:t>Hacker</a:t>
            </a:r>
            <a:r>
              <a:rPr lang="id-ID" dirty="0" smtClean="0"/>
              <a:t>: Aktivitas </a:t>
            </a:r>
            <a:r>
              <a:rPr lang="id-ID" dirty="0" err="1" smtClean="0"/>
              <a:t>hacking</a:t>
            </a:r>
            <a:r>
              <a:rPr lang="id-ID" dirty="0" smtClean="0"/>
              <a:t> sebagai profesi.</a:t>
            </a:r>
          </a:p>
          <a:p>
            <a:pPr marL="457200" indent="-457200">
              <a:buFont typeface="+mj-lt"/>
              <a:buAutoNum type="arabicParenR"/>
            </a:pPr>
            <a:r>
              <a:rPr lang="id-ID" dirty="0" err="1" smtClean="0"/>
              <a:t>Wizar</a:t>
            </a:r>
            <a:r>
              <a:rPr lang="id-ID" dirty="0" smtClean="0"/>
              <a:t>: </a:t>
            </a:r>
            <a:r>
              <a:rPr lang="id-ID" dirty="0" err="1" smtClean="0"/>
              <a:t>Hacker</a:t>
            </a:r>
            <a:r>
              <a:rPr lang="id-ID" dirty="0" smtClean="0"/>
              <a:t> yang membuat komunitas </a:t>
            </a:r>
            <a:r>
              <a:rPr lang="id-ID" dirty="0" err="1" smtClean="0"/>
              <a:t>pembnelajaran</a:t>
            </a:r>
            <a:r>
              <a:rPr lang="id-ID" dirty="0" smtClean="0"/>
              <a:t> </a:t>
            </a:r>
            <a:r>
              <a:rPr lang="id-ID" dirty="0" err="1" smtClean="0"/>
              <a:t>diantara</a:t>
            </a:r>
            <a:r>
              <a:rPr lang="id-ID" dirty="0" smtClean="0"/>
              <a:t> mereka.</a:t>
            </a:r>
          </a:p>
          <a:p>
            <a:pPr marL="457200" indent="-457200">
              <a:buFont typeface="+mj-lt"/>
              <a:buAutoNum type="arabicParenR"/>
            </a:pPr>
            <a:r>
              <a:rPr lang="id-ID" dirty="0" smtClean="0"/>
              <a:t>Guru: master of </a:t>
            </a:r>
            <a:r>
              <a:rPr lang="id-ID" dirty="0" err="1" smtClean="0"/>
              <a:t>the</a:t>
            </a:r>
            <a:r>
              <a:rPr lang="id-ID" dirty="0" smtClean="0"/>
              <a:t> master </a:t>
            </a:r>
            <a:r>
              <a:rPr lang="id-ID" dirty="0" err="1" smtClean="0"/>
              <a:t>hacker</a:t>
            </a:r>
            <a:r>
              <a:rPr lang="id-ID" dirty="0" smtClean="0"/>
              <a:t>, lebih mengarah ke penciptaan </a:t>
            </a:r>
            <a:r>
              <a:rPr lang="id-ID" dirty="0" err="1" smtClean="0"/>
              <a:t>tools-tools</a:t>
            </a:r>
            <a:r>
              <a:rPr lang="id-ID" dirty="0" smtClean="0"/>
              <a:t> yang </a:t>
            </a:r>
            <a:r>
              <a:rPr lang="id-ID" dirty="0" err="1" smtClean="0"/>
              <a:t>powerfull</a:t>
            </a:r>
            <a:r>
              <a:rPr lang="id-ID" dirty="0" smtClean="0"/>
              <a:t> yang salah satunya dapat menunjang aktivitas </a:t>
            </a:r>
            <a:r>
              <a:rPr lang="id-ID" dirty="0" err="1" smtClean="0"/>
              <a:t>hacing</a:t>
            </a:r>
            <a:r>
              <a:rPr lang="id-ID" dirty="0" smtClean="0"/>
              <a:t>, namun lebih jadi </a:t>
            </a:r>
            <a:r>
              <a:rPr lang="id-ID" dirty="0" err="1" smtClean="0"/>
              <a:t>tools</a:t>
            </a:r>
            <a:r>
              <a:rPr lang="id-ID" dirty="0" smtClean="0"/>
              <a:t> pemrograman </a:t>
            </a:r>
            <a:r>
              <a:rPr lang="id-ID" dirty="0" err="1" smtClean="0"/>
              <a:t>system</a:t>
            </a:r>
            <a:r>
              <a:rPr lang="id-ID" dirty="0" smtClean="0"/>
              <a:t> yang umum.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80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smtClean="0"/>
              <a:t>Ke</a:t>
            </a:r>
            <a:r>
              <a:rPr lang="en-US" dirty="0" smtClean="0"/>
              <a:t>a</a:t>
            </a:r>
            <a:r>
              <a:rPr lang="id-ID" dirty="0" smtClean="0"/>
              <a:t>manan </a:t>
            </a:r>
            <a:r>
              <a:rPr lang="id-ID" dirty="0" smtClean="0"/>
              <a:t>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 err="1" smtClean="0"/>
              <a:t>Privacy</a:t>
            </a:r>
            <a:r>
              <a:rPr lang="id-ID" dirty="0" smtClean="0"/>
              <a:t> / </a:t>
            </a:r>
            <a:r>
              <a:rPr lang="id-ID" dirty="0" err="1" smtClean="0"/>
              <a:t>Confidentiality</a:t>
            </a:r>
            <a:endParaRPr lang="id-ID" dirty="0" smtClean="0"/>
          </a:p>
          <a:p>
            <a:pPr lvl="1" algn="just"/>
            <a:r>
              <a:rPr lang="id-ID" dirty="0" err="1" smtClean="0"/>
              <a:t>Defenisi</a:t>
            </a:r>
            <a:r>
              <a:rPr lang="id-ID" dirty="0" smtClean="0"/>
              <a:t> : Menjaga informasi dari orang yang tidak berhak mengakses.</a:t>
            </a:r>
          </a:p>
          <a:p>
            <a:pPr lvl="1" algn="just"/>
            <a:r>
              <a:rPr lang="id-ID" dirty="0" err="1" smtClean="0"/>
              <a:t>Privacy</a:t>
            </a:r>
            <a:r>
              <a:rPr lang="id-ID" dirty="0" smtClean="0"/>
              <a:t> : Lebih </a:t>
            </a:r>
            <a:r>
              <a:rPr lang="id-ID" dirty="0" err="1" smtClean="0"/>
              <a:t>kearah</a:t>
            </a:r>
            <a:r>
              <a:rPr lang="id-ID" dirty="0" smtClean="0"/>
              <a:t> data-data yang sifatnya </a:t>
            </a:r>
            <a:r>
              <a:rPr lang="id-ID" dirty="0" err="1" smtClean="0"/>
              <a:t>prifat</a:t>
            </a:r>
            <a:r>
              <a:rPr lang="id-ID" dirty="0" smtClean="0"/>
              <a:t>, Contoh: </a:t>
            </a:r>
            <a:r>
              <a:rPr lang="id-ID" dirty="0" err="1" smtClean="0"/>
              <a:t>e-mail</a:t>
            </a:r>
            <a:r>
              <a:rPr lang="id-ID" dirty="0" smtClean="0"/>
              <a:t> seorang pemakai (</a:t>
            </a:r>
            <a:r>
              <a:rPr lang="id-ID" dirty="0" err="1" smtClean="0"/>
              <a:t>user</a:t>
            </a:r>
            <a:r>
              <a:rPr lang="id-ID" dirty="0" smtClean="0"/>
              <a:t>) tidak boleh dibaca oleh administrator.</a:t>
            </a:r>
          </a:p>
          <a:p>
            <a:pPr lvl="1" algn="just"/>
            <a:r>
              <a:rPr lang="id-ID" dirty="0" err="1" smtClean="0"/>
              <a:t>Confidentiality</a:t>
            </a:r>
            <a:r>
              <a:rPr lang="id-ID" dirty="0" smtClean="0"/>
              <a:t> : berhubungan dengan data yang diberikan ke pihak lain untuk keperluan tertentu dan hanya diperbolehkan untuk keperluan tertentu tersebut.</a:t>
            </a:r>
          </a:p>
          <a:p>
            <a:pPr lvl="1" algn="just"/>
            <a:r>
              <a:rPr lang="id-ID" dirty="0" smtClean="0"/>
              <a:t>Contoh : Data-data yang sifatnya pribadi (seperti nama, tempat tanggal lahir, </a:t>
            </a:r>
            <a:r>
              <a:rPr lang="id-ID" dirty="0" err="1" smtClean="0"/>
              <a:t>social</a:t>
            </a:r>
            <a:r>
              <a:rPr lang="id-ID" dirty="0" smtClean="0"/>
              <a:t> </a:t>
            </a:r>
            <a:r>
              <a:rPr lang="id-ID" dirty="0" err="1" smtClean="0"/>
              <a:t>scurity</a:t>
            </a:r>
            <a:r>
              <a:rPr lang="id-ID" dirty="0" smtClean="0"/>
              <a:t> </a:t>
            </a:r>
            <a:r>
              <a:rPr lang="id-ID" dirty="0" err="1" smtClean="0"/>
              <a:t>number</a:t>
            </a:r>
            <a:r>
              <a:rPr lang="id-ID" dirty="0" smtClean="0"/>
              <a:t>, agama, status perkawinan, </a:t>
            </a:r>
            <a:r>
              <a:rPr lang="id-ID" dirty="0" err="1" smtClean="0"/>
              <a:t>penyakityang</a:t>
            </a:r>
            <a:r>
              <a:rPr lang="id-ID" dirty="0" smtClean="0"/>
              <a:t> pernah diderita, nomor kartu kredit </a:t>
            </a:r>
            <a:r>
              <a:rPr lang="id-ID" dirty="0" err="1" smtClean="0"/>
              <a:t>dll</a:t>
            </a:r>
            <a:r>
              <a:rPr lang="id-ID" dirty="0" smtClean="0"/>
              <a:t>) harus dapat diproteksi dalam penggunaan dan penyebarannya.</a:t>
            </a:r>
          </a:p>
          <a:p>
            <a:pPr lvl="1" algn="just"/>
            <a:r>
              <a:rPr lang="id-ID" dirty="0" smtClean="0"/>
              <a:t>Bentuk Serangan : Usaha penyadapan (dengan program </a:t>
            </a:r>
            <a:r>
              <a:rPr lang="id-ID" dirty="0" err="1" smtClean="0"/>
              <a:t>sniffer</a:t>
            </a:r>
            <a:r>
              <a:rPr lang="id-ID" dirty="0" smtClean="0"/>
              <a:t>)</a:t>
            </a:r>
          </a:p>
          <a:p>
            <a:pPr lvl="1" algn="just"/>
            <a:r>
              <a:rPr lang="id-ID" dirty="0" smtClean="0"/>
              <a:t>Usaha-usaha yang dapat dilakukan untuk meningkatkan </a:t>
            </a:r>
            <a:r>
              <a:rPr lang="id-ID" dirty="0" err="1" smtClean="0"/>
              <a:t>privacy</a:t>
            </a:r>
            <a:r>
              <a:rPr lang="id-ID" dirty="0" smtClean="0"/>
              <a:t> dan </a:t>
            </a:r>
            <a:r>
              <a:rPr lang="id-ID" dirty="0" err="1" smtClean="0"/>
              <a:t>confidentiality</a:t>
            </a:r>
            <a:r>
              <a:rPr lang="id-ID" dirty="0" smtClean="0"/>
              <a:t> adalah dengan menggunakan teknologi </a:t>
            </a:r>
            <a:r>
              <a:rPr lang="id-ID" dirty="0" err="1" smtClean="0"/>
              <a:t>kriptografi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96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id-ID" dirty="0" err="1" smtClean="0"/>
              <a:t>Integrity</a:t>
            </a:r>
            <a:endParaRPr lang="id-ID" dirty="0" smtClean="0"/>
          </a:p>
          <a:p>
            <a:pPr lvl="1" algn="just"/>
            <a:r>
              <a:rPr lang="id-ID" dirty="0" err="1" smtClean="0"/>
              <a:t>Defenisi</a:t>
            </a:r>
            <a:r>
              <a:rPr lang="id-ID" dirty="0" smtClean="0"/>
              <a:t> : Informasi tidak boleh diubah tanpa </a:t>
            </a:r>
            <a:r>
              <a:rPr lang="id-ID" dirty="0" err="1" smtClean="0"/>
              <a:t>seijin</a:t>
            </a:r>
            <a:r>
              <a:rPr lang="id-ID" dirty="0" smtClean="0"/>
              <a:t> pemilik informasi.</a:t>
            </a:r>
          </a:p>
          <a:p>
            <a:pPr lvl="1" algn="just"/>
            <a:r>
              <a:rPr lang="id-ID" dirty="0" smtClean="0"/>
              <a:t>Contoh : </a:t>
            </a:r>
            <a:r>
              <a:rPr lang="id-ID" dirty="0" err="1" smtClean="0"/>
              <a:t>e-mail</a:t>
            </a:r>
            <a:r>
              <a:rPr lang="id-ID" dirty="0" smtClean="0"/>
              <a:t> di </a:t>
            </a:r>
            <a:r>
              <a:rPr lang="id-ID" dirty="0" err="1" smtClean="0"/>
              <a:t>Intercept</a:t>
            </a:r>
            <a:r>
              <a:rPr lang="id-ID" dirty="0" smtClean="0"/>
              <a:t> </a:t>
            </a:r>
            <a:r>
              <a:rPr lang="id-ID" dirty="0" err="1" smtClean="0"/>
              <a:t>ditengah</a:t>
            </a:r>
            <a:r>
              <a:rPr lang="id-ID" dirty="0" smtClean="0"/>
              <a:t> jalan, diubah isinya, kemudian diteruskan ke alamat yang dituju.</a:t>
            </a:r>
          </a:p>
          <a:p>
            <a:pPr lvl="1" algn="just"/>
            <a:r>
              <a:rPr lang="id-ID" dirty="0" smtClean="0"/>
              <a:t>Bentuk serangan : adanya virus, </a:t>
            </a:r>
            <a:r>
              <a:rPr lang="id-ID" dirty="0" err="1" smtClean="0"/>
              <a:t>trojan</a:t>
            </a:r>
            <a:r>
              <a:rPr lang="id-ID" dirty="0" smtClean="0"/>
              <a:t> </a:t>
            </a:r>
            <a:r>
              <a:rPr lang="id-ID" dirty="0" err="1" smtClean="0"/>
              <a:t>horse</a:t>
            </a:r>
            <a:r>
              <a:rPr lang="id-ID" dirty="0" smtClean="0"/>
              <a:t>, atau pemakai lain yang mengubah informasi tanpa </a:t>
            </a:r>
            <a:r>
              <a:rPr lang="id-ID" dirty="0" err="1" smtClean="0"/>
              <a:t>ijin</a:t>
            </a:r>
            <a:r>
              <a:rPr lang="id-ID" dirty="0" smtClean="0"/>
              <a:t>, “</a:t>
            </a:r>
            <a:r>
              <a:rPr lang="id-ID" dirty="0" err="1" smtClean="0"/>
              <a:t>man</a:t>
            </a:r>
            <a:r>
              <a:rPr lang="id-ID" dirty="0" smtClean="0"/>
              <a:t> </a:t>
            </a:r>
            <a:r>
              <a:rPr lang="id-ID" dirty="0" err="1" smtClean="0"/>
              <a:t>in</a:t>
            </a:r>
            <a:r>
              <a:rPr lang="id-ID" dirty="0" smtClean="0"/>
              <a:t> </a:t>
            </a:r>
            <a:r>
              <a:rPr lang="id-ID" dirty="0" err="1" smtClean="0"/>
              <a:t>the</a:t>
            </a:r>
            <a:r>
              <a:rPr lang="id-ID" dirty="0" smtClean="0"/>
              <a:t> </a:t>
            </a:r>
            <a:r>
              <a:rPr lang="id-ID" dirty="0" err="1" smtClean="0"/>
              <a:t>middle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dirty="0" smtClean="0"/>
              <a:t>” </a:t>
            </a:r>
            <a:r>
              <a:rPr lang="id-ID" dirty="0" err="1" smtClean="0"/>
              <a:t>dimana</a:t>
            </a:r>
            <a:r>
              <a:rPr lang="id-ID" dirty="0" smtClean="0"/>
              <a:t> seseorang menempatkan diri di tengah pembicaraan dan menyamar sebagai orang lain.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72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id-ID" dirty="0" err="1" smtClean="0"/>
              <a:t>Authentication</a:t>
            </a:r>
            <a:endParaRPr lang="id-ID" dirty="0" smtClean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d-ID" dirty="0"/>
              <a:t> </a:t>
            </a:r>
            <a:r>
              <a:rPr lang="id-ID" dirty="0" smtClean="0"/>
              <a:t>Definisi : Metode untuk menyatakan bahwa informasi betul-betul asli, atau orang yang mengakses atau memberikan informasi adalah betul-betul yang dimaksud.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d-ID" dirty="0" smtClean="0"/>
              <a:t>Dukungan: 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id-ID" dirty="0" smtClean="0"/>
              <a:t> Adanya </a:t>
            </a:r>
            <a:r>
              <a:rPr lang="id-ID" dirty="0" err="1" smtClean="0"/>
              <a:t>Tools</a:t>
            </a:r>
            <a:r>
              <a:rPr lang="id-ID" dirty="0" smtClean="0"/>
              <a:t> membuktikan keaslian dokumen, dapat dilakukan dengan teknologi </a:t>
            </a:r>
            <a:r>
              <a:rPr lang="id-ID" dirty="0" err="1" smtClean="0"/>
              <a:t>watermarking</a:t>
            </a:r>
            <a:r>
              <a:rPr lang="id-ID" dirty="0" smtClean="0"/>
              <a:t> (untuk menjaga “</a:t>
            </a:r>
            <a:r>
              <a:rPr lang="id-ID" dirty="0" err="1" smtClean="0"/>
              <a:t>intellectual</a:t>
            </a:r>
            <a:r>
              <a:rPr lang="id-ID" dirty="0" smtClean="0"/>
              <a:t> </a:t>
            </a:r>
            <a:r>
              <a:rPr lang="id-ID" dirty="0" err="1" smtClean="0"/>
              <a:t>property</a:t>
            </a:r>
            <a:r>
              <a:rPr lang="id-ID" dirty="0" smtClean="0"/>
              <a:t>” yaitu dengan menandai dokumen atau hasil karya dengan “tanda tangan” pembuat) dan digital </a:t>
            </a:r>
            <a:r>
              <a:rPr lang="id-ID" dirty="0" err="1" smtClean="0"/>
              <a:t>signature</a:t>
            </a:r>
            <a:r>
              <a:rPr lang="id-ID" dirty="0" smtClean="0"/>
              <a:t>.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id-ID" dirty="0" err="1" smtClean="0"/>
              <a:t>Acces</a:t>
            </a:r>
            <a:r>
              <a:rPr lang="id-ID" dirty="0" smtClean="0"/>
              <a:t> </a:t>
            </a:r>
            <a:r>
              <a:rPr lang="id-ID" dirty="0" err="1" smtClean="0"/>
              <a:t>control</a:t>
            </a:r>
            <a:r>
              <a:rPr lang="id-ID" dirty="0" smtClean="0"/>
              <a:t>, yaitu berkaitan dengan pembatasan orang yang dapat mengakses informasi. </a:t>
            </a:r>
            <a:r>
              <a:rPr lang="id-ID" dirty="0" err="1" smtClean="0"/>
              <a:t>User</a:t>
            </a:r>
            <a:r>
              <a:rPr lang="id-ID" dirty="0" smtClean="0"/>
              <a:t> harus menggunakan </a:t>
            </a:r>
            <a:r>
              <a:rPr lang="id-ID" dirty="0" err="1" smtClean="0"/>
              <a:t>password</a:t>
            </a:r>
            <a:r>
              <a:rPr lang="id-ID" dirty="0" smtClean="0"/>
              <a:t> </a:t>
            </a:r>
            <a:r>
              <a:rPr lang="id-ID" dirty="0" err="1" smtClean="0"/>
              <a:t>biometric</a:t>
            </a:r>
            <a:r>
              <a:rPr lang="id-ID" dirty="0" smtClean="0"/>
              <a:t> (ciri-ciri khas orang), dan sejenisnya.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23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id-ID" dirty="0" err="1" smtClean="0"/>
              <a:t>Availability</a:t>
            </a:r>
            <a:endParaRPr lang="id-ID" dirty="0" smtClean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d-ID" dirty="0"/>
              <a:t> </a:t>
            </a:r>
            <a:r>
              <a:rPr lang="id-ID" dirty="0" err="1" smtClean="0"/>
              <a:t>Defenisi</a:t>
            </a:r>
            <a:r>
              <a:rPr lang="id-ID" dirty="0" smtClean="0"/>
              <a:t> : Berhubungan dengan ketersediaan informasi ketika dibutuhkan.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d-ID" dirty="0" smtClean="0"/>
              <a:t>Contoh hambatan 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id-ID" dirty="0" smtClean="0"/>
              <a:t>“</a:t>
            </a:r>
            <a:r>
              <a:rPr lang="id-ID" dirty="0" smtClean="0"/>
              <a:t>deni</a:t>
            </a:r>
            <a:r>
              <a:rPr lang="en-US" dirty="0"/>
              <a:t>a</a:t>
            </a:r>
            <a:r>
              <a:rPr lang="id-ID" dirty="0" smtClean="0"/>
              <a:t>l </a:t>
            </a:r>
            <a:r>
              <a:rPr lang="id-ID" dirty="0" smtClean="0"/>
              <a:t>of service attack” (Dos attack), dimana server dikirimi permintaan (biasanya palsu) yang bertubi-tubi atau permintaan yang diluar perkiraan sehingga tidak dapat melayani permintaan lain atau bahkan sampai down, hang, crash.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id-ID" dirty="0" err="1" smtClean="0"/>
              <a:t>Mailbom</a:t>
            </a:r>
            <a:r>
              <a:rPr lang="id-ID" dirty="0" smtClean="0"/>
              <a:t>, </a:t>
            </a:r>
            <a:r>
              <a:rPr lang="id-ID" dirty="0" err="1" smtClean="0"/>
              <a:t>dimana</a:t>
            </a:r>
            <a:r>
              <a:rPr lang="id-ID" dirty="0" smtClean="0"/>
              <a:t> seorang pemakai dikirim </a:t>
            </a:r>
            <a:r>
              <a:rPr lang="id-ID" dirty="0" err="1" smtClean="0"/>
              <a:t>e-mail</a:t>
            </a:r>
            <a:r>
              <a:rPr lang="id-ID" dirty="0" smtClean="0"/>
              <a:t> bertubi-tubi (katakan ribuan email) dengan ukuran yang besar sehingga sang pemakai tidak dapat membuka </a:t>
            </a:r>
            <a:r>
              <a:rPr lang="id-ID" dirty="0" err="1" smtClean="0"/>
              <a:t>e-mailnya</a:t>
            </a:r>
            <a:r>
              <a:rPr lang="id-ID" dirty="0" smtClean="0"/>
              <a:t> atau kesulitan mengakses </a:t>
            </a:r>
            <a:r>
              <a:rPr lang="id-ID" dirty="0" err="1" smtClean="0"/>
              <a:t>e-mailnya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10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692696"/>
            <a:ext cx="10972800" cy="571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600" dirty="0" smtClean="0"/>
              <a:t>Keamanan Sistem Komputer </a:t>
            </a:r>
            <a:r>
              <a:rPr lang="id-ID" b="0" dirty="0" smtClean="0"/>
              <a:t>merupakan </a:t>
            </a:r>
            <a:r>
              <a:rPr lang="id-ID" b="0" dirty="0"/>
              <a:t>sebuah upaya yang dilakukan untuk mengamankan kinerja,fungsi atau proses komputer. </a:t>
            </a:r>
            <a:endParaRPr lang="id-ID" b="0" dirty="0" smtClean="0"/>
          </a:p>
          <a:p>
            <a:pPr marL="0" indent="0">
              <a:buNone/>
            </a:pPr>
            <a:endParaRPr lang="id-ID" b="0" dirty="0"/>
          </a:p>
          <a:p>
            <a:pPr marL="0" indent="0">
              <a:buNone/>
            </a:pPr>
            <a:r>
              <a:rPr lang="id-ID" b="0" smtClean="0"/>
              <a:t>KSK </a:t>
            </a:r>
            <a:r>
              <a:rPr lang="id-ID" b="0" dirty="0" smtClean="0"/>
              <a:t>juga </a:t>
            </a:r>
            <a:r>
              <a:rPr lang="id-ID" b="0" dirty="0"/>
              <a:t>berguna untuk menjaga komputer dari para hacker (penjahat dunia maya). </a:t>
            </a:r>
            <a:endParaRPr lang="id-ID" b="0" dirty="0" smtClean="0"/>
          </a:p>
          <a:p>
            <a:pPr marL="0" indent="0">
              <a:buNone/>
            </a:pPr>
            <a:r>
              <a:rPr lang="id-ID" sz="1800" b="0" i="1" smtClean="0"/>
              <a:t>Tetapi </a:t>
            </a:r>
            <a:r>
              <a:rPr lang="id-ID" sz="1800" b="0" i="1" dirty="0"/>
              <a:t>layaknya seperti gembok kunci dalam rumah yang menjaga rumah dari </a:t>
            </a:r>
            <a:r>
              <a:rPr lang="id-ID" sz="1800" b="0" i="1" dirty="0" smtClean="0"/>
              <a:t>para maling </a:t>
            </a:r>
            <a:r>
              <a:rPr lang="id-ID" sz="1800" b="0" i="1" dirty="0"/>
              <a:t>untuk masuk. Tetapi sebaik apapun sistem keamanan rumah anda pasti ada cara untuk masuk kedalam rumah anda</a:t>
            </a:r>
            <a:r>
              <a:rPr lang="id-ID" sz="1800" b="0" i="1"/>
              <a:t>. </a:t>
            </a:r>
            <a:endParaRPr lang="en-US" sz="1800" b="0" i="1" smtClean="0"/>
          </a:p>
          <a:p>
            <a:pPr marL="0" indent="0">
              <a:buNone/>
            </a:pPr>
            <a:endParaRPr lang="id-ID" sz="1800" b="0" i="1" dirty="0" smtClean="0"/>
          </a:p>
          <a:p>
            <a:pPr marL="0" indent="0">
              <a:buNone/>
            </a:pPr>
            <a:r>
              <a:rPr lang="id-ID" b="0" smtClean="0"/>
              <a:t>Dan </a:t>
            </a:r>
            <a:r>
              <a:rPr lang="id-ID" b="0" dirty="0"/>
              <a:t>mengapa </a:t>
            </a:r>
            <a:r>
              <a:rPr lang="id-ID" b="0" u="sng" dirty="0"/>
              <a:t>dibutuhkannya sistem keamanan komputer karena</a:t>
            </a:r>
            <a:r>
              <a:rPr lang="id-ID" sz="1800" dirty="0"/>
              <a:t> </a:t>
            </a:r>
            <a:r>
              <a:rPr lang="id-ID" sz="1800" dirty="0">
                <a:solidFill>
                  <a:srgbClr val="00B0F0"/>
                </a:solidFill>
              </a:rPr>
              <a:t>meningkatnya perkembangan teknologi dalam jaringan</a:t>
            </a:r>
            <a:r>
              <a:rPr lang="id-ID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sz="2000" b="0" dirty="0"/>
              <a:t>Fungsi sistem keamanan komputer adalah untuk menjaga </a:t>
            </a:r>
            <a:r>
              <a:rPr lang="id-ID" sz="2000" b="0" dirty="0" smtClean="0"/>
              <a:t>sumber </a:t>
            </a:r>
            <a:r>
              <a:rPr lang="id-ID" sz="2000" b="0" dirty="0"/>
              <a:t>daya sistem agar tidak </a:t>
            </a:r>
            <a:r>
              <a:rPr lang="id-ID" sz="2000" b="0" dirty="0" smtClean="0"/>
              <a:t>digunakan,dimodifikasi, dan </a:t>
            </a:r>
            <a:r>
              <a:rPr lang="id-ID" sz="2000" b="0" dirty="0"/>
              <a:t>diganggu oleh orang </a:t>
            </a:r>
            <a:r>
              <a:rPr lang="id-ID" sz="2000" b="0" dirty="0" smtClean="0"/>
              <a:t>lain</a:t>
            </a:r>
            <a:r>
              <a:rPr lang="id-ID" sz="2000" b="0" dirty="0"/>
              <a:t> </a:t>
            </a:r>
            <a:r>
              <a:rPr lang="id-ID" sz="2000" b="0" dirty="0" smtClean="0"/>
              <a:t>yang tidak bertanggungjawab.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9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id-ID" dirty="0" err="1" smtClean="0"/>
              <a:t>Acces</a:t>
            </a:r>
            <a:r>
              <a:rPr lang="id-ID" dirty="0" smtClean="0"/>
              <a:t> Control.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err="1" smtClean="0"/>
              <a:t>Defenisi</a:t>
            </a:r>
            <a:r>
              <a:rPr lang="id-ID" dirty="0" smtClean="0"/>
              <a:t> : Cara pengaturan akses kepada informasi. Berhubungan dengan masalah </a:t>
            </a:r>
            <a:r>
              <a:rPr lang="id-ID" dirty="0" err="1" smtClean="0"/>
              <a:t>authentication</a:t>
            </a:r>
            <a:r>
              <a:rPr lang="id-ID" dirty="0" smtClean="0"/>
              <a:t> dan juga </a:t>
            </a:r>
            <a:r>
              <a:rPr lang="id-ID" dirty="0" err="1" smtClean="0"/>
              <a:t>privacy</a:t>
            </a:r>
            <a:r>
              <a:rPr lang="id-ID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d-ID" dirty="0" smtClean="0"/>
              <a:t>Metode : Menggunakan kombinasi </a:t>
            </a:r>
            <a:r>
              <a:rPr lang="id-ID" dirty="0" err="1" smtClean="0"/>
              <a:t>userid</a:t>
            </a:r>
            <a:r>
              <a:rPr lang="id-ID" dirty="0" smtClean="0"/>
              <a:t>/</a:t>
            </a:r>
            <a:r>
              <a:rPr lang="id-ID" dirty="0" err="1" smtClean="0"/>
              <a:t>password</a:t>
            </a:r>
            <a:r>
              <a:rPr lang="id-ID" dirty="0" smtClean="0"/>
              <a:t> atau dengan menggunakan mekanisme lain.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id-ID" dirty="0" err="1" smtClean="0"/>
              <a:t>Non-repudation</a:t>
            </a:r>
            <a:r>
              <a:rPr lang="id-ID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d-ID" dirty="0" err="1" smtClean="0"/>
              <a:t>Defenisi</a:t>
            </a:r>
            <a:r>
              <a:rPr lang="id-ID" dirty="0" smtClean="0"/>
              <a:t> : Aspek ini menjaga agar seseorang tidak dapat menyangkal telah melakukan sebuah transaksi. Dukungan bagi </a:t>
            </a:r>
            <a:r>
              <a:rPr lang="id-ID" dirty="0" err="1" smtClean="0"/>
              <a:t>electronic</a:t>
            </a:r>
            <a:r>
              <a:rPr lang="id-ID" dirty="0" smtClean="0"/>
              <a:t> </a:t>
            </a:r>
            <a:r>
              <a:rPr lang="id-ID" dirty="0" err="1" smtClean="0"/>
              <a:t>commerce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09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Serangan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b="1" dirty="0" err="1" smtClean="0"/>
              <a:t>Interruption</a:t>
            </a:r>
            <a:r>
              <a:rPr lang="id-ID" dirty="0" smtClean="0"/>
              <a:t> : Perangkat sistem menjadi rusak atau tidak tersedia. Serangan ditujukan kepada ketersediaan (</a:t>
            </a:r>
            <a:r>
              <a:rPr lang="id-ID" dirty="0" err="1" smtClean="0"/>
              <a:t>availability</a:t>
            </a:r>
            <a:r>
              <a:rPr lang="id-ID" dirty="0" smtClean="0"/>
              <a:t>) dari sistem. Contoh serangan adalah “</a:t>
            </a:r>
            <a:r>
              <a:rPr lang="id-ID" dirty="0" err="1" smtClean="0"/>
              <a:t>Denial</a:t>
            </a:r>
            <a:r>
              <a:rPr lang="id-ID" dirty="0" smtClean="0"/>
              <a:t> of </a:t>
            </a:r>
            <a:r>
              <a:rPr lang="id-ID" dirty="0" err="1" smtClean="0"/>
              <a:t>service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b="1" dirty="0" smtClean="0"/>
              <a:t>”.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err="1" smtClean="0"/>
              <a:t>Interception</a:t>
            </a:r>
            <a:r>
              <a:rPr lang="id-ID" dirty="0" smtClean="0"/>
              <a:t> : Pihak tidak berwenang berhasil mengakses </a:t>
            </a:r>
            <a:r>
              <a:rPr lang="id-ID" dirty="0" err="1" smtClean="0"/>
              <a:t>asset</a:t>
            </a:r>
            <a:r>
              <a:rPr lang="id-ID" dirty="0" smtClean="0"/>
              <a:t> atau informasi. Contoh dari serangan ini adalah penyadapan (</a:t>
            </a:r>
            <a:r>
              <a:rPr lang="id-ID" dirty="0" err="1" smtClean="0"/>
              <a:t>wiretapping</a:t>
            </a:r>
            <a:r>
              <a:rPr lang="id-ID" dirty="0" smtClean="0"/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err="1" smtClean="0"/>
              <a:t>Modification</a:t>
            </a:r>
            <a:r>
              <a:rPr lang="id-ID" dirty="0" smtClean="0"/>
              <a:t> : Pihak yang tidak berwenang tidak saja berhasil mengakses, akan tetapi dapat juga mengubah (</a:t>
            </a:r>
            <a:r>
              <a:rPr lang="id-ID" dirty="0" err="1" smtClean="0"/>
              <a:t>tamper</a:t>
            </a:r>
            <a:r>
              <a:rPr lang="id-ID" dirty="0" smtClean="0"/>
              <a:t>) aset. Contoh dari serangan ini antara lain adalah mengubah isi dari </a:t>
            </a:r>
            <a:r>
              <a:rPr lang="id-ID" dirty="0" err="1" smtClean="0"/>
              <a:t>website</a:t>
            </a:r>
            <a:r>
              <a:rPr lang="id-ID" dirty="0" smtClean="0"/>
              <a:t> dengan pesan –pesan yang merugikan pemilik </a:t>
            </a:r>
            <a:r>
              <a:rPr lang="id-ID" dirty="0" err="1" smtClean="0"/>
              <a:t>website</a:t>
            </a:r>
            <a:r>
              <a:rPr lang="id-ID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err="1" smtClean="0"/>
              <a:t>Fabrication</a:t>
            </a:r>
            <a:r>
              <a:rPr lang="id-ID" dirty="0" smtClean="0"/>
              <a:t> : Pihak yang tidak berwenang menyisip objek palsu ke dalam sistem. Contoh dari serangan jenis ini adalah memasukkan pesan-pesan palsu seperti </a:t>
            </a:r>
            <a:r>
              <a:rPr lang="id-ID" dirty="0" err="1" smtClean="0"/>
              <a:t>e-mail</a:t>
            </a:r>
            <a:r>
              <a:rPr lang="id-ID" dirty="0" smtClean="0"/>
              <a:t> palsu </a:t>
            </a:r>
            <a:r>
              <a:rPr lang="id-ID" dirty="0" err="1" smtClean="0"/>
              <a:t>kedalam</a:t>
            </a:r>
            <a:r>
              <a:rPr lang="id-ID" dirty="0" smtClean="0"/>
              <a:t> jaringan komputer.</a:t>
            </a:r>
          </a:p>
        </p:txBody>
      </p:sp>
    </p:spTree>
    <p:extLst>
      <p:ext uri="{BB962C8B-B14F-4D97-AF65-F5344CB8AC3E}">
        <p14:creationId xmlns:p14="http://schemas.microsoft.com/office/powerpoint/2010/main" val="2295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Pelanggaran Keamanan Komputer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086366"/>
              </p:ext>
            </p:extLst>
          </p:nvPr>
        </p:nvGraphicFramePr>
        <p:xfrm>
          <a:off x="681037" y="2060619"/>
          <a:ext cx="10072821" cy="4468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60"/>
                <a:gridCol w="8465461"/>
              </a:tblGrid>
              <a:tr h="78905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err="1" smtClean="0"/>
                        <a:t>Khasus</a:t>
                      </a:r>
                      <a:endParaRPr lang="id-ID" dirty="0"/>
                    </a:p>
                  </a:txBody>
                  <a:tcPr anchor="ctr"/>
                </a:tc>
              </a:tr>
              <a:tr h="892101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1996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err="1" smtClean="0"/>
                        <a:t>U.S</a:t>
                      </a:r>
                      <a:r>
                        <a:rPr lang="id-ID" sz="1400" dirty="0" smtClean="0"/>
                        <a:t> Federal Computer </a:t>
                      </a:r>
                      <a:r>
                        <a:rPr lang="id-ID" sz="1400" dirty="0" err="1" smtClean="0"/>
                        <a:t>Incident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Response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Capability</a:t>
                      </a:r>
                      <a:r>
                        <a:rPr lang="id-ID" sz="1400" baseline="0" dirty="0" smtClean="0"/>
                        <a:t> (</a:t>
                      </a:r>
                      <a:r>
                        <a:rPr lang="id-ID" sz="1400" baseline="0" dirty="0" err="1" smtClean="0"/>
                        <a:t>FedCIRC</a:t>
                      </a:r>
                      <a:r>
                        <a:rPr lang="id-ID" sz="1400" baseline="0" dirty="0" smtClean="0"/>
                        <a:t>) melaporkan bahwa lebih dari 2500 “insiden” di </a:t>
                      </a:r>
                      <a:r>
                        <a:rPr lang="id-ID" sz="1400" baseline="0" dirty="0" err="1" smtClean="0"/>
                        <a:t>system</a:t>
                      </a:r>
                      <a:r>
                        <a:rPr lang="id-ID" sz="1400" baseline="0" dirty="0" smtClean="0"/>
                        <a:t> komputer atau jaringan komputer yang disebabkan oleh gagalnya sistem keamanan atau adanya usaha untuk membobol sistem keamanan.</a:t>
                      </a:r>
                    </a:p>
                  </a:txBody>
                  <a:tcPr/>
                </a:tc>
              </a:tr>
              <a:tr h="631905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1996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FBI National Computer </a:t>
                      </a:r>
                      <a:r>
                        <a:rPr lang="id-ID" sz="1400" dirty="0" err="1" smtClean="0"/>
                        <a:t>Crimes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Squad</a:t>
                      </a:r>
                      <a:r>
                        <a:rPr lang="id-ID" sz="1400" dirty="0" smtClean="0"/>
                        <a:t>,</a:t>
                      </a:r>
                      <a:r>
                        <a:rPr lang="id-ID" sz="1400" baseline="0" dirty="0" smtClean="0"/>
                        <a:t> Washington D.C., memperkirakan kejahatan komputer yang terdeteksi kurang dari 15% dan hanya 10% dari angka itu yang dilaporkan.</a:t>
                      </a:r>
                      <a:endParaRPr lang="id-ID" sz="1400" dirty="0"/>
                    </a:p>
                  </a:txBody>
                  <a:tcPr/>
                </a:tc>
              </a:tr>
              <a:tr h="631905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1997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Penelitian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Deloitte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Touch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Tohmatsu</a:t>
                      </a:r>
                      <a:r>
                        <a:rPr lang="id-ID" sz="1400" baseline="0" dirty="0" smtClean="0"/>
                        <a:t> menunjukkan bahwa dari 300 perusahaan di Australia, 37% (dua </a:t>
                      </a:r>
                      <a:r>
                        <a:rPr lang="id-ID" sz="1400" baseline="0" dirty="0" err="1" smtClean="0"/>
                        <a:t>diantara</a:t>
                      </a:r>
                      <a:r>
                        <a:rPr lang="id-ID" sz="1400" baseline="0" dirty="0" smtClean="0"/>
                        <a:t> lima) pernah mengalami masalah keamanan sistem komputernya.</a:t>
                      </a:r>
                      <a:endParaRPr lang="id-ID" sz="1400" dirty="0"/>
                    </a:p>
                  </a:txBody>
                  <a:tcPr/>
                </a:tc>
              </a:tr>
              <a:tr h="631905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1996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Inggris,</a:t>
                      </a:r>
                      <a:r>
                        <a:rPr lang="id-ID" sz="1400" baseline="0" dirty="0" smtClean="0"/>
                        <a:t> NCC </a:t>
                      </a:r>
                      <a:r>
                        <a:rPr lang="id-ID" sz="1400" baseline="0" dirty="0" err="1" smtClean="0"/>
                        <a:t>Information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Security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Breaches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Survey</a:t>
                      </a:r>
                      <a:r>
                        <a:rPr lang="id-ID" sz="1400" baseline="0" dirty="0" smtClean="0"/>
                        <a:t> menunjukkan bahwa kejahatan komputer menaik 200% dari tahun  1995 ke 1995 kerugian rata-rata US $30.000 /insiden.</a:t>
                      </a:r>
                      <a:endParaRPr lang="id-ID" sz="1400" dirty="0"/>
                    </a:p>
                  </a:txBody>
                  <a:tcPr/>
                </a:tc>
              </a:tr>
              <a:tr h="892101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1998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FBI Melaporkan bahwa kasus</a:t>
                      </a:r>
                      <a:r>
                        <a:rPr lang="id-ID" sz="1400" baseline="0" dirty="0" smtClean="0"/>
                        <a:t> persidangan yang berhubungan </a:t>
                      </a:r>
                      <a:r>
                        <a:rPr lang="id-ID" sz="1400" baseline="0" dirty="0" err="1" smtClean="0"/>
                        <a:t>denga</a:t>
                      </a:r>
                      <a:r>
                        <a:rPr lang="id-ID" sz="1400" baseline="0" dirty="0" smtClean="0"/>
                        <a:t> kejahatan komputer meroket 950% dari tahun 1996 ke tahun 1997, dengan penangkapan dari 4 ke 42, dan terbukti di pengadilan naik 88% dari 16 ke 30 kasus.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Pelanggaran Keamanan Komputer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165049"/>
              </p:ext>
            </p:extLst>
          </p:nvPr>
        </p:nvGraphicFramePr>
        <p:xfrm>
          <a:off x="681037" y="2060619"/>
          <a:ext cx="10072821" cy="4224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60"/>
                <a:gridCol w="8465461"/>
              </a:tblGrid>
              <a:tr h="4840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err="1" smtClean="0"/>
                        <a:t>Khasus</a:t>
                      </a:r>
                      <a:endParaRPr lang="id-ID" dirty="0"/>
                    </a:p>
                  </a:txBody>
                  <a:tcPr anchor="ctr"/>
                </a:tc>
              </a:tr>
              <a:tr h="845550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1988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aseline="0" dirty="0" smtClean="0"/>
                        <a:t>Keamanan sistem </a:t>
                      </a:r>
                      <a:r>
                        <a:rPr lang="id-ID" sz="1400" baseline="0" dirty="0" err="1" smtClean="0"/>
                        <a:t>mail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sendmail</a:t>
                      </a:r>
                      <a:r>
                        <a:rPr lang="id-ID" sz="1400" baseline="0" dirty="0" smtClean="0"/>
                        <a:t> di eksploitasi oleh Robert Tapan Morris sehingga melumpuhkan sistem internet. Diperkirakan biaya yang digunakan untuk mempernaiki dan hal-hal lain yang hilang digunakan untuk memperbaiki dan hal-hal lain yang hilang adalah </a:t>
                      </a:r>
                      <a:r>
                        <a:rPr lang="id-ID" sz="1400" baseline="0" dirty="0" err="1" smtClean="0"/>
                        <a:t>sekita</a:t>
                      </a:r>
                      <a:r>
                        <a:rPr lang="id-ID" sz="1400" baseline="0" dirty="0" smtClean="0"/>
                        <a:t> $100 juta. </a:t>
                      </a:r>
                      <a:r>
                        <a:rPr lang="id-ID" sz="1400" baseline="0" dirty="0" err="1" smtClean="0"/>
                        <a:t>Ditahun</a:t>
                      </a:r>
                      <a:r>
                        <a:rPr lang="id-ID" sz="1400" baseline="0" dirty="0" smtClean="0"/>
                        <a:t> 1990 </a:t>
                      </a:r>
                      <a:r>
                        <a:rPr lang="id-ID" sz="1400" baseline="0" dirty="0" err="1" smtClean="0"/>
                        <a:t>morris</a:t>
                      </a:r>
                      <a:r>
                        <a:rPr lang="id-ID" sz="1400" baseline="0" dirty="0" smtClean="0"/>
                        <a:t> dihukum dan hanya didenda $10.000</a:t>
                      </a:r>
                    </a:p>
                  </a:txBody>
                  <a:tcPr/>
                </a:tc>
              </a:tr>
              <a:tr h="654619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10 Maret 1997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Seorang </a:t>
                      </a:r>
                      <a:r>
                        <a:rPr lang="id-ID" sz="1400" dirty="0" err="1" smtClean="0"/>
                        <a:t>Hacker</a:t>
                      </a:r>
                      <a:r>
                        <a:rPr lang="id-ID" sz="1400" dirty="0" smtClean="0"/>
                        <a:t> dari</a:t>
                      </a:r>
                      <a:r>
                        <a:rPr lang="id-ID" sz="1400" baseline="0" dirty="0" smtClean="0"/>
                        <a:t> Massachusetts berhasil mematikan telekomunikasi sebuah </a:t>
                      </a:r>
                      <a:r>
                        <a:rPr lang="id-ID" sz="1400" baseline="0" dirty="0" err="1" smtClean="0"/>
                        <a:t>airport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local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sehinggan</a:t>
                      </a:r>
                      <a:r>
                        <a:rPr lang="id-ID" sz="1400" baseline="0" dirty="0" smtClean="0"/>
                        <a:t> mematikan komunikasi </a:t>
                      </a:r>
                      <a:r>
                        <a:rPr lang="id-ID" sz="1400" baseline="0" dirty="0" err="1" smtClean="0"/>
                        <a:t>kontorol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tower</a:t>
                      </a:r>
                      <a:r>
                        <a:rPr lang="id-ID" sz="1400" baseline="0" dirty="0" smtClean="0"/>
                        <a:t> dan menghalau pesawat yang hendak mendarat. Dia juga mengacaukan sistem telepon di </a:t>
                      </a:r>
                      <a:r>
                        <a:rPr lang="id-ID" sz="1400" baseline="0" dirty="0" err="1" smtClean="0"/>
                        <a:t>rutland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massachusetts</a:t>
                      </a:r>
                      <a:endParaRPr lang="id-ID" sz="1400" dirty="0"/>
                    </a:p>
                  </a:txBody>
                  <a:tcPr/>
                </a:tc>
              </a:tr>
              <a:tr h="565476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1990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Kevin </a:t>
                      </a:r>
                      <a:r>
                        <a:rPr lang="id-ID" sz="1400" dirty="0" err="1" smtClean="0"/>
                        <a:t>Poulsen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menggambil</a:t>
                      </a:r>
                      <a:r>
                        <a:rPr lang="id-ID" sz="1400" dirty="0" smtClean="0"/>
                        <a:t> alih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system</a:t>
                      </a:r>
                      <a:r>
                        <a:rPr lang="id-ID" sz="1400" baseline="0" dirty="0" smtClean="0"/>
                        <a:t> komputer telekomunikasi di Los Angeles untuk memenangkan kuis di sebuah radio </a:t>
                      </a:r>
                      <a:r>
                        <a:rPr lang="id-ID" sz="1400" baseline="0" dirty="0" err="1" smtClean="0"/>
                        <a:t>local</a:t>
                      </a:r>
                      <a:r>
                        <a:rPr lang="id-ID" sz="1400" baseline="0" dirty="0" smtClean="0"/>
                        <a:t>.</a:t>
                      </a:r>
                      <a:endParaRPr lang="id-ID" sz="1400" dirty="0"/>
                    </a:p>
                  </a:txBody>
                  <a:tcPr/>
                </a:tc>
              </a:tr>
              <a:tr h="565476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1995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Kevin </a:t>
                      </a:r>
                      <a:r>
                        <a:rPr lang="id-ID" sz="1400" dirty="0" err="1" smtClean="0"/>
                        <a:t>Mitnick</a:t>
                      </a:r>
                      <a:r>
                        <a:rPr lang="id-ID" sz="1400" dirty="0" smtClean="0"/>
                        <a:t>, mencuri 20.000</a:t>
                      </a:r>
                      <a:r>
                        <a:rPr lang="id-ID" sz="1400" baseline="0" dirty="0" smtClean="0"/>
                        <a:t> nomor kartu kredit, menyalin </a:t>
                      </a:r>
                      <a:r>
                        <a:rPr lang="id-ID" sz="1400" baseline="0" dirty="0" err="1" smtClean="0"/>
                        <a:t>system</a:t>
                      </a:r>
                      <a:r>
                        <a:rPr lang="id-ID" sz="1400" baseline="0" dirty="0" smtClean="0"/>
                        <a:t> operasi DEC secara ilegal dan mengambil alih hubungan </a:t>
                      </a:r>
                      <a:r>
                        <a:rPr lang="id-ID" sz="1400" baseline="0" dirty="0" err="1" smtClean="0"/>
                        <a:t>telpon</a:t>
                      </a:r>
                      <a:r>
                        <a:rPr lang="id-ID" sz="1400" baseline="0" dirty="0" smtClean="0"/>
                        <a:t> di New York dan California.</a:t>
                      </a:r>
                      <a:endParaRPr lang="id-ID" sz="1400" dirty="0"/>
                    </a:p>
                  </a:txBody>
                  <a:tcPr/>
                </a:tc>
              </a:tr>
              <a:tr h="362297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1995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Vladimir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Levin</a:t>
                      </a:r>
                      <a:r>
                        <a:rPr lang="id-ID" sz="1400" baseline="0" dirty="0" smtClean="0"/>
                        <a:t> membobol bank-bank </a:t>
                      </a:r>
                      <a:r>
                        <a:rPr lang="id-ID" sz="1400" baseline="0" dirty="0" err="1" smtClean="0"/>
                        <a:t>dikawasan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Wallstreet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menggambil</a:t>
                      </a:r>
                      <a:r>
                        <a:rPr lang="id-ID" sz="1400" baseline="0" dirty="0" smtClean="0"/>
                        <a:t> uang sebesar $10 juta.</a:t>
                      </a:r>
                      <a:endParaRPr lang="id-ID" sz="1400" dirty="0"/>
                    </a:p>
                  </a:txBody>
                  <a:tcPr/>
                </a:tc>
              </a:tr>
              <a:tr h="570572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2000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err="1" smtClean="0"/>
                        <a:t>Fabian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Clone</a:t>
                      </a:r>
                      <a:r>
                        <a:rPr lang="id-ID" sz="1400" dirty="0" smtClean="0"/>
                        <a:t> menjebol situs </a:t>
                      </a:r>
                      <a:r>
                        <a:rPr lang="id-ID" sz="1400" dirty="0" err="1" smtClean="0"/>
                        <a:t>aetna.co.id</a:t>
                      </a:r>
                      <a:r>
                        <a:rPr lang="id-ID" sz="1400" dirty="0" smtClean="0"/>
                        <a:t> dan </a:t>
                      </a:r>
                      <a:r>
                        <a:rPr lang="id-ID" sz="1400" dirty="0" err="1" smtClean="0"/>
                        <a:t>jakarta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mail</a:t>
                      </a:r>
                      <a:r>
                        <a:rPr lang="id-ID" sz="1400" baseline="0" dirty="0" smtClean="0"/>
                        <a:t> dan membuat </a:t>
                      </a:r>
                      <a:r>
                        <a:rPr lang="id-ID" sz="1400" baseline="0" dirty="0" err="1" smtClean="0"/>
                        <a:t>direktory</a:t>
                      </a:r>
                      <a:r>
                        <a:rPr lang="id-ID" sz="1400" baseline="0" dirty="0" smtClean="0"/>
                        <a:t> atas namanya berisi peringatan </a:t>
                      </a:r>
                      <a:r>
                        <a:rPr lang="id-ID" sz="1400" baseline="0" dirty="0" err="1" smtClean="0"/>
                        <a:t>terhadapa</a:t>
                      </a:r>
                      <a:r>
                        <a:rPr lang="id-ID" sz="1400" baseline="0" dirty="0" smtClean="0"/>
                        <a:t> administrator </a:t>
                      </a:r>
                      <a:r>
                        <a:rPr lang="id-ID" sz="1400" baseline="0" dirty="0" err="1" smtClean="0"/>
                        <a:t>disitus</a:t>
                      </a:r>
                      <a:r>
                        <a:rPr lang="id-ID" sz="1400" baseline="0" dirty="0" smtClean="0"/>
                        <a:t> tersebut.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51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Dasar Perancangan Sistem Yang 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Mencegah hilangnya Data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Mencegah masuknya penyusup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994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Lapisan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Lapisan Fisik: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Membatasi akses fisik ke mesin: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Akses masuk ke ruangan komputer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Penguncian komputer secara </a:t>
            </a:r>
            <a:r>
              <a:rPr lang="id-ID" dirty="0" err="1" smtClean="0"/>
              <a:t>hardware</a:t>
            </a:r>
            <a:endParaRPr lang="id-ID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Keamanan BIOS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Keamanan </a:t>
            </a:r>
            <a:r>
              <a:rPr lang="id-ID" dirty="0" err="1" smtClean="0"/>
              <a:t>Bootloader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Backup</a:t>
            </a:r>
            <a:r>
              <a:rPr lang="id-ID" dirty="0" smtClean="0"/>
              <a:t> Data 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Pemilihan </a:t>
            </a:r>
            <a:r>
              <a:rPr lang="id-ID" dirty="0" err="1" smtClean="0"/>
              <a:t>piranti</a:t>
            </a:r>
            <a:r>
              <a:rPr lang="id-ID" dirty="0" smtClean="0"/>
              <a:t> </a:t>
            </a:r>
            <a:r>
              <a:rPr lang="id-ID" dirty="0" err="1" smtClean="0"/>
              <a:t>back-up</a:t>
            </a:r>
            <a:endParaRPr lang="id-ID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Penjadwalan </a:t>
            </a:r>
            <a:r>
              <a:rPr lang="id-ID" dirty="0" err="1" smtClean="0"/>
              <a:t>Backup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Mendeteksi gangguan Fisik 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Log </a:t>
            </a:r>
            <a:r>
              <a:rPr lang="id-ID" dirty="0" err="1" smtClean="0"/>
              <a:t>File</a:t>
            </a:r>
            <a:r>
              <a:rPr lang="id-ID" dirty="0" smtClean="0"/>
              <a:t> : Log pendek atau tidak lengkap, log yang berisikan waktu yang aneh, log permisi atau kepemilikan yang tidak tepat, catatan pelayanan </a:t>
            </a:r>
            <a:r>
              <a:rPr lang="id-ID" dirty="0" err="1" smtClean="0"/>
              <a:t>reboot</a:t>
            </a:r>
            <a:r>
              <a:rPr lang="id-ID" dirty="0" smtClean="0"/>
              <a:t> atau </a:t>
            </a:r>
            <a:r>
              <a:rPr lang="id-ID" dirty="0" err="1" smtClean="0"/>
              <a:t>restart</a:t>
            </a:r>
            <a:r>
              <a:rPr lang="id-ID" dirty="0" smtClean="0"/>
              <a:t>, log yang hilang, masukan </a:t>
            </a:r>
            <a:r>
              <a:rPr lang="id-ID" dirty="0" err="1" smtClean="0"/>
              <a:t>su</a:t>
            </a:r>
            <a:r>
              <a:rPr lang="id-ID" dirty="0" smtClean="0"/>
              <a:t> atau </a:t>
            </a:r>
            <a:r>
              <a:rPr lang="id-ID" dirty="0" err="1" smtClean="0"/>
              <a:t>logim</a:t>
            </a:r>
            <a:r>
              <a:rPr lang="id-ID" dirty="0" smtClean="0"/>
              <a:t> dari tempat janggal.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Mengontrol </a:t>
            </a:r>
            <a:r>
              <a:rPr lang="id-ID" dirty="0" err="1" smtClean="0"/>
              <a:t>akser</a:t>
            </a:r>
            <a:r>
              <a:rPr lang="id-ID" dirty="0" smtClean="0"/>
              <a:t> sumber daya.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80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Lapisan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id-ID" dirty="0" smtClean="0"/>
              <a:t>Keamanan Lokal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Berkaitan dengan </a:t>
            </a:r>
            <a:r>
              <a:rPr lang="id-ID" dirty="0" err="1" smtClean="0"/>
              <a:t>user</a:t>
            </a:r>
            <a:r>
              <a:rPr lang="id-ID" dirty="0" smtClean="0"/>
              <a:t> dan hak-haknya: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Berikan mereka fasilitas minimal yang diperlukan.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Hati-hati terhadap saat / dari mana mereka </a:t>
            </a:r>
            <a:r>
              <a:rPr lang="id-ID" dirty="0" err="1" smtClean="0"/>
              <a:t>login</a:t>
            </a:r>
            <a:r>
              <a:rPr lang="id-ID" dirty="0" smtClean="0"/>
              <a:t>, atau tempat seharusnya mereka </a:t>
            </a:r>
            <a:r>
              <a:rPr lang="id-ID" dirty="0" err="1" smtClean="0"/>
              <a:t>login</a:t>
            </a:r>
            <a:r>
              <a:rPr lang="id-ID" dirty="0" smtClean="0"/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Pastikan dan hapus rekening mereka ketika mereka tidak lagi membutuhkan akses.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15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Lapisan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id-ID" dirty="0" smtClean="0"/>
              <a:t>Keamanan </a:t>
            </a:r>
            <a:r>
              <a:rPr lang="id-ID" dirty="0" err="1" smtClean="0"/>
              <a:t>Root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Hanya menjadi </a:t>
            </a:r>
            <a:r>
              <a:rPr lang="id-ID" dirty="0" err="1" smtClean="0"/>
              <a:t>root</a:t>
            </a:r>
            <a:r>
              <a:rPr lang="id-ID" dirty="0" smtClean="0"/>
              <a:t> dalam melakukan tugas tunggal tertentu.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Batasi jalur perintah bagi pemakai </a:t>
            </a:r>
            <a:r>
              <a:rPr lang="id-ID" dirty="0" err="1" smtClean="0"/>
              <a:t>root</a:t>
            </a:r>
            <a:r>
              <a:rPr lang="id-ID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Jangan menggunakan perangkat utilitas </a:t>
            </a:r>
            <a:r>
              <a:rPr lang="id-ID" dirty="0" err="1" smtClean="0"/>
              <a:t>rlogin</a:t>
            </a:r>
            <a:r>
              <a:rPr lang="id-ID" dirty="0" smtClean="0"/>
              <a:t>/</a:t>
            </a:r>
            <a:r>
              <a:rPr lang="id-ID" dirty="0" err="1" smtClean="0"/>
              <a:t>rshrexec</a:t>
            </a:r>
            <a:r>
              <a:rPr lang="id-ID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id-ID" dirty="0" smtClean="0"/>
              <a:t>Keamanan </a:t>
            </a:r>
            <a:r>
              <a:rPr lang="id-ID" dirty="0" err="1" smtClean="0"/>
              <a:t>File</a:t>
            </a:r>
            <a:r>
              <a:rPr lang="id-ID" dirty="0" smtClean="0"/>
              <a:t> dan </a:t>
            </a:r>
            <a:r>
              <a:rPr lang="id-ID" dirty="0" err="1" smtClean="0"/>
              <a:t>system</a:t>
            </a:r>
            <a:r>
              <a:rPr lang="id-ID" dirty="0" smtClean="0"/>
              <a:t> </a:t>
            </a:r>
            <a:r>
              <a:rPr lang="id-ID" dirty="0" err="1" smtClean="0"/>
              <a:t>file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Directory</a:t>
            </a:r>
            <a:r>
              <a:rPr lang="id-ID" dirty="0" smtClean="0"/>
              <a:t> </a:t>
            </a:r>
            <a:r>
              <a:rPr lang="id-ID" dirty="0" err="1" smtClean="0"/>
              <a:t>home</a:t>
            </a:r>
            <a:r>
              <a:rPr lang="id-ID" dirty="0" smtClean="0"/>
              <a:t> </a:t>
            </a:r>
            <a:r>
              <a:rPr lang="id-ID" dirty="0" err="1" smtClean="0"/>
              <a:t>user</a:t>
            </a:r>
            <a:r>
              <a:rPr lang="id-ID" dirty="0" smtClean="0"/>
              <a:t> tidak boleh mengakses perintah mengubah sistem, seperti partisi, perubahan </a:t>
            </a:r>
            <a:r>
              <a:rPr lang="id-ID" dirty="0" err="1" smtClean="0"/>
              <a:t>device</a:t>
            </a:r>
            <a:r>
              <a:rPr lang="id-ID" dirty="0" smtClean="0"/>
              <a:t> dan lain-lain.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Lakukan </a:t>
            </a:r>
            <a:r>
              <a:rPr lang="id-ID" dirty="0" err="1" smtClean="0"/>
              <a:t>setting</a:t>
            </a:r>
            <a:r>
              <a:rPr lang="id-ID" dirty="0" smtClean="0"/>
              <a:t> limit </a:t>
            </a:r>
            <a:r>
              <a:rPr lang="id-ID" dirty="0" err="1" smtClean="0"/>
              <a:t>system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Atur akses dan </a:t>
            </a:r>
            <a:r>
              <a:rPr lang="id-ID" dirty="0" err="1" smtClean="0"/>
              <a:t>permission</a:t>
            </a:r>
            <a:r>
              <a:rPr lang="id-ID" dirty="0" smtClean="0"/>
              <a:t> </a:t>
            </a:r>
            <a:r>
              <a:rPr lang="id-ID" dirty="0" err="1" smtClean="0"/>
              <a:t>file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Selalu cek program-program yang tidak dikenal.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76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Lapisan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6014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id-ID" dirty="0" smtClean="0"/>
              <a:t>Keamanan </a:t>
            </a:r>
            <a:r>
              <a:rPr lang="id-ID" dirty="0" err="1" smtClean="0"/>
              <a:t>Password</a:t>
            </a:r>
            <a:r>
              <a:rPr lang="id-ID" dirty="0" smtClean="0"/>
              <a:t> dan </a:t>
            </a:r>
            <a:r>
              <a:rPr lang="id-ID" dirty="0" err="1" smtClean="0"/>
              <a:t>Enkripsi</a:t>
            </a:r>
            <a:r>
              <a:rPr lang="id-ID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Hati-hati terhadap </a:t>
            </a:r>
            <a:r>
              <a:rPr lang="id-ID" dirty="0" err="1" smtClean="0"/>
              <a:t>brute</a:t>
            </a:r>
            <a:r>
              <a:rPr lang="id-ID" dirty="0" smtClean="0"/>
              <a:t> </a:t>
            </a:r>
            <a:r>
              <a:rPr lang="id-ID" dirty="0" err="1" smtClean="0"/>
              <a:t>forec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dirty="0" smtClean="0"/>
              <a:t> dengan </a:t>
            </a:r>
            <a:r>
              <a:rPr lang="id-ID" dirty="0" err="1" smtClean="0"/>
              <a:t>menbuat</a:t>
            </a:r>
            <a:r>
              <a:rPr lang="id-ID" dirty="0" smtClean="0"/>
              <a:t> </a:t>
            </a:r>
            <a:r>
              <a:rPr lang="id-ID" dirty="0" err="1" smtClean="0"/>
              <a:t>password</a:t>
            </a:r>
            <a:r>
              <a:rPr lang="id-ID" dirty="0" smtClean="0"/>
              <a:t> yang baik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Selalu </a:t>
            </a:r>
            <a:r>
              <a:rPr lang="id-ID" dirty="0" err="1" smtClean="0"/>
              <a:t>mengenkripsi</a:t>
            </a:r>
            <a:r>
              <a:rPr lang="id-ID" dirty="0" smtClean="0"/>
              <a:t> </a:t>
            </a:r>
            <a:r>
              <a:rPr lang="id-ID" dirty="0" err="1" smtClean="0"/>
              <a:t>file</a:t>
            </a:r>
            <a:r>
              <a:rPr lang="id-ID" dirty="0" smtClean="0"/>
              <a:t> yang diperlukan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Lakukan pengamanan pada level tampilan, seperti </a:t>
            </a:r>
            <a:r>
              <a:rPr lang="id-ID" dirty="0" err="1" smtClean="0"/>
              <a:t>screen</a:t>
            </a:r>
            <a:r>
              <a:rPr lang="id-ID" dirty="0" smtClean="0"/>
              <a:t> </a:t>
            </a:r>
            <a:r>
              <a:rPr lang="id-ID" dirty="0" err="1" smtClean="0"/>
              <a:t>saver</a:t>
            </a:r>
            <a:r>
              <a:rPr lang="id-ID" dirty="0" smtClean="0"/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dirty="0" err="1" smtClean="0"/>
              <a:t>Kemanan</a:t>
            </a:r>
            <a:r>
              <a:rPr lang="id-ID" dirty="0" smtClean="0"/>
              <a:t> </a:t>
            </a:r>
            <a:r>
              <a:rPr lang="id-ID" dirty="0" err="1" smtClean="0"/>
              <a:t>Kernel</a:t>
            </a:r>
            <a:r>
              <a:rPr lang="id-ID" dirty="0" smtClean="0"/>
              <a:t>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Selalu </a:t>
            </a:r>
            <a:r>
              <a:rPr lang="id-ID" dirty="0" err="1" smtClean="0"/>
              <a:t>Update</a:t>
            </a:r>
            <a:r>
              <a:rPr lang="id-ID" dirty="0" smtClean="0"/>
              <a:t> </a:t>
            </a:r>
            <a:r>
              <a:rPr lang="id-ID" dirty="0" err="1" smtClean="0"/>
              <a:t>kernel</a:t>
            </a:r>
            <a:r>
              <a:rPr lang="id-ID" dirty="0" smtClean="0"/>
              <a:t> </a:t>
            </a:r>
            <a:r>
              <a:rPr lang="id-ID" dirty="0" err="1" smtClean="0"/>
              <a:t>system</a:t>
            </a:r>
            <a:r>
              <a:rPr lang="id-ID" dirty="0" smtClean="0"/>
              <a:t> operasi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Ikut </a:t>
            </a:r>
            <a:r>
              <a:rPr lang="id-ID" dirty="0" err="1" smtClean="0"/>
              <a:t>review</a:t>
            </a:r>
            <a:r>
              <a:rPr lang="id-ID" dirty="0" smtClean="0"/>
              <a:t> </a:t>
            </a:r>
            <a:r>
              <a:rPr lang="id-ID" dirty="0" err="1" smtClean="0"/>
              <a:t>bugs</a:t>
            </a:r>
            <a:r>
              <a:rPr lang="id-ID" dirty="0" smtClean="0"/>
              <a:t> dan </a:t>
            </a:r>
            <a:r>
              <a:rPr lang="id-ID" dirty="0" err="1" smtClean="0"/>
              <a:t>kekurangan-kekurngan</a:t>
            </a:r>
            <a:r>
              <a:rPr lang="id-ID" dirty="0" smtClean="0"/>
              <a:t> pada </a:t>
            </a:r>
            <a:r>
              <a:rPr lang="id-ID" dirty="0" err="1" smtClean="0"/>
              <a:t>system</a:t>
            </a:r>
            <a:r>
              <a:rPr lang="id-ID" dirty="0" smtClean="0"/>
              <a:t> operasi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id-ID" dirty="0" smtClean="0"/>
              <a:t>Keamanan Jaringan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Waspadai paket </a:t>
            </a:r>
            <a:r>
              <a:rPr lang="id-ID" dirty="0" err="1" smtClean="0"/>
              <a:t>sniffer</a:t>
            </a:r>
            <a:r>
              <a:rPr lang="id-ID" dirty="0" smtClean="0"/>
              <a:t> yang sering menyadap </a:t>
            </a:r>
            <a:r>
              <a:rPr lang="id-ID" dirty="0" err="1" smtClean="0"/>
              <a:t>port</a:t>
            </a:r>
            <a:r>
              <a:rPr lang="id-ID" dirty="0" smtClean="0"/>
              <a:t> </a:t>
            </a:r>
            <a:r>
              <a:rPr lang="id-ID" dirty="0" err="1" smtClean="0"/>
              <a:t>ethernet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Lakukan prosedur untuk mengecek integritas data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Verifikasi informasi DNS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Lindungi </a:t>
            </a:r>
            <a:r>
              <a:rPr lang="id-ID" dirty="0" err="1" smtClean="0"/>
              <a:t>Network</a:t>
            </a:r>
            <a:r>
              <a:rPr lang="id-ID" dirty="0" smtClean="0"/>
              <a:t> </a:t>
            </a:r>
            <a:r>
              <a:rPr lang="id-ID" dirty="0" err="1" smtClean="0"/>
              <a:t>File</a:t>
            </a:r>
            <a:r>
              <a:rPr lang="id-ID" dirty="0" smtClean="0"/>
              <a:t> Sistem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Gunakan </a:t>
            </a:r>
            <a:r>
              <a:rPr lang="id-ID" dirty="0" err="1" smtClean="0"/>
              <a:t>Firewall</a:t>
            </a:r>
            <a:r>
              <a:rPr lang="id-ID" dirty="0" smtClean="0"/>
              <a:t> untuk </a:t>
            </a:r>
            <a:r>
              <a:rPr lang="id-ID" dirty="0" err="1" smtClean="0"/>
              <a:t>barrier</a:t>
            </a:r>
            <a:r>
              <a:rPr lang="id-ID" dirty="0" smtClean="0"/>
              <a:t> </a:t>
            </a:r>
            <a:r>
              <a:rPr lang="id-ID" dirty="0" err="1" smtClean="0"/>
              <a:t>anatar</a:t>
            </a:r>
            <a:r>
              <a:rPr lang="id-ID" dirty="0" smtClean="0"/>
              <a:t> jaringan privat dengan jaringan eksternal.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53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Memahami </a:t>
            </a:r>
            <a:r>
              <a:rPr lang="id-ID" dirty="0" err="1" smtClean="0"/>
              <a:t>Hacker</a:t>
            </a:r>
            <a:r>
              <a:rPr lang="id-ID" dirty="0" smtClean="0"/>
              <a:t> Bekerja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Secara umum </a:t>
            </a:r>
            <a:r>
              <a:rPr lang="id-ID" dirty="0" err="1" smtClean="0"/>
              <a:t>hacker</a:t>
            </a:r>
            <a:r>
              <a:rPr lang="id-ID" dirty="0" smtClean="0"/>
              <a:t> bekerja melalui beberapa tahapan :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Tahap Mencari tahu </a:t>
            </a:r>
            <a:r>
              <a:rPr lang="id-ID" dirty="0" err="1" smtClean="0"/>
              <a:t>system</a:t>
            </a:r>
            <a:r>
              <a:rPr lang="id-ID" dirty="0" smtClean="0"/>
              <a:t> komputer sasaran.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Tahap </a:t>
            </a:r>
            <a:r>
              <a:rPr lang="id-ID" dirty="0" err="1" smtClean="0"/>
              <a:t>Penyusapan</a:t>
            </a:r>
            <a:r>
              <a:rPr lang="id-ID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Tahap Penjelajahan.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Tahap Keluar dan menghilangkan Jejak.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76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93" y="1763331"/>
            <a:ext cx="8050812" cy="451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0972800" cy="519749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0" dirty="0" err="1"/>
              <a:t>Alasan</a:t>
            </a:r>
            <a:r>
              <a:rPr lang="en-US" sz="2800" b="0" dirty="0"/>
              <a:t> di </a:t>
            </a:r>
            <a:r>
              <a:rPr lang="en-US" sz="2800" b="0" dirty="0" err="1"/>
              <a:t>butuhkan</a:t>
            </a:r>
            <a:r>
              <a:rPr lang="en-US" sz="2800" b="0" dirty="0"/>
              <a:t> </a:t>
            </a:r>
            <a:r>
              <a:rPr lang="en-US" sz="2800" b="0" dirty="0" err="1"/>
              <a:t>ke</a:t>
            </a:r>
            <a:r>
              <a:rPr lang="id-ID" sz="2800" b="0" dirty="0"/>
              <a:t>a</a:t>
            </a:r>
            <a:r>
              <a:rPr lang="en-US" sz="2800" b="0" dirty="0" err="1"/>
              <a:t>manan</a:t>
            </a:r>
            <a:r>
              <a:rPr lang="en-US" sz="2800" b="0" dirty="0"/>
              <a:t> s</a:t>
            </a:r>
            <a:r>
              <a:rPr lang="id-ID" sz="2800" b="0" dirty="0"/>
              <a:t>i</a:t>
            </a:r>
            <a:r>
              <a:rPr lang="en-US" sz="2800" b="0" dirty="0"/>
              <a:t>stem </a:t>
            </a:r>
            <a:r>
              <a:rPr lang="id-ID" sz="2800" b="0" dirty="0"/>
              <a:t>k</a:t>
            </a:r>
            <a:r>
              <a:rPr lang="en-US" sz="2800" b="0" dirty="0" err="1" smtClean="0"/>
              <a:t>omputer</a:t>
            </a:r>
            <a:endParaRPr lang="id-ID" sz="2800" b="0" dirty="0" smtClean="0"/>
          </a:p>
          <a:p>
            <a:pPr lvl="0"/>
            <a:endParaRPr lang="id-ID" sz="2800" b="0" dirty="0"/>
          </a:p>
          <a:p>
            <a:pPr marL="0" indent="0">
              <a:buNone/>
            </a:pPr>
            <a:r>
              <a:rPr lang="en-US" sz="1800" b="0" dirty="0" err="1"/>
              <a:t>Keamanan</a:t>
            </a:r>
            <a:r>
              <a:rPr lang="en-US" sz="1800" b="0" dirty="0"/>
              <a:t> </a:t>
            </a:r>
            <a:r>
              <a:rPr lang="en-US" sz="1800" b="0" dirty="0" err="1"/>
              <a:t>Komputer</a:t>
            </a:r>
            <a:r>
              <a:rPr lang="en-US" sz="1800" b="0" dirty="0"/>
              <a:t> </a:t>
            </a:r>
            <a:r>
              <a:rPr lang="en-US" sz="1800" b="0" dirty="0" err="1"/>
              <a:t>dibutuhkan</a:t>
            </a:r>
            <a:r>
              <a:rPr lang="en-US" sz="1800" b="0" dirty="0"/>
              <a:t> </a:t>
            </a:r>
            <a:r>
              <a:rPr lang="en-US" sz="1800" b="0" dirty="0" err="1"/>
              <a:t>dikarenakan</a:t>
            </a:r>
            <a:r>
              <a:rPr lang="en-US" sz="1800" b="0" dirty="0"/>
              <a:t> </a:t>
            </a:r>
            <a:r>
              <a:rPr lang="en-US" sz="1800" b="0" dirty="0" err="1"/>
              <a:t>ada</a:t>
            </a:r>
            <a:r>
              <a:rPr lang="en-US" sz="1800" b="0" dirty="0"/>
              <a:t> </a:t>
            </a:r>
            <a:r>
              <a:rPr lang="en-US" sz="1800" b="0" dirty="0" err="1"/>
              <a:t>beberapa</a:t>
            </a:r>
            <a:r>
              <a:rPr lang="en-US" sz="1800" b="0" dirty="0"/>
              <a:t> </a:t>
            </a:r>
            <a:r>
              <a:rPr lang="en-US" sz="1800" b="0" dirty="0" err="1"/>
              <a:t>faktor</a:t>
            </a:r>
            <a:r>
              <a:rPr lang="en-US" sz="1800" b="0" dirty="0"/>
              <a:t>, </a:t>
            </a:r>
            <a:r>
              <a:rPr lang="en-US" sz="1800" b="0" dirty="0" err="1" smtClean="0"/>
              <a:t>diantaranya</a:t>
            </a:r>
            <a:r>
              <a:rPr lang="id-ID" sz="1800" b="0" dirty="0" smtClean="0"/>
              <a:t> </a:t>
            </a:r>
            <a:r>
              <a:rPr lang="en-US" sz="1800" b="0" dirty="0" smtClean="0"/>
              <a:t>: </a:t>
            </a:r>
            <a:endParaRPr lang="id-ID" sz="1800" b="0" dirty="0" smtClean="0"/>
          </a:p>
          <a:p>
            <a:r>
              <a:rPr lang="en-US" sz="1800" dirty="0" smtClean="0"/>
              <a:t>“</a:t>
            </a:r>
            <a:r>
              <a:rPr lang="en-US" sz="1800" dirty="0"/>
              <a:t>information-based society”, </a:t>
            </a:r>
            <a:r>
              <a:rPr lang="en-US" sz="1800" b="0" dirty="0" err="1"/>
              <a:t>menyebabkan</a:t>
            </a:r>
            <a:r>
              <a:rPr lang="en-US" sz="1800" b="0" dirty="0"/>
              <a:t> </a:t>
            </a:r>
            <a:r>
              <a:rPr lang="en-US" sz="1800" b="0" dirty="0" err="1"/>
              <a:t>nilai</a:t>
            </a:r>
            <a:r>
              <a:rPr lang="en-US" sz="1800" b="0" dirty="0"/>
              <a:t> </a:t>
            </a:r>
            <a:r>
              <a:rPr lang="en-US" sz="1800" b="0" dirty="0" err="1"/>
              <a:t>informasi</a:t>
            </a:r>
            <a:r>
              <a:rPr lang="en-US" sz="1800" b="0" dirty="0"/>
              <a:t> </a:t>
            </a:r>
            <a:r>
              <a:rPr lang="en-US" sz="1800" b="0" dirty="0" err="1"/>
              <a:t>menjadi</a:t>
            </a:r>
            <a:r>
              <a:rPr lang="en-US" sz="1800" b="0" dirty="0"/>
              <a:t> </a:t>
            </a:r>
            <a:r>
              <a:rPr lang="en-US" sz="1800" b="0" dirty="0" err="1"/>
              <a:t>sangat</a:t>
            </a:r>
            <a:r>
              <a:rPr lang="en-US" sz="1800" b="0" dirty="0"/>
              <a:t> </a:t>
            </a:r>
            <a:r>
              <a:rPr lang="en-US" sz="1800" b="0" dirty="0" err="1"/>
              <a:t>penting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menuntut</a:t>
            </a:r>
            <a:r>
              <a:rPr lang="en-US" sz="1800" b="0" dirty="0"/>
              <a:t> </a:t>
            </a:r>
            <a:r>
              <a:rPr lang="en-US" sz="1800" b="0" dirty="0" err="1"/>
              <a:t>kemampuan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mengakses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menyediakan</a:t>
            </a:r>
            <a:r>
              <a:rPr lang="en-US" sz="1800" b="0" dirty="0"/>
              <a:t> </a:t>
            </a:r>
            <a:r>
              <a:rPr lang="en-US" sz="1800" b="0" dirty="0" err="1"/>
              <a:t>informasi</a:t>
            </a:r>
            <a:r>
              <a:rPr lang="en-US" sz="1800" b="0" dirty="0"/>
              <a:t> </a:t>
            </a:r>
            <a:r>
              <a:rPr lang="en-US" sz="1800" b="0" dirty="0" err="1"/>
              <a:t>secara</a:t>
            </a:r>
            <a:r>
              <a:rPr lang="en-US" sz="1800" b="0" dirty="0"/>
              <a:t> </a:t>
            </a:r>
            <a:r>
              <a:rPr lang="en-US" sz="1800" b="0" dirty="0" err="1"/>
              <a:t>cepat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akurat</a:t>
            </a:r>
            <a:r>
              <a:rPr lang="en-US" sz="1800" b="0" dirty="0"/>
              <a:t> </a:t>
            </a:r>
            <a:r>
              <a:rPr lang="en-US" sz="1800" b="0" dirty="0" err="1"/>
              <a:t>menjadi</a:t>
            </a:r>
            <a:r>
              <a:rPr lang="en-US" sz="1800" b="0" dirty="0"/>
              <a:t> </a:t>
            </a:r>
            <a:r>
              <a:rPr lang="en-US" sz="1800" b="0" dirty="0" err="1"/>
              <a:t>sangat</a:t>
            </a:r>
            <a:r>
              <a:rPr lang="en-US" sz="1800" b="0" dirty="0"/>
              <a:t> </a:t>
            </a:r>
            <a:r>
              <a:rPr lang="en-US" sz="1800" b="0" dirty="0" err="1"/>
              <a:t>esensial</a:t>
            </a:r>
            <a:r>
              <a:rPr lang="en-US" sz="1800" b="0" dirty="0"/>
              <a:t> </a:t>
            </a:r>
            <a:r>
              <a:rPr lang="en-US" sz="1800" b="0" dirty="0" err="1"/>
              <a:t>bagi</a:t>
            </a:r>
            <a:r>
              <a:rPr lang="en-US" sz="1800" b="0" dirty="0"/>
              <a:t> </a:t>
            </a:r>
            <a:r>
              <a:rPr lang="en-US" sz="1800" b="0" dirty="0" err="1"/>
              <a:t>sebuah</a:t>
            </a:r>
            <a:r>
              <a:rPr lang="en-US" sz="1800" b="0" dirty="0"/>
              <a:t> </a:t>
            </a:r>
            <a:r>
              <a:rPr lang="en-US" sz="1800" b="0" dirty="0" err="1"/>
              <a:t>organisasi</a:t>
            </a:r>
            <a:r>
              <a:rPr lang="en-US" sz="1800" b="0" dirty="0" smtClean="0"/>
              <a:t>,</a:t>
            </a:r>
            <a:r>
              <a:rPr lang="id-ID" sz="1800" b="0" dirty="0" smtClean="0"/>
              <a:t>.</a:t>
            </a:r>
          </a:p>
          <a:p>
            <a:r>
              <a:rPr lang="en-US" sz="1800" dirty="0" err="1" smtClean="0"/>
              <a:t>Infrastruktur</a:t>
            </a:r>
            <a:r>
              <a:rPr lang="en-US" sz="1800" dirty="0" smtClean="0"/>
              <a:t> </a:t>
            </a:r>
            <a:r>
              <a:rPr lang="en-US" sz="1800" dirty="0" err="1"/>
              <a:t>Jaringan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, </a:t>
            </a:r>
            <a:r>
              <a:rPr lang="en-US" sz="1800" b="0" dirty="0" err="1"/>
              <a:t>seperti</a:t>
            </a:r>
            <a:r>
              <a:rPr lang="en-US" sz="1800" b="0" dirty="0"/>
              <a:t> LAN </a:t>
            </a:r>
            <a:r>
              <a:rPr lang="en-US" sz="1800" b="0" dirty="0" err="1"/>
              <a:t>dan</a:t>
            </a:r>
            <a:r>
              <a:rPr lang="en-US" sz="1800" b="0" dirty="0"/>
              <a:t> Internet, </a:t>
            </a:r>
            <a:r>
              <a:rPr lang="en-US" sz="1800" b="0" dirty="0" err="1"/>
              <a:t>memungkinkan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menyediakan</a:t>
            </a:r>
            <a:r>
              <a:rPr lang="en-US" sz="1800" b="0" dirty="0"/>
              <a:t> </a:t>
            </a:r>
            <a:r>
              <a:rPr lang="en-US" sz="1800" b="0" dirty="0" err="1"/>
              <a:t>informasi</a:t>
            </a:r>
            <a:r>
              <a:rPr lang="en-US" sz="1800" b="0" dirty="0"/>
              <a:t> </a:t>
            </a:r>
            <a:r>
              <a:rPr lang="en-US" sz="1800" b="0" dirty="0" err="1"/>
              <a:t>secara</a:t>
            </a:r>
            <a:r>
              <a:rPr lang="en-US" sz="1800" b="0" dirty="0"/>
              <a:t> </a:t>
            </a:r>
            <a:r>
              <a:rPr lang="en-US" sz="1800" b="0" dirty="0" err="1"/>
              <a:t>cepat</a:t>
            </a:r>
            <a:r>
              <a:rPr lang="en-US" sz="1800" b="0" dirty="0"/>
              <a:t>, </a:t>
            </a:r>
            <a:r>
              <a:rPr lang="en-US" sz="1800" b="0" dirty="0" err="1"/>
              <a:t>sekaligus</a:t>
            </a:r>
            <a:r>
              <a:rPr lang="en-US" sz="1800" b="0" dirty="0"/>
              <a:t> </a:t>
            </a:r>
            <a:r>
              <a:rPr lang="en-US" sz="1800" b="0" dirty="0" err="1"/>
              <a:t>membuka</a:t>
            </a:r>
            <a:r>
              <a:rPr lang="en-US" sz="1800" b="0" dirty="0"/>
              <a:t> </a:t>
            </a:r>
            <a:r>
              <a:rPr lang="en-US" sz="1800" b="0" dirty="0" err="1"/>
              <a:t>potensi</a:t>
            </a:r>
            <a:r>
              <a:rPr lang="en-US" sz="1800" b="0" dirty="0"/>
              <a:t> </a:t>
            </a:r>
            <a:r>
              <a:rPr lang="en-US" sz="1800" b="0" dirty="0" err="1"/>
              <a:t>adanya</a:t>
            </a:r>
            <a:r>
              <a:rPr lang="en-US" sz="1800" b="0" dirty="0"/>
              <a:t> </a:t>
            </a:r>
            <a:r>
              <a:rPr lang="en-US" sz="1800" b="0" dirty="0" err="1"/>
              <a:t>lubang</a:t>
            </a:r>
            <a:r>
              <a:rPr lang="en-US" sz="1800" b="0" dirty="0"/>
              <a:t> </a:t>
            </a:r>
            <a:r>
              <a:rPr lang="en-US" sz="1800" b="0" dirty="0" err="1"/>
              <a:t>keamanan</a:t>
            </a:r>
            <a:r>
              <a:rPr lang="en-US" sz="1800" b="0" dirty="0"/>
              <a:t> (security hole)</a:t>
            </a:r>
            <a:endParaRPr lang="id-ID" sz="1800" b="0" dirty="0"/>
          </a:p>
        </p:txBody>
      </p:sp>
    </p:spTree>
    <p:extLst>
      <p:ext uri="{BB962C8B-B14F-4D97-AF65-F5344CB8AC3E}">
        <p14:creationId xmlns:p14="http://schemas.microsoft.com/office/powerpoint/2010/main" val="25291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803" y="843431"/>
            <a:ext cx="10375317" cy="54864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Letak PotensI lubang keamanan (Security HoLE)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4" y="1553934"/>
            <a:ext cx="9111437" cy="5091904"/>
          </a:xfrm>
        </p:spPr>
      </p:pic>
    </p:spTree>
    <p:extLst>
      <p:ext uri="{BB962C8B-B14F-4D97-AF65-F5344CB8AC3E}">
        <p14:creationId xmlns:p14="http://schemas.microsoft.com/office/powerpoint/2010/main" val="155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8"/>
            <a:ext cx="10972800" cy="476886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Kejahatan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err="1"/>
              <a:t>karena</a:t>
            </a:r>
            <a:r>
              <a:rPr lang="en-US" sz="2800"/>
              <a:t> </a:t>
            </a:r>
            <a:r>
              <a:rPr lang="en-US" sz="2800" smtClean="0"/>
              <a:t>:</a:t>
            </a:r>
          </a:p>
          <a:p>
            <a:pPr marL="0" indent="0">
              <a:buNone/>
            </a:pPr>
            <a:endParaRPr lang="id-ID" sz="2800" dirty="0"/>
          </a:p>
          <a:p>
            <a:pPr marL="0" lvl="0" indent="0">
              <a:buNone/>
            </a:pPr>
            <a:r>
              <a:rPr lang="id-ID" sz="2000" b="0" dirty="0" smtClean="0"/>
              <a:t>1.   </a:t>
            </a:r>
            <a:r>
              <a:rPr lang="en-US" sz="2000" b="0" dirty="0" err="1" smtClean="0"/>
              <a:t>Aplikasi</a:t>
            </a:r>
            <a:r>
              <a:rPr lang="en-US" sz="2000" b="0" dirty="0" smtClean="0"/>
              <a:t> </a:t>
            </a:r>
            <a:r>
              <a:rPr lang="en-US" sz="2000" b="0" dirty="0" err="1"/>
              <a:t>bisnis</a:t>
            </a:r>
            <a:r>
              <a:rPr lang="en-US" sz="2000" b="0" dirty="0"/>
              <a:t> </a:t>
            </a:r>
            <a:r>
              <a:rPr lang="en-US" sz="2000" b="0" dirty="0" err="1"/>
              <a:t>berbasis</a:t>
            </a:r>
            <a:r>
              <a:rPr lang="en-US" sz="2000" b="0" dirty="0"/>
              <a:t> TI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b="0" dirty="0" err="1"/>
              <a:t>jaringan</a:t>
            </a:r>
            <a:r>
              <a:rPr lang="en-US" sz="2000" b="0" dirty="0"/>
              <a:t> </a:t>
            </a:r>
            <a:r>
              <a:rPr lang="en-US" sz="2000" b="0" dirty="0" err="1"/>
              <a:t>komputer</a:t>
            </a:r>
            <a:r>
              <a:rPr lang="en-US" sz="2000" b="0" dirty="0"/>
              <a:t> </a:t>
            </a:r>
            <a:r>
              <a:rPr lang="en-US" sz="2000" b="0" dirty="0" err="1"/>
              <a:t>meningkat</a:t>
            </a:r>
            <a:r>
              <a:rPr lang="en-US" sz="2000" b="0" dirty="0"/>
              <a:t> : online banking, </a:t>
            </a:r>
            <a:r>
              <a:rPr lang="en-US" sz="2000" b="0" dirty="0" smtClean="0"/>
              <a:t>e-commerce, Electronic </a:t>
            </a:r>
            <a:r>
              <a:rPr lang="en-US" sz="2000" b="0" dirty="0"/>
              <a:t>data Interchange (EDI).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2.   </a:t>
            </a:r>
            <a:r>
              <a:rPr lang="en-US" sz="2000" b="0" dirty="0" err="1" smtClean="0"/>
              <a:t>Desentralisasi</a:t>
            </a:r>
            <a:r>
              <a:rPr lang="en-US" sz="2000" b="0" dirty="0" smtClean="0"/>
              <a:t> server</a:t>
            </a:r>
            <a:r>
              <a:rPr lang="id-ID" sz="2000" b="0" dirty="0" smtClean="0"/>
              <a:t>/server yang dibuat tersebar</a:t>
            </a:r>
            <a:r>
              <a:rPr lang="en-US" sz="2000" b="0" dirty="0" smtClean="0"/>
              <a:t>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3.   </a:t>
            </a:r>
            <a:r>
              <a:rPr lang="en-US" sz="2000" b="0" dirty="0" err="1" smtClean="0"/>
              <a:t>Transisi</a:t>
            </a:r>
            <a:r>
              <a:rPr lang="id-ID" sz="2000" b="0" dirty="0" smtClean="0"/>
              <a:t>/perubahan</a:t>
            </a:r>
            <a:r>
              <a:rPr lang="en-US" sz="2000" b="0" dirty="0" smtClean="0"/>
              <a:t> </a:t>
            </a:r>
            <a:r>
              <a:rPr lang="en-US" sz="2000" b="0" dirty="0" err="1"/>
              <a:t>dari</a:t>
            </a:r>
            <a:r>
              <a:rPr lang="en-US" sz="2000" b="0" dirty="0"/>
              <a:t> single vendor </a:t>
            </a:r>
            <a:r>
              <a:rPr lang="en-US" sz="2000" b="0" dirty="0" err="1"/>
              <a:t>ke</a:t>
            </a:r>
            <a:r>
              <a:rPr lang="en-US" sz="2000" b="0" dirty="0"/>
              <a:t> multi vendor.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4.   </a:t>
            </a:r>
            <a:r>
              <a:rPr lang="en-US" sz="2000" b="0" dirty="0" err="1" smtClean="0"/>
              <a:t>Meningkatnya</a:t>
            </a:r>
            <a:r>
              <a:rPr lang="en-US" sz="2000" b="0" dirty="0" smtClean="0"/>
              <a:t> </a:t>
            </a:r>
            <a:r>
              <a:rPr lang="en-US" sz="2000" b="0" dirty="0" err="1"/>
              <a:t>kemampuan</a:t>
            </a:r>
            <a:r>
              <a:rPr lang="en-US" sz="2000" b="0" dirty="0"/>
              <a:t> </a:t>
            </a:r>
            <a:r>
              <a:rPr lang="en-US" sz="2000" b="0" dirty="0" err="1"/>
              <a:t>pemakai</a:t>
            </a:r>
            <a:r>
              <a:rPr lang="en-US" sz="2000" b="0" dirty="0"/>
              <a:t> (user).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5.   </a:t>
            </a:r>
            <a:r>
              <a:rPr lang="en-US" sz="2000" b="0" dirty="0" err="1" smtClean="0"/>
              <a:t>Kesulitan</a:t>
            </a:r>
            <a:r>
              <a:rPr lang="en-US" sz="2000" b="0" dirty="0" smtClean="0"/>
              <a:t> </a:t>
            </a:r>
            <a:r>
              <a:rPr lang="en-US" sz="2000" b="0" dirty="0" err="1"/>
              <a:t>penegak</a:t>
            </a:r>
            <a:r>
              <a:rPr lang="en-US" sz="2000" b="0" dirty="0"/>
              <a:t> </a:t>
            </a:r>
            <a:r>
              <a:rPr lang="en-US" sz="2000" b="0" dirty="0" err="1"/>
              <a:t>hukum</a:t>
            </a:r>
            <a:r>
              <a:rPr lang="en-US" sz="2000" b="0" dirty="0"/>
              <a:t>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b="0" dirty="0" err="1"/>
              <a:t>belum</a:t>
            </a:r>
            <a:r>
              <a:rPr lang="en-US" sz="2000" b="0" dirty="0"/>
              <a:t> </a:t>
            </a:r>
            <a:r>
              <a:rPr lang="id-ID" sz="2000" b="0" dirty="0" smtClean="0"/>
              <a:t>optimalnya </a:t>
            </a:r>
            <a:r>
              <a:rPr lang="en-US" sz="2000" b="0" dirty="0" err="1" smtClean="0"/>
              <a:t>perundang-undangan</a:t>
            </a:r>
            <a:r>
              <a:rPr lang="id-ID" sz="2000" b="0" dirty="0"/>
              <a:t> </a:t>
            </a:r>
            <a:r>
              <a:rPr lang="id-ID" sz="2000" b="0" dirty="0" smtClean="0"/>
              <a:t>mengenai cyber crime.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6.   </a:t>
            </a:r>
            <a:r>
              <a:rPr lang="en-US" sz="2000" b="0" dirty="0" err="1" smtClean="0"/>
              <a:t>Sistem</a:t>
            </a:r>
            <a:r>
              <a:rPr lang="en-US" sz="2000" b="0" dirty="0" smtClean="0"/>
              <a:t> </a:t>
            </a:r>
            <a:r>
              <a:rPr lang="id-ID" sz="2000" b="0" dirty="0"/>
              <a:t>yang terhubung</a:t>
            </a:r>
            <a:r>
              <a:rPr lang="en-US" sz="2000" b="0" dirty="0"/>
              <a:t> </a:t>
            </a:r>
            <a:r>
              <a:rPr lang="en-US" sz="2000" b="0" dirty="0" err="1"/>
              <a:t>dengan</a:t>
            </a:r>
            <a:r>
              <a:rPr lang="en-US" sz="2000" b="0" dirty="0"/>
              <a:t> </a:t>
            </a:r>
            <a:r>
              <a:rPr lang="en-US" sz="2000" b="0" dirty="0" err="1"/>
              <a:t>jaringan</a:t>
            </a:r>
            <a:r>
              <a:rPr lang="en-US" sz="2000" b="0" dirty="0"/>
              <a:t> Internet.</a:t>
            </a:r>
            <a:endParaRPr lang="id-ID" sz="2000" b="0" dirty="0"/>
          </a:p>
        </p:txBody>
      </p:sp>
    </p:spTree>
    <p:extLst>
      <p:ext uri="{BB962C8B-B14F-4D97-AF65-F5344CB8AC3E}">
        <p14:creationId xmlns:p14="http://schemas.microsoft.com/office/powerpoint/2010/main" val="11218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24" y="953618"/>
            <a:ext cx="10213075" cy="128588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id-ID" dirty="0" smtClean="0"/>
              <a:t> DIPERLUKAN :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66" y="2186930"/>
            <a:ext cx="10972800" cy="414340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id-ID" sz="1800" b="0" dirty="0" smtClean="0"/>
              <a:t>1. </a:t>
            </a:r>
            <a:r>
              <a:rPr lang="en-US" sz="1800" b="0" dirty="0" err="1" smtClean="0"/>
              <a:t>Meningkatnya</a:t>
            </a:r>
            <a:r>
              <a:rPr lang="en-US" sz="1800" b="0" dirty="0" smtClean="0"/>
              <a:t> </a:t>
            </a:r>
            <a:r>
              <a:rPr lang="en-US" sz="1800" b="0" dirty="0" err="1"/>
              <a:t>pengguna</a:t>
            </a:r>
            <a:r>
              <a:rPr lang="en-US" sz="1800" b="0" dirty="0"/>
              <a:t> </a:t>
            </a:r>
            <a:r>
              <a:rPr lang="en-US" sz="1800" b="0" dirty="0" err="1"/>
              <a:t>komputer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internet</a:t>
            </a:r>
            <a:endParaRPr lang="id-ID" sz="1800" b="0" dirty="0"/>
          </a:p>
          <a:p>
            <a:pPr marL="0" lvl="0" indent="0" algn="just">
              <a:buNone/>
            </a:pPr>
            <a:r>
              <a:rPr lang="id-ID" sz="1800" b="0" dirty="0" smtClean="0"/>
              <a:t>2. </a:t>
            </a:r>
            <a:r>
              <a:rPr lang="en-US" sz="1800" b="0" dirty="0" err="1" smtClean="0"/>
              <a:t>Banyaknya</a:t>
            </a:r>
            <a:r>
              <a:rPr lang="en-US" sz="1800" b="0" dirty="0" smtClean="0"/>
              <a:t> </a:t>
            </a:r>
            <a:r>
              <a:rPr lang="en-US" sz="1800" b="0" dirty="0"/>
              <a:t>software yang </a:t>
            </a:r>
            <a:r>
              <a:rPr lang="en-US" sz="1800" b="0" dirty="0" err="1"/>
              <a:t>pada</a:t>
            </a:r>
            <a:r>
              <a:rPr lang="en-US" sz="1800" b="0" dirty="0"/>
              <a:t> </a:t>
            </a:r>
            <a:r>
              <a:rPr lang="en-US" sz="1800" b="0" dirty="0" err="1"/>
              <a:t>awalnya</a:t>
            </a:r>
            <a:r>
              <a:rPr lang="en-US" sz="1800" b="0" dirty="0"/>
              <a:t>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melakukan</a:t>
            </a:r>
            <a:r>
              <a:rPr lang="en-US" sz="1800" b="0" dirty="0"/>
              <a:t> audit </a:t>
            </a:r>
            <a:r>
              <a:rPr lang="en-US" sz="1800" b="0" dirty="0" err="1"/>
              <a:t>sebuah</a:t>
            </a:r>
            <a:r>
              <a:rPr lang="en-US" sz="1800" b="0" dirty="0"/>
              <a:t> </a:t>
            </a:r>
            <a:r>
              <a:rPr lang="en-US" sz="1800" b="0" dirty="0" err="1"/>
              <a:t>sistem</a:t>
            </a:r>
            <a:r>
              <a:rPr lang="en-US" sz="1800" b="0" dirty="0"/>
              <a:t> </a:t>
            </a:r>
            <a:r>
              <a:rPr lang="en-US" sz="1800" b="0" dirty="0" err="1"/>
              <a:t>dengan</a:t>
            </a:r>
            <a:r>
              <a:rPr lang="en-US" sz="1800" b="0" dirty="0"/>
              <a:t> </a:t>
            </a:r>
            <a:r>
              <a:rPr lang="en-US" sz="1800" b="0" dirty="0" err="1"/>
              <a:t>cara</a:t>
            </a:r>
            <a:r>
              <a:rPr lang="en-US" sz="1800" b="0" dirty="0"/>
              <a:t> </a:t>
            </a:r>
            <a:r>
              <a:rPr lang="en-US" sz="1800" b="0" dirty="0" err="1"/>
              <a:t>mencari</a:t>
            </a:r>
            <a:r>
              <a:rPr lang="en-US" sz="1800" b="0" dirty="0"/>
              <a:t> </a:t>
            </a:r>
            <a:r>
              <a:rPr lang="en-US" sz="1800" b="0" dirty="0" err="1"/>
              <a:t>kelemahan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celah</a:t>
            </a:r>
            <a:r>
              <a:rPr lang="en-US" sz="1800" b="0" dirty="0"/>
              <a:t> yang </a:t>
            </a:r>
            <a:r>
              <a:rPr lang="en-US" sz="1800" b="0" dirty="0" err="1"/>
              <a:t>mungkin</a:t>
            </a:r>
            <a:r>
              <a:rPr lang="en-US" sz="1800" b="0" dirty="0"/>
              <a:t> </a:t>
            </a:r>
            <a:r>
              <a:rPr lang="en-US" sz="1800" b="0" dirty="0" err="1"/>
              <a:t>ada</a:t>
            </a:r>
            <a:r>
              <a:rPr lang="en-US" sz="1800" b="0" dirty="0"/>
              <a:t> </a:t>
            </a:r>
            <a:r>
              <a:rPr lang="en-US" sz="1800" b="0" dirty="0" err="1"/>
              <a:t>disalahgunakan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melakukan</a:t>
            </a:r>
            <a:r>
              <a:rPr lang="en-US" sz="1800" b="0" dirty="0"/>
              <a:t> scanning </a:t>
            </a:r>
            <a:r>
              <a:rPr lang="en-US" sz="1800" b="0" dirty="0" err="1"/>
              <a:t>sistem</a:t>
            </a:r>
            <a:r>
              <a:rPr lang="en-US" sz="1800" b="0" dirty="0"/>
              <a:t> orang lain.</a:t>
            </a:r>
            <a:endParaRPr lang="id-ID" sz="1800" b="0" dirty="0"/>
          </a:p>
          <a:p>
            <a:pPr marL="0" lvl="0" indent="0" algn="just">
              <a:buNone/>
            </a:pPr>
            <a:r>
              <a:rPr lang="id-ID" sz="1800" b="0" dirty="0" smtClean="0"/>
              <a:t>3. </a:t>
            </a:r>
            <a:r>
              <a:rPr lang="en-US" sz="1800" b="0" dirty="0" err="1" smtClean="0"/>
              <a:t>Banyaknya</a:t>
            </a:r>
            <a:r>
              <a:rPr lang="en-US" sz="1800" b="0" dirty="0" smtClean="0"/>
              <a:t> </a:t>
            </a:r>
            <a:r>
              <a:rPr lang="en-US" sz="1800" b="0" dirty="0"/>
              <a:t>software-software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melakukan</a:t>
            </a:r>
            <a:r>
              <a:rPr lang="en-US" sz="1800" b="0" dirty="0"/>
              <a:t> probe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penyusupan</a:t>
            </a:r>
            <a:r>
              <a:rPr lang="en-US" sz="1800" b="0" dirty="0"/>
              <a:t> yang </a:t>
            </a:r>
            <a:r>
              <a:rPr lang="en-US" sz="1800" b="0" dirty="0" err="1"/>
              <a:t>tersedia</a:t>
            </a:r>
            <a:r>
              <a:rPr lang="en-US" sz="1800" b="0" dirty="0"/>
              <a:t> di Internet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bisa</a:t>
            </a:r>
            <a:r>
              <a:rPr lang="en-US" sz="1800" b="0" dirty="0"/>
              <a:t> di download </a:t>
            </a:r>
            <a:r>
              <a:rPr lang="en-US" sz="1800" b="0" dirty="0" err="1"/>
              <a:t>secara</a:t>
            </a:r>
            <a:r>
              <a:rPr lang="en-US" sz="1800" b="0" dirty="0"/>
              <a:t> gratis.</a:t>
            </a:r>
            <a:endParaRPr lang="id-ID" sz="1800" b="0" dirty="0"/>
          </a:p>
          <a:p>
            <a:pPr marL="0" lvl="0" indent="0" algn="just">
              <a:buNone/>
            </a:pPr>
            <a:r>
              <a:rPr lang="id-ID" sz="1800" b="0" dirty="0" smtClean="0"/>
              <a:t>4. </a:t>
            </a:r>
            <a:r>
              <a:rPr lang="en-US" sz="1800" b="0" dirty="0" err="1" smtClean="0"/>
              <a:t>Meningkatnya</a:t>
            </a:r>
            <a:r>
              <a:rPr lang="en-US" sz="1800" b="0" dirty="0" smtClean="0"/>
              <a:t> </a:t>
            </a:r>
            <a:r>
              <a:rPr lang="en-US" sz="1800" b="0" dirty="0" err="1"/>
              <a:t>kemampuan</a:t>
            </a:r>
            <a:r>
              <a:rPr lang="en-US" sz="1800" b="0" dirty="0"/>
              <a:t> </a:t>
            </a:r>
            <a:r>
              <a:rPr lang="en-US" sz="1800" b="0" dirty="0" err="1"/>
              <a:t>pengguna</a:t>
            </a:r>
            <a:r>
              <a:rPr lang="en-US" sz="1800" b="0" dirty="0"/>
              <a:t> </a:t>
            </a:r>
            <a:r>
              <a:rPr lang="en-US" sz="1800" b="0" dirty="0" err="1"/>
              <a:t>komputer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internet</a:t>
            </a:r>
            <a:endParaRPr lang="id-ID" sz="1800" b="0" dirty="0"/>
          </a:p>
          <a:p>
            <a:pPr marL="0" lvl="0" indent="0" algn="just">
              <a:buNone/>
            </a:pPr>
            <a:r>
              <a:rPr lang="id-ID" sz="1800" b="0" dirty="0" smtClean="0"/>
              <a:t>5. </a:t>
            </a:r>
            <a:r>
              <a:rPr lang="en-US" sz="1800" b="0" dirty="0" err="1" smtClean="0"/>
              <a:t>Desentralisasi</a:t>
            </a:r>
            <a:r>
              <a:rPr lang="en-US" sz="1800" b="0" dirty="0" smtClean="0"/>
              <a:t> </a:t>
            </a:r>
            <a:r>
              <a:rPr lang="en-US" sz="1800" b="0" dirty="0"/>
              <a:t>server </a:t>
            </a:r>
            <a:r>
              <a:rPr lang="en-US" sz="1800" b="0" dirty="0" err="1"/>
              <a:t>sehingga</a:t>
            </a:r>
            <a:r>
              <a:rPr lang="en-US" sz="1800" b="0" dirty="0"/>
              <a:t> </a:t>
            </a:r>
            <a:r>
              <a:rPr lang="en-US" sz="1800" b="0" dirty="0" err="1"/>
              <a:t>lebih</a:t>
            </a:r>
            <a:r>
              <a:rPr lang="en-US" sz="1800" b="0" dirty="0"/>
              <a:t> </a:t>
            </a:r>
            <a:r>
              <a:rPr lang="en-US" sz="1800" b="0" dirty="0" err="1"/>
              <a:t>banyak</a:t>
            </a:r>
            <a:r>
              <a:rPr lang="en-US" sz="1800" b="0" dirty="0"/>
              <a:t> </a:t>
            </a:r>
            <a:r>
              <a:rPr lang="en-US" sz="1800" b="0" dirty="0" err="1"/>
              <a:t>sistem</a:t>
            </a:r>
            <a:r>
              <a:rPr lang="en-US" sz="1800" b="0" dirty="0"/>
              <a:t> yang </a:t>
            </a:r>
            <a:r>
              <a:rPr lang="en-US" sz="1800" b="0" dirty="0" err="1"/>
              <a:t>harus</a:t>
            </a:r>
            <a:r>
              <a:rPr lang="en-US" sz="1800" b="0" dirty="0"/>
              <a:t> </a:t>
            </a:r>
            <a:r>
              <a:rPr lang="en-US" sz="1800" b="0" dirty="0" err="1"/>
              <a:t>ditangani</a:t>
            </a:r>
            <a:r>
              <a:rPr lang="en-US" sz="1800" b="0" dirty="0"/>
              <a:t>, </a:t>
            </a:r>
            <a:r>
              <a:rPr lang="en-US" sz="1800" b="0" dirty="0" err="1"/>
              <a:t>sementara</a:t>
            </a:r>
            <a:r>
              <a:rPr lang="en-US" sz="1800" b="0" dirty="0"/>
              <a:t> SDM </a:t>
            </a:r>
            <a:r>
              <a:rPr lang="en-US" sz="1800" b="0" dirty="0" err="1"/>
              <a:t>terbatas</a:t>
            </a:r>
            <a:r>
              <a:rPr lang="en-US" sz="1800" b="0" dirty="0"/>
              <a:t>.</a:t>
            </a:r>
            <a:endParaRPr lang="id-ID" sz="1800" b="0" dirty="0"/>
          </a:p>
          <a:p>
            <a:pPr marL="0" lvl="0" indent="0" algn="just">
              <a:buNone/>
            </a:pPr>
            <a:r>
              <a:rPr lang="id-ID" sz="1800" b="0" dirty="0" smtClean="0"/>
              <a:t>6. </a:t>
            </a:r>
            <a:r>
              <a:rPr lang="en-US" sz="1800" b="0" err="1" smtClean="0"/>
              <a:t>Kurangnya</a:t>
            </a:r>
            <a:r>
              <a:rPr lang="en-US" sz="1800" b="0" smtClean="0"/>
              <a:t> hukum </a:t>
            </a:r>
            <a:r>
              <a:rPr lang="en-US" sz="1800" b="0" dirty="0"/>
              <a:t>yang </a:t>
            </a:r>
            <a:r>
              <a:rPr lang="en-US" sz="1800" b="0" dirty="0" err="1"/>
              <a:t>mengatur</a:t>
            </a:r>
            <a:r>
              <a:rPr lang="en-US" sz="1800" b="0" dirty="0"/>
              <a:t> </a:t>
            </a:r>
            <a:r>
              <a:rPr lang="en-US" sz="1800" b="0" dirty="0" err="1"/>
              <a:t>kejahatan</a:t>
            </a:r>
            <a:r>
              <a:rPr lang="en-US" sz="1800" b="0" dirty="0"/>
              <a:t> </a:t>
            </a:r>
            <a:r>
              <a:rPr lang="en-US" sz="1800" b="0" dirty="0" err="1"/>
              <a:t>komputer</a:t>
            </a:r>
            <a:r>
              <a:rPr lang="en-US" sz="1800" b="0" dirty="0"/>
              <a:t>.</a:t>
            </a:r>
            <a:endParaRPr lang="id-ID" sz="1800" b="0" dirty="0"/>
          </a:p>
          <a:p>
            <a:pPr marL="0" lvl="0" indent="0" algn="just">
              <a:buNone/>
            </a:pPr>
            <a:r>
              <a:rPr lang="id-ID" sz="1800" b="0" dirty="0" smtClean="0"/>
              <a:t>7. </a:t>
            </a:r>
            <a:r>
              <a:rPr lang="en-US" sz="1800" b="0" dirty="0" err="1" smtClean="0"/>
              <a:t>Semakin</a:t>
            </a:r>
            <a:r>
              <a:rPr lang="en-US" sz="1800" b="0" dirty="0" smtClean="0"/>
              <a:t> </a:t>
            </a:r>
            <a:r>
              <a:rPr lang="en-US" sz="1800" b="0" dirty="0" err="1"/>
              <a:t>banyaknya</a:t>
            </a:r>
            <a:r>
              <a:rPr lang="en-US" sz="1800" b="0" dirty="0"/>
              <a:t> </a:t>
            </a:r>
            <a:r>
              <a:rPr lang="en-US" sz="1800" b="0" dirty="0" err="1"/>
              <a:t>perusahaan</a:t>
            </a:r>
            <a:r>
              <a:rPr lang="en-US" sz="1800" b="0" dirty="0"/>
              <a:t> yang </a:t>
            </a:r>
            <a:r>
              <a:rPr lang="en-US" sz="1800" b="0" dirty="0" err="1"/>
              <a:t>menghubungkan</a:t>
            </a:r>
            <a:r>
              <a:rPr lang="en-US" sz="1800" b="0" dirty="0"/>
              <a:t> </a:t>
            </a:r>
            <a:r>
              <a:rPr lang="en-US" sz="1800" b="0" dirty="0" err="1"/>
              <a:t>jaringan</a:t>
            </a:r>
            <a:r>
              <a:rPr lang="en-US" sz="1800" b="0" dirty="0"/>
              <a:t> LAN </a:t>
            </a:r>
            <a:r>
              <a:rPr lang="en-US" sz="1800" b="0" dirty="0" err="1"/>
              <a:t>mereka</a:t>
            </a:r>
            <a:r>
              <a:rPr lang="en-US" sz="1800" b="0" dirty="0"/>
              <a:t> </a:t>
            </a:r>
            <a:r>
              <a:rPr lang="en-US" sz="1800" b="0" dirty="0" err="1"/>
              <a:t>ke</a:t>
            </a:r>
            <a:r>
              <a:rPr lang="en-US" sz="1800" b="0" dirty="0"/>
              <a:t> Internet.</a:t>
            </a:r>
            <a:endParaRPr lang="id-ID" sz="1800" b="0" dirty="0"/>
          </a:p>
          <a:p>
            <a:pPr marL="0" lvl="0" indent="0" algn="just">
              <a:buNone/>
            </a:pPr>
            <a:r>
              <a:rPr lang="id-ID" sz="1800" b="0" dirty="0" smtClean="0"/>
              <a:t>8. </a:t>
            </a:r>
            <a:r>
              <a:rPr lang="en-US" sz="1800" b="0" dirty="0" err="1" smtClean="0"/>
              <a:t>Meningkatnya</a:t>
            </a:r>
            <a:r>
              <a:rPr lang="en-US" sz="1800" b="0" dirty="0" smtClean="0"/>
              <a:t> </a:t>
            </a:r>
            <a:r>
              <a:rPr lang="en-US" sz="1800" b="0" dirty="0" err="1"/>
              <a:t>aplikasi</a:t>
            </a:r>
            <a:r>
              <a:rPr lang="en-US" sz="1800" b="0" dirty="0"/>
              <a:t> </a:t>
            </a:r>
            <a:r>
              <a:rPr lang="en-US" sz="1800" b="0" dirty="0" err="1"/>
              <a:t>bisnis</a:t>
            </a:r>
            <a:r>
              <a:rPr lang="en-US" sz="1800" b="0" dirty="0"/>
              <a:t> yang </a:t>
            </a:r>
            <a:r>
              <a:rPr lang="en-US" sz="1800" b="0" dirty="0" err="1"/>
              <a:t>menggunakan</a:t>
            </a:r>
            <a:r>
              <a:rPr lang="en-US" sz="1800" b="0" dirty="0"/>
              <a:t> internet.</a:t>
            </a:r>
            <a:endParaRPr lang="id-ID" sz="1800" b="0" dirty="0"/>
          </a:p>
          <a:p>
            <a:pPr marL="0" lvl="0" indent="0" algn="just">
              <a:buNone/>
            </a:pPr>
            <a:r>
              <a:rPr lang="id-ID" sz="1800" b="0" dirty="0" smtClean="0"/>
              <a:t>9. </a:t>
            </a:r>
            <a:r>
              <a:rPr lang="en-US" sz="1800" b="0" dirty="0" err="1" smtClean="0"/>
              <a:t>Banyaknya</a:t>
            </a:r>
            <a:r>
              <a:rPr lang="en-US" sz="1800" b="0" dirty="0" smtClean="0"/>
              <a:t> </a:t>
            </a:r>
            <a:r>
              <a:rPr lang="en-US" sz="1800" b="0" dirty="0"/>
              <a:t>software yang </a:t>
            </a:r>
            <a:r>
              <a:rPr lang="en-US" sz="1800" b="0" dirty="0" err="1"/>
              <a:t>mempunyai</a:t>
            </a:r>
            <a:r>
              <a:rPr lang="en-US" sz="1800" b="0" dirty="0"/>
              <a:t> </a:t>
            </a:r>
            <a:r>
              <a:rPr lang="en-US" sz="1800" b="0" dirty="0" err="1"/>
              <a:t>kelemahan</a:t>
            </a:r>
            <a:r>
              <a:rPr lang="en-US" sz="1800" b="0" dirty="0"/>
              <a:t> (bugs).</a:t>
            </a:r>
            <a:endParaRPr lang="id-ID" sz="1800" b="0" dirty="0"/>
          </a:p>
          <a:p>
            <a:pPr>
              <a:buNone/>
            </a:pPr>
            <a:endParaRPr lang="id-ID" sz="1800" b="0" dirty="0"/>
          </a:p>
        </p:txBody>
      </p:sp>
    </p:spTree>
    <p:extLst>
      <p:ext uri="{BB962C8B-B14F-4D97-AF65-F5344CB8AC3E}">
        <p14:creationId xmlns:p14="http://schemas.microsoft.com/office/powerpoint/2010/main" val="18099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604"/>
            <a:ext cx="10972800" cy="1785950"/>
          </a:xfrm>
        </p:spPr>
        <p:txBody>
          <a:bodyPr>
            <a:normAutofit/>
          </a:bodyPr>
          <a:lstStyle/>
          <a:p>
            <a:r>
              <a:rPr lang="id-ID" dirty="0" smtClean="0"/>
              <a:t>Pendekatan yang </a:t>
            </a:r>
            <a:r>
              <a:rPr lang="id-ID" dirty="0"/>
              <a:t>umum dilakukan untuk meningkatkan keamanan komputer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988841"/>
            <a:ext cx="10972800" cy="355441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2800" b="0" dirty="0" smtClean="0"/>
              <a:t>membatasi </a:t>
            </a:r>
            <a:r>
              <a:rPr lang="id-ID" sz="2800" b="0" dirty="0"/>
              <a:t>akses fisik terhadap </a:t>
            </a:r>
            <a:r>
              <a:rPr lang="id-ID" sz="2800" b="0" dirty="0" smtClean="0"/>
              <a:t>komputer</a:t>
            </a:r>
          </a:p>
          <a:p>
            <a:pPr marL="514350" indent="-514350">
              <a:buAutoNum type="arabicPeriod"/>
            </a:pPr>
            <a:r>
              <a:rPr lang="id-ID" sz="2800" b="0" dirty="0" smtClean="0"/>
              <a:t>menerapkan </a:t>
            </a:r>
            <a:r>
              <a:rPr lang="id-ID" sz="2800" b="0" dirty="0"/>
              <a:t>mekanisme pada perangkat keras dan sistem operasi untuk keamanan </a:t>
            </a:r>
            <a:r>
              <a:rPr lang="id-ID" sz="2800" b="0" dirty="0" smtClean="0"/>
              <a:t>komputer</a:t>
            </a:r>
          </a:p>
          <a:p>
            <a:pPr marL="514350" indent="-514350">
              <a:buAutoNum type="arabicPeriod"/>
            </a:pPr>
            <a:r>
              <a:rPr lang="id-ID" sz="2800" b="0" dirty="0" smtClean="0"/>
              <a:t>membuat </a:t>
            </a:r>
            <a:r>
              <a:rPr lang="id-ID" sz="2800" b="0" dirty="0"/>
              <a:t>strategi pemrograman untuk menghasilkan program komputer yang dapat </a:t>
            </a:r>
            <a:r>
              <a:rPr lang="id-ID" sz="2800" b="0" dirty="0" smtClean="0"/>
              <a:t>diandalkan</a:t>
            </a:r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val="19431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44" y="793253"/>
            <a:ext cx="10972800" cy="1368412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id-ID" dirty="0" smtClean="0"/>
              <a:t> :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141" y="2093735"/>
            <a:ext cx="10972800" cy="45005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0" dirty="0" err="1"/>
              <a:t>Pengamanan</a:t>
            </a:r>
            <a:r>
              <a:rPr lang="en-US" sz="2000" b="0" dirty="0"/>
              <a:t> yang </a:t>
            </a:r>
            <a:r>
              <a:rPr lang="en-US" sz="2000" b="0" dirty="0" err="1"/>
              <a:t>disarankan</a:t>
            </a:r>
            <a:r>
              <a:rPr lang="en-US" sz="2000" b="0" dirty="0"/>
              <a:t> </a:t>
            </a:r>
            <a:r>
              <a:rPr lang="id-ID" sz="2000" b="0" dirty="0"/>
              <a:t> :</a:t>
            </a:r>
          </a:p>
          <a:p>
            <a:pPr marL="0" lvl="0" indent="0">
              <a:buNone/>
            </a:pPr>
            <a:r>
              <a:rPr lang="id-ID" sz="2000" b="0" dirty="0" smtClean="0"/>
              <a:t>1. </a:t>
            </a:r>
            <a:r>
              <a:rPr lang="en-US" sz="2000" b="0" dirty="0" err="1" smtClean="0"/>
              <a:t>Terapkan</a:t>
            </a:r>
            <a:r>
              <a:rPr lang="en-US" sz="2000" b="0" dirty="0" smtClean="0"/>
              <a:t> </a:t>
            </a:r>
            <a:r>
              <a:rPr lang="en-US" sz="2000" b="0" dirty="0" err="1"/>
              <a:t>rencana</a:t>
            </a:r>
            <a:r>
              <a:rPr lang="en-US" sz="2000" b="0" dirty="0"/>
              <a:t> </a:t>
            </a:r>
            <a:r>
              <a:rPr lang="en-US" sz="2000" b="0" dirty="0" err="1"/>
              <a:t>pengamanan</a:t>
            </a:r>
            <a:r>
              <a:rPr lang="en-US" sz="2000" b="0" dirty="0"/>
              <a:t>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mencegah</a:t>
            </a:r>
            <a:r>
              <a:rPr lang="en-US" sz="2000" b="0" dirty="0"/>
              <a:t> </a:t>
            </a:r>
            <a:r>
              <a:rPr lang="en-US" sz="2000" b="0" dirty="0" err="1"/>
              <a:t>pembobolan</a:t>
            </a:r>
            <a:r>
              <a:rPr lang="en-US" sz="2000" b="0" dirty="0"/>
              <a:t>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2. Buat rencana/planning penanganan </a:t>
            </a:r>
            <a:r>
              <a:rPr lang="en-US" sz="2000" b="0" dirty="0" err="1" smtClean="0"/>
              <a:t>jika</a:t>
            </a:r>
            <a:r>
              <a:rPr lang="en-US" sz="2000" b="0" dirty="0" smtClean="0"/>
              <a:t> </a:t>
            </a:r>
            <a:r>
              <a:rPr lang="en-US" sz="2000" b="0" dirty="0" err="1"/>
              <a:t>pembobolan</a:t>
            </a:r>
            <a:r>
              <a:rPr lang="en-US" sz="2000" b="0" dirty="0"/>
              <a:t> </a:t>
            </a:r>
            <a:r>
              <a:rPr lang="en-US" sz="2000" b="0" dirty="0" err="1"/>
              <a:t>terjadi</a:t>
            </a:r>
            <a:r>
              <a:rPr lang="en-US" sz="2000" b="0" dirty="0"/>
              <a:t>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3. </a:t>
            </a:r>
            <a:r>
              <a:rPr lang="en-US" sz="2000" b="0" dirty="0" err="1" smtClean="0"/>
              <a:t>Buatlah</a:t>
            </a:r>
            <a:r>
              <a:rPr lang="en-US" sz="2000" b="0" dirty="0" smtClean="0"/>
              <a:t> </a:t>
            </a:r>
            <a:r>
              <a:rPr lang="en-US" sz="2000" b="0" dirty="0"/>
              <a:t>backup</a:t>
            </a:r>
            <a:r>
              <a:rPr lang="id-ID" sz="2000" b="0" dirty="0"/>
              <a:t>.</a:t>
            </a:r>
          </a:p>
          <a:p>
            <a:pPr marL="0" lvl="0" indent="0">
              <a:buNone/>
            </a:pPr>
            <a:r>
              <a:rPr lang="id-ID" sz="2000" b="0" dirty="0" smtClean="0"/>
              <a:t>4. </a:t>
            </a:r>
            <a:r>
              <a:rPr lang="en-US" sz="2000" b="0" dirty="0" err="1" smtClean="0"/>
              <a:t>Hanya</a:t>
            </a:r>
            <a:r>
              <a:rPr lang="en-US" sz="2000" b="0" dirty="0" smtClean="0"/>
              <a:t> </a:t>
            </a:r>
            <a:r>
              <a:rPr lang="en-US" sz="2000" b="0" dirty="0" err="1"/>
              <a:t>ijinkan</a:t>
            </a:r>
            <a:r>
              <a:rPr lang="en-US" sz="2000" b="0" dirty="0"/>
              <a:t> </a:t>
            </a:r>
            <a:r>
              <a:rPr lang="en-US" sz="2000" b="0" dirty="0" err="1"/>
              <a:t>akses</a:t>
            </a:r>
            <a:r>
              <a:rPr lang="en-US" sz="2000" b="0" dirty="0"/>
              <a:t>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pegawai</a:t>
            </a:r>
            <a:r>
              <a:rPr lang="en-US" sz="2000" b="0" dirty="0"/>
              <a:t> </a:t>
            </a:r>
            <a:r>
              <a:rPr lang="en-US" sz="2000" b="0" dirty="0" err="1"/>
              <a:t>tertentu</a:t>
            </a:r>
            <a:r>
              <a:rPr lang="en-US" sz="2000" b="0" dirty="0"/>
              <a:t>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5. </a:t>
            </a:r>
            <a:r>
              <a:rPr lang="en-US" sz="2000" b="0" dirty="0" err="1" smtClean="0"/>
              <a:t>Ubah</a:t>
            </a:r>
            <a:r>
              <a:rPr lang="en-US" sz="2000" b="0" dirty="0" smtClean="0"/>
              <a:t> </a:t>
            </a:r>
            <a:r>
              <a:rPr lang="en-US" sz="2000" b="0" dirty="0"/>
              <a:t>password </a:t>
            </a:r>
            <a:r>
              <a:rPr lang="en-US" sz="2000" b="0" dirty="0" err="1"/>
              <a:t>secara</a:t>
            </a:r>
            <a:r>
              <a:rPr lang="en-US" sz="2000" b="0" dirty="0"/>
              <a:t> </a:t>
            </a:r>
            <a:r>
              <a:rPr lang="en-US" sz="2000" b="0" dirty="0" err="1"/>
              <a:t>teratur</a:t>
            </a:r>
            <a:r>
              <a:rPr lang="en-US" sz="2000" b="0" dirty="0"/>
              <a:t>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6. </a:t>
            </a:r>
            <a:r>
              <a:rPr lang="en-US" sz="2000" b="0" dirty="0" err="1" smtClean="0"/>
              <a:t>Jagalah</a:t>
            </a:r>
            <a:r>
              <a:rPr lang="en-US" sz="2000" b="0" dirty="0" smtClean="0"/>
              <a:t> </a:t>
            </a:r>
            <a:r>
              <a:rPr lang="en-US" sz="2000" b="0" dirty="0" err="1"/>
              <a:t>informasi</a:t>
            </a:r>
            <a:r>
              <a:rPr lang="en-US" sz="2000" b="0" dirty="0"/>
              <a:t> yang </a:t>
            </a:r>
            <a:r>
              <a:rPr lang="en-US" sz="2000" b="0" dirty="0" err="1"/>
              <a:t>tersimpan</a:t>
            </a:r>
            <a:r>
              <a:rPr lang="en-US" sz="2000" b="0" dirty="0"/>
              <a:t> </a:t>
            </a:r>
            <a:r>
              <a:rPr lang="en-US" sz="2000" b="0" dirty="0" err="1"/>
              <a:t>dengan</a:t>
            </a:r>
            <a:r>
              <a:rPr lang="en-US" sz="2000" b="0" dirty="0"/>
              <a:t> </a:t>
            </a:r>
            <a:r>
              <a:rPr lang="en-US" sz="2000" b="0" dirty="0" err="1"/>
              <a:t>aman</a:t>
            </a:r>
            <a:r>
              <a:rPr lang="en-US" sz="2000" b="0" dirty="0"/>
              <a:t>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7. </a:t>
            </a:r>
            <a:r>
              <a:rPr lang="en-US" sz="2000" b="0" dirty="0" err="1" smtClean="0"/>
              <a:t>Gunakan</a:t>
            </a:r>
            <a:r>
              <a:rPr lang="en-US" sz="2000" b="0" dirty="0" smtClean="0"/>
              <a:t> </a:t>
            </a:r>
            <a:r>
              <a:rPr lang="en-US" sz="2000" b="0" dirty="0"/>
              <a:t>software antivirus.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8. </a:t>
            </a:r>
            <a:r>
              <a:rPr lang="en-US" sz="2000" b="0" dirty="0" err="1" smtClean="0"/>
              <a:t>Gunakan</a:t>
            </a:r>
            <a:r>
              <a:rPr lang="en-US" sz="2000" b="0" dirty="0" smtClean="0"/>
              <a:t> </a:t>
            </a:r>
            <a:r>
              <a:rPr lang="en-US" sz="2000" b="0" dirty="0" err="1"/>
              <a:t>biometrik</a:t>
            </a:r>
            <a:r>
              <a:rPr lang="en-US" sz="2000" b="0" dirty="0"/>
              <a:t>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mengakses</a:t>
            </a:r>
            <a:r>
              <a:rPr lang="en-US" sz="2000" b="0" dirty="0"/>
              <a:t> </a:t>
            </a:r>
            <a:r>
              <a:rPr lang="en-US" sz="2000" b="0" dirty="0" err="1"/>
              <a:t>sumberdaya</a:t>
            </a:r>
            <a:r>
              <a:rPr lang="en-US" sz="2000" b="0" dirty="0"/>
              <a:t> </a:t>
            </a:r>
            <a:r>
              <a:rPr lang="en-US" sz="2000" b="0" dirty="0" err="1"/>
              <a:t>komputasi</a:t>
            </a:r>
            <a:r>
              <a:rPr lang="en-US" sz="2000" b="0" dirty="0"/>
              <a:t>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9. </a:t>
            </a:r>
            <a:r>
              <a:rPr lang="en-US" sz="2000" b="0" dirty="0" err="1" smtClean="0"/>
              <a:t>Rekrut</a:t>
            </a:r>
            <a:r>
              <a:rPr lang="en-US" sz="2000" b="0" dirty="0" smtClean="0"/>
              <a:t> </a:t>
            </a:r>
            <a:r>
              <a:rPr lang="en-US" sz="2000" b="0" dirty="0" err="1"/>
              <a:t>tenaga</a:t>
            </a:r>
            <a:r>
              <a:rPr lang="en-US" sz="2000" b="0" dirty="0"/>
              <a:t> </a:t>
            </a:r>
            <a:r>
              <a:rPr lang="en-US" sz="2000" b="0" dirty="0" err="1"/>
              <a:t>kerja</a:t>
            </a:r>
            <a:r>
              <a:rPr lang="en-US" sz="2000" b="0" dirty="0"/>
              <a:t> / </a:t>
            </a:r>
            <a:r>
              <a:rPr lang="en-US" sz="2000" b="0" dirty="0" err="1"/>
              <a:t>pegawai</a:t>
            </a:r>
            <a:r>
              <a:rPr lang="en-US" sz="2000" b="0" dirty="0"/>
              <a:t> yang </a:t>
            </a:r>
            <a:r>
              <a:rPr lang="en-US" sz="2000" b="0" dirty="0" err="1"/>
              <a:t>bisa</a:t>
            </a:r>
            <a:r>
              <a:rPr lang="en-US" sz="2000" b="0" dirty="0"/>
              <a:t> </a:t>
            </a:r>
            <a:r>
              <a:rPr lang="en-US" sz="2000" b="0" dirty="0" err="1"/>
              <a:t>dipercaya</a:t>
            </a:r>
            <a:r>
              <a:rPr lang="en-US" sz="2000" b="0" dirty="0"/>
              <a:t>.</a:t>
            </a:r>
            <a:endParaRPr lang="id-ID" sz="2000" b="0" dirty="0"/>
          </a:p>
          <a:p>
            <a:pPr marL="0" lvl="0" indent="0">
              <a:buNone/>
            </a:pPr>
            <a:r>
              <a:rPr lang="id-ID" sz="2000" b="0" dirty="0" smtClean="0"/>
              <a:t>10. </a:t>
            </a:r>
            <a:r>
              <a:rPr lang="en-US" sz="2000" b="0" dirty="0" err="1" smtClean="0"/>
              <a:t>Enkripsi</a:t>
            </a:r>
            <a:r>
              <a:rPr lang="en-US" sz="2000" b="0" dirty="0" smtClean="0"/>
              <a:t> </a:t>
            </a:r>
            <a:r>
              <a:rPr lang="en-US" sz="2000" b="0" dirty="0"/>
              <a:t>– proses </a:t>
            </a:r>
            <a:r>
              <a:rPr lang="en-US" sz="2000" b="0" dirty="0" err="1"/>
              <a:t>penyandian</a:t>
            </a:r>
            <a:r>
              <a:rPr lang="en-US" sz="2000" b="0" dirty="0"/>
              <a:t> </a:t>
            </a:r>
            <a:r>
              <a:rPr lang="en-US" sz="2000" b="0" dirty="0" err="1"/>
              <a:t>pesan</a:t>
            </a:r>
            <a:r>
              <a:rPr lang="en-US" sz="2000" b="0" dirty="0"/>
              <a:t> </a:t>
            </a:r>
            <a:r>
              <a:rPr lang="en-US" sz="2000" b="0" dirty="0" err="1"/>
              <a:t>sebelum</a:t>
            </a:r>
            <a:r>
              <a:rPr lang="en-US" sz="2000" b="0" dirty="0"/>
              <a:t> </a:t>
            </a:r>
            <a:r>
              <a:rPr lang="en-US" sz="2000" b="0" dirty="0" err="1"/>
              <a:t>memasuki</a:t>
            </a:r>
            <a:r>
              <a:rPr lang="en-US" sz="2000" b="0" dirty="0"/>
              <a:t> </a:t>
            </a:r>
            <a:r>
              <a:rPr lang="en-US" sz="2000" b="0" dirty="0" err="1"/>
              <a:t>jaringan</a:t>
            </a:r>
            <a:r>
              <a:rPr lang="en-US" sz="2000" b="0" dirty="0"/>
              <a:t> </a:t>
            </a:r>
            <a:r>
              <a:rPr lang="en-US" sz="2000" b="0" dirty="0" err="1"/>
              <a:t>atau</a:t>
            </a:r>
            <a:r>
              <a:rPr lang="en-US" sz="2000" b="0" dirty="0"/>
              <a:t> </a:t>
            </a:r>
            <a:r>
              <a:rPr lang="en-US" sz="2000" b="0" dirty="0" err="1"/>
              <a:t>gelombang</a:t>
            </a:r>
            <a:r>
              <a:rPr lang="en-US" sz="2000" b="0" dirty="0"/>
              <a:t> </a:t>
            </a:r>
            <a:r>
              <a:rPr lang="en-US" sz="2000" b="0" dirty="0" err="1"/>
              <a:t>udara</a:t>
            </a:r>
            <a:r>
              <a:rPr lang="en-US" sz="2000" b="0" dirty="0"/>
              <a:t>, </a:t>
            </a:r>
            <a:r>
              <a:rPr lang="en-US" sz="2000" b="0" dirty="0" err="1"/>
              <a:t>kemudian</a:t>
            </a:r>
            <a:r>
              <a:rPr lang="en-US" sz="2000" b="0" dirty="0"/>
              <a:t> </a:t>
            </a:r>
            <a:r>
              <a:rPr lang="en-US" sz="2000" b="0" dirty="0" err="1"/>
              <a:t>membuka</a:t>
            </a:r>
            <a:r>
              <a:rPr lang="en-US" sz="2000" b="0" dirty="0"/>
              <a:t> </a:t>
            </a:r>
            <a:r>
              <a:rPr lang="en-US" sz="2000" b="0" dirty="0" err="1"/>
              <a:t>kembali</a:t>
            </a:r>
            <a:r>
              <a:rPr lang="en-US" sz="2000" b="0" dirty="0"/>
              <a:t> </a:t>
            </a:r>
            <a:r>
              <a:rPr lang="en-US" sz="2000" b="0" dirty="0" err="1"/>
              <a:t>pada</a:t>
            </a:r>
            <a:r>
              <a:rPr lang="en-US" sz="2000" b="0" dirty="0"/>
              <a:t> </a:t>
            </a:r>
            <a:r>
              <a:rPr lang="en-US" sz="2000" b="0" dirty="0" err="1"/>
              <a:t>ujung</a:t>
            </a:r>
            <a:r>
              <a:rPr lang="en-US" sz="2000" b="0" dirty="0"/>
              <a:t> </a:t>
            </a:r>
            <a:r>
              <a:rPr lang="en-US" sz="2000" b="0" dirty="0" err="1" smtClean="0"/>
              <a:t>penerimaan</a:t>
            </a:r>
            <a:r>
              <a:rPr lang="id-ID" sz="2000" b="0" dirty="0" smtClean="0"/>
              <a:t>(Dekripsi).</a:t>
            </a:r>
            <a:endParaRPr lang="id-ID" sz="2000" b="0" dirty="0"/>
          </a:p>
          <a:p>
            <a:pPr>
              <a:buNone/>
            </a:pPr>
            <a:endParaRPr lang="id-ID" sz="2000" b="0" dirty="0"/>
          </a:p>
        </p:txBody>
      </p:sp>
    </p:spTree>
    <p:extLst>
      <p:ext uri="{BB962C8B-B14F-4D97-AF65-F5344CB8AC3E}">
        <p14:creationId xmlns:p14="http://schemas.microsoft.com/office/powerpoint/2010/main" val="5684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591</TotalTime>
  <Words>2232</Words>
  <Application>Microsoft Office PowerPoint</Application>
  <PresentationFormat>Custom</PresentationFormat>
  <Paragraphs>205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Berlin</vt:lpstr>
      <vt:lpstr>KEAMANAN SISTEM KOMPUTER</vt:lpstr>
      <vt:lpstr>PowerPoint Presentation</vt:lpstr>
      <vt:lpstr>PowerPoint Presentation</vt:lpstr>
      <vt:lpstr>PowerPoint Presentation</vt:lpstr>
      <vt:lpstr>Letak PotensI lubang keamanan (Security HoLE)</vt:lpstr>
      <vt:lpstr>PowerPoint Presentation</vt:lpstr>
      <vt:lpstr>Penyebab keamanan sistem komputer DIPERLUKAN : </vt:lpstr>
      <vt:lpstr>Pendekatan yang umum dilakukan untuk meningkatkan keamanan komputer </vt:lpstr>
      <vt:lpstr>Kebijakan dalam keamanan sistem komputer : </vt:lpstr>
      <vt:lpstr>Penyebab Meningkatnya Kejahatan Komputer</vt:lpstr>
      <vt:lpstr>Klasifikasi Kejahatan Komputer </vt:lpstr>
      <vt:lpstr>Klasifikasi Kejahatan Komputer </vt:lpstr>
      <vt:lpstr>Klasifikasi Kejahatan Komputer </vt:lpstr>
      <vt:lpstr>Tipe Penyusup</vt:lpstr>
      <vt:lpstr>Istilah untuk penyusup</vt:lpstr>
      <vt:lpstr>Aspek Keamanan Komputer</vt:lpstr>
      <vt:lpstr>Aspek Kemanan Komputer</vt:lpstr>
      <vt:lpstr>Aspek Kemanan Komputer</vt:lpstr>
      <vt:lpstr>Aspek Kemanan Komputer</vt:lpstr>
      <vt:lpstr>Aspek Kemanan Komputer</vt:lpstr>
      <vt:lpstr>Model Serangan</vt:lpstr>
      <vt:lpstr>Pelanggaran Keamanan Komputer</vt:lpstr>
      <vt:lpstr>Pelanggaran Keamanan Komputer</vt:lpstr>
      <vt:lpstr>Prinsip Dasar Perancangan Sistem Yang aman</vt:lpstr>
      <vt:lpstr>Lapisan Keamanan</vt:lpstr>
      <vt:lpstr>Lapisan Keamanan</vt:lpstr>
      <vt:lpstr>Lapisan Keamanan</vt:lpstr>
      <vt:lpstr>Lapisan Keamanan</vt:lpstr>
      <vt:lpstr>Memahami Hacker Bekerja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KEAMANAN SISTEM KOMPUTER</dc:title>
  <dc:creator>rakhmadi irfansyah putra</dc:creator>
  <cp:lastModifiedBy>ASUS</cp:lastModifiedBy>
  <cp:revision>23</cp:revision>
  <dcterms:created xsi:type="dcterms:W3CDTF">2013-04-01T01:29:21Z</dcterms:created>
  <dcterms:modified xsi:type="dcterms:W3CDTF">2015-09-16T07:35:18Z</dcterms:modified>
</cp:coreProperties>
</file>