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7"/>
  </p:notesMasterIdLst>
  <p:sldIdLst>
    <p:sldId id="256" r:id="rId2"/>
    <p:sldId id="257" r:id="rId3"/>
    <p:sldId id="258" r:id="rId4"/>
    <p:sldId id="280" r:id="rId5"/>
    <p:sldId id="259" r:id="rId6"/>
    <p:sldId id="260" r:id="rId7"/>
    <p:sldId id="278" r:id="rId8"/>
    <p:sldId id="281" r:id="rId9"/>
    <p:sldId id="261" r:id="rId10"/>
    <p:sldId id="322" r:id="rId11"/>
    <p:sldId id="262" r:id="rId12"/>
    <p:sldId id="282" r:id="rId13"/>
    <p:sldId id="321" r:id="rId14"/>
    <p:sldId id="279" r:id="rId15"/>
    <p:sldId id="313" r:id="rId16"/>
    <p:sldId id="264" r:id="rId17"/>
    <p:sldId id="266" r:id="rId18"/>
    <p:sldId id="267" r:id="rId19"/>
    <p:sldId id="268" r:id="rId20"/>
    <p:sldId id="269" r:id="rId21"/>
    <p:sldId id="265" r:id="rId22"/>
    <p:sldId id="283" r:id="rId23"/>
    <p:sldId id="284" r:id="rId24"/>
    <p:sldId id="270" r:id="rId25"/>
    <p:sldId id="272" r:id="rId26"/>
    <p:sldId id="285" r:id="rId27"/>
    <p:sldId id="286" r:id="rId28"/>
    <p:sldId id="287" r:id="rId29"/>
    <p:sldId id="288" r:id="rId30"/>
    <p:sldId id="289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23" r:id="rId48"/>
    <p:sldId id="324" r:id="rId49"/>
    <p:sldId id="307" r:id="rId50"/>
    <p:sldId id="308" r:id="rId51"/>
    <p:sldId id="309" r:id="rId52"/>
    <p:sldId id="310" r:id="rId53"/>
    <p:sldId id="311" r:id="rId54"/>
    <p:sldId id="312" r:id="rId55"/>
    <p:sldId id="274" r:id="rId56"/>
    <p:sldId id="275" r:id="rId57"/>
    <p:sldId id="276" r:id="rId58"/>
    <p:sldId id="277" r:id="rId59"/>
    <p:sldId id="314" r:id="rId60"/>
    <p:sldId id="315" r:id="rId61"/>
    <p:sldId id="316" r:id="rId62"/>
    <p:sldId id="317" r:id="rId63"/>
    <p:sldId id="318" r:id="rId64"/>
    <p:sldId id="319" r:id="rId65"/>
    <p:sldId id="320" r:id="rId6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5" autoAdjust="0"/>
    <p:restoredTop sz="94660" autoAdjust="0"/>
  </p:normalViewPr>
  <p:slideViewPr>
    <p:cSldViewPr snapToGrid="0">
      <p:cViewPr varScale="1">
        <p:scale>
          <a:sx n="74" d="100"/>
          <a:sy n="74" d="100"/>
        </p:scale>
        <p:origin x="39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99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1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127EC-C0A1-4751-BF5F-64DC5060E870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949F5-F228-4B4C-A24B-129A291DA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65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37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542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63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92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16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98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7269" y="149531"/>
            <a:ext cx="1241998" cy="1247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05033">
            <a:off x="11230571" y="91089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455" y="243411"/>
            <a:ext cx="1311726" cy="13175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36" y="5856811"/>
            <a:ext cx="885103" cy="889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d.wikipedia.org/wiki/Bahasa_Inggri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53.xml"/><Relationship Id="rId3" Type="http://schemas.openxmlformats.org/officeDocument/2006/relationships/slide" Target="slide28.xml"/><Relationship Id="rId7" Type="http://schemas.openxmlformats.org/officeDocument/2006/relationships/slide" Target="slide49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4.xml"/><Relationship Id="rId4" Type="http://schemas.openxmlformats.org/officeDocument/2006/relationships/slide" Target="slide29.xml"/><Relationship Id="rId9" Type="http://schemas.openxmlformats.org/officeDocument/2006/relationships/slide" Target="slide5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KEAMANAN SISTEM KOMPUTER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TEKNIK INFORMATIKA </a:t>
            </a:r>
            <a:r>
              <a:rPr lang="id-ID" dirty="0" err="1" smtClean="0"/>
              <a:t>STT-PLN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967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ISTILAH LAIN DARI PENYERANG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HACKER =&gt; </a:t>
            </a:r>
            <a:r>
              <a:rPr lang="en-US" b="1" dirty="0" err="1" smtClean="0"/>
              <a:t>Peretas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>
                <a:hlinkClick r:id="rId2" tooltip="Bahasa Inggris"/>
              </a:rPr>
              <a:t>Inggris</a:t>
            </a:r>
            <a:r>
              <a:rPr lang="en-US" dirty="0"/>
              <a:t>: </a:t>
            </a:r>
            <a:r>
              <a:rPr lang="en-US" b="1" i="1" dirty="0"/>
              <a:t>hacker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mempelajari</a:t>
            </a:r>
            <a:r>
              <a:rPr lang="en-US" dirty="0"/>
              <a:t>, </a:t>
            </a:r>
            <a:r>
              <a:rPr lang="en-US" dirty="0" err="1"/>
              <a:t>menganalisis</a:t>
            </a:r>
            <a:r>
              <a:rPr lang="en-US" dirty="0"/>
              <a:t>, </a:t>
            </a:r>
            <a:r>
              <a:rPr lang="en-US" dirty="0" err="1"/>
              <a:t>memodifikasi</a:t>
            </a:r>
            <a:r>
              <a:rPr lang="en-US" dirty="0"/>
              <a:t>, </a:t>
            </a:r>
            <a:r>
              <a:rPr lang="en-US" dirty="0" err="1"/>
              <a:t>menerobos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dimotivasi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CRACKER =&gt; </a:t>
            </a:r>
            <a:r>
              <a:rPr lang="en-US" dirty="0" err="1"/>
              <a:t>seseorang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illegal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system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Istilahnya</a:t>
            </a:r>
            <a:r>
              <a:rPr lang="en-US" dirty="0"/>
              <a:t> cracker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para </a:t>
            </a:r>
            <a:r>
              <a:rPr lang="en-US" i="1" dirty="0"/>
              <a:t>hacker </a:t>
            </a:r>
            <a:r>
              <a:rPr lang="en-US" dirty="0"/>
              <a:t>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hacker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sesungguhnya</a:t>
            </a:r>
            <a:r>
              <a:rPr lang="en-US" dirty="0"/>
              <a:t>. </a:t>
            </a:r>
            <a:r>
              <a:rPr lang="en-US" i="1" dirty="0"/>
              <a:t>Hacker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Cracker </a:t>
            </a:r>
            <a:r>
              <a:rPr lang="en-US" dirty="0" err="1"/>
              <a:t>mempunyai</a:t>
            </a:r>
            <a:r>
              <a:rPr lang="en-US" dirty="0"/>
              <a:t> proses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id-ID" dirty="0" smtClean="0"/>
              <a:t>CARDER =&gt; </a:t>
            </a:r>
            <a:r>
              <a:rPr lang="en-US" dirty="0" err="1"/>
              <a:t>kelompok</a:t>
            </a:r>
            <a:r>
              <a:rPr lang="en-US" dirty="0"/>
              <a:t> orang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kejahatan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orang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9764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id-ID" dirty="0" smtClean="0"/>
              <a:t> Penyusup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The </a:t>
            </a:r>
            <a:r>
              <a:rPr lang="id-ID" dirty="0" err="1" smtClean="0"/>
              <a:t>Curios</a:t>
            </a:r>
            <a:r>
              <a:rPr lang="id-ID" dirty="0" smtClean="0"/>
              <a:t> (Si ingin Tahu)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dirty="0" smtClean="0"/>
              <a:t>Tertarik </a:t>
            </a:r>
            <a:r>
              <a:rPr lang="id-ID" dirty="0" err="1" smtClean="0"/>
              <a:t>menemuan</a:t>
            </a:r>
            <a:r>
              <a:rPr lang="id-ID" dirty="0" smtClean="0"/>
              <a:t> jenis dan data yang anda miliki.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The </a:t>
            </a:r>
            <a:r>
              <a:rPr lang="id-ID" dirty="0" err="1" smtClean="0"/>
              <a:t>Malicious</a:t>
            </a:r>
            <a:r>
              <a:rPr lang="id-ID" dirty="0" smtClean="0"/>
              <a:t> (Si Perusak)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dirty="0" smtClean="0"/>
              <a:t>Berusaha merusak sistem, atau </a:t>
            </a:r>
            <a:r>
              <a:rPr lang="id-ID" dirty="0" err="1" smtClean="0"/>
              <a:t>merubah</a:t>
            </a:r>
            <a:r>
              <a:rPr lang="id-ID" dirty="0" smtClean="0"/>
              <a:t> </a:t>
            </a:r>
            <a:r>
              <a:rPr lang="id-ID" dirty="0" err="1" smtClean="0"/>
              <a:t>web</a:t>
            </a:r>
            <a:r>
              <a:rPr lang="id-ID" dirty="0" smtClean="0"/>
              <a:t> </a:t>
            </a:r>
            <a:r>
              <a:rPr lang="id-ID" dirty="0" err="1" smtClean="0"/>
              <a:t>page</a:t>
            </a:r>
            <a:r>
              <a:rPr lang="id-ID" dirty="0" smtClean="0"/>
              <a:t>, atau sebaliknya membuat waktu dan uang anda kembali pulih.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The </a:t>
            </a:r>
            <a:r>
              <a:rPr lang="id-ID" dirty="0" err="1" smtClean="0"/>
              <a:t>High-Profile</a:t>
            </a:r>
            <a:r>
              <a:rPr lang="id-ID" dirty="0" smtClean="0"/>
              <a:t> (Si Profil Tinggi)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100" dirty="0"/>
              <a:t>Berusaha menggunakan sistem, untuk memperoleh popularitas dan ketenaran. Dan juga mungkin menggunakan sistem profil tinggi anda untuk mengiklankan kemampuannya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The </a:t>
            </a:r>
            <a:r>
              <a:rPr lang="id-ID" dirty="0" err="1" smtClean="0"/>
              <a:t>Competition</a:t>
            </a:r>
            <a:r>
              <a:rPr lang="id-ID" dirty="0" smtClean="0"/>
              <a:t> (Si Pesaing)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id-ID" sz="2100" dirty="0"/>
              <a:t>Penyusup</a:t>
            </a:r>
            <a:r>
              <a:rPr lang="id-ID" dirty="0" smtClean="0"/>
              <a:t> ini tertarik pada data yang anda miliki dalam sistem anda, ia mungkin seseorang yang beranggapan bahwa anda memiliki sesuatu yang dapat menguntungkan secara keuangan atau sebaliknya</a:t>
            </a:r>
          </a:p>
        </p:txBody>
      </p:sp>
    </p:spTree>
    <p:extLst>
      <p:ext uri="{BB962C8B-B14F-4D97-AF65-F5344CB8AC3E}">
        <p14:creationId xmlns:p14="http://schemas.microsoft.com/office/powerpoint/2010/main" val="172826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Istilah </a:t>
            </a:r>
            <a:r>
              <a:rPr lang="en-US" dirty="0" err="1" smtClean="0"/>
              <a:t>bagi</a:t>
            </a:r>
            <a:r>
              <a:rPr lang="id-ID" dirty="0" smtClean="0"/>
              <a:t> penyusup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8799" y="2038294"/>
            <a:ext cx="11468136" cy="3599316"/>
          </a:xfrm>
        </p:spPr>
        <p:txBody>
          <a:bodyPr>
            <a:noAutofit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Mundane ; </a:t>
            </a:r>
            <a:r>
              <a:rPr lang="en-GB" sz="2400" dirty="0" err="1"/>
              <a:t>tahu</a:t>
            </a:r>
            <a:r>
              <a:rPr lang="en-GB" sz="2400" dirty="0"/>
              <a:t> </a:t>
            </a:r>
            <a:r>
              <a:rPr lang="en-GB" sz="2400" dirty="0" err="1"/>
              <a:t>mengenai</a:t>
            </a:r>
            <a:r>
              <a:rPr lang="en-GB" sz="2400" dirty="0"/>
              <a:t> hacking </a:t>
            </a:r>
            <a:r>
              <a:rPr lang="en-GB" sz="2400" dirty="0" err="1"/>
              <a:t>tapi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mengetahui</a:t>
            </a:r>
            <a:r>
              <a:rPr lang="en-GB" sz="2400" dirty="0"/>
              <a:t> </a:t>
            </a:r>
            <a:r>
              <a:rPr lang="en-GB" sz="2400" dirty="0" err="1"/>
              <a:t>metode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prosesnya</a:t>
            </a:r>
            <a:r>
              <a:rPr lang="en-GB" sz="2400" dirty="0"/>
              <a:t>.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lamer (script kiddies) ; </a:t>
            </a:r>
            <a:r>
              <a:rPr lang="en-GB" sz="2400" dirty="0" err="1"/>
              <a:t>mencoba</a:t>
            </a:r>
            <a:r>
              <a:rPr lang="en-GB" sz="2400" dirty="0"/>
              <a:t> script2 yang </a:t>
            </a:r>
            <a:r>
              <a:rPr lang="en-GB" sz="2400" dirty="0" err="1"/>
              <a:t>pernah</a:t>
            </a:r>
            <a:r>
              <a:rPr lang="en-GB" sz="2400" dirty="0"/>
              <a:t> di </a:t>
            </a:r>
            <a:r>
              <a:rPr lang="en-GB" sz="2400" dirty="0" err="1"/>
              <a:t>buat</a:t>
            </a:r>
            <a:r>
              <a:rPr lang="en-GB" sz="2400" dirty="0"/>
              <a:t> </a:t>
            </a:r>
            <a:r>
              <a:rPr lang="en-GB" sz="2400" dirty="0" err="1"/>
              <a:t>oleh</a:t>
            </a:r>
            <a:r>
              <a:rPr lang="en-GB" sz="2400" dirty="0"/>
              <a:t> </a:t>
            </a:r>
            <a:r>
              <a:rPr lang="en-GB" sz="2400" dirty="0" err="1"/>
              <a:t>aktivis</a:t>
            </a:r>
            <a:r>
              <a:rPr lang="en-GB" sz="2400" dirty="0"/>
              <a:t> hacking, </a:t>
            </a:r>
            <a:r>
              <a:rPr lang="en-GB" sz="2400" dirty="0" err="1"/>
              <a:t>tapi</a:t>
            </a:r>
            <a:r>
              <a:rPr lang="en-GB" sz="2400" dirty="0"/>
              <a:t> </a:t>
            </a:r>
            <a:r>
              <a:rPr lang="en-GB" sz="2400" dirty="0" err="1"/>
              <a:t>tidak</a:t>
            </a:r>
            <a:r>
              <a:rPr lang="en-GB" sz="2400" dirty="0"/>
              <a:t> </a:t>
            </a:r>
            <a:r>
              <a:rPr lang="en-GB" sz="2400" dirty="0" err="1"/>
              <a:t>paham</a:t>
            </a:r>
            <a:r>
              <a:rPr lang="en-GB" sz="2400" dirty="0"/>
              <a:t> </a:t>
            </a:r>
            <a:r>
              <a:rPr lang="en-GB" sz="2400" dirty="0" err="1"/>
              <a:t>bagaimana</a:t>
            </a:r>
            <a:r>
              <a:rPr lang="en-GB" sz="2400" dirty="0"/>
              <a:t> </a:t>
            </a:r>
            <a:r>
              <a:rPr lang="en-GB" sz="2400" dirty="0" err="1"/>
              <a:t>cara</a:t>
            </a:r>
            <a:r>
              <a:rPr lang="en-GB" sz="2400" dirty="0"/>
              <a:t> </a:t>
            </a:r>
            <a:r>
              <a:rPr lang="en-GB" sz="2400" dirty="0" err="1"/>
              <a:t>membuatnya</a:t>
            </a:r>
            <a:r>
              <a:rPr lang="en-GB" sz="2400" dirty="0"/>
              <a:t>.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wannabe ; </a:t>
            </a:r>
            <a:r>
              <a:rPr lang="en-GB" sz="2400" dirty="0" err="1"/>
              <a:t>paham</a:t>
            </a:r>
            <a:r>
              <a:rPr lang="en-GB" sz="2400" dirty="0"/>
              <a:t> </a:t>
            </a:r>
            <a:r>
              <a:rPr lang="en-GB" sz="2400" dirty="0" err="1"/>
              <a:t>sedikit</a:t>
            </a:r>
            <a:r>
              <a:rPr lang="en-GB" sz="2400" dirty="0"/>
              <a:t> </a:t>
            </a:r>
            <a:r>
              <a:rPr lang="en-GB" sz="2400" dirty="0" err="1"/>
              <a:t>metode</a:t>
            </a:r>
            <a:r>
              <a:rPr lang="en-GB" sz="2400" dirty="0"/>
              <a:t> hacking,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sudah</a:t>
            </a:r>
            <a:r>
              <a:rPr lang="en-GB" sz="2400" dirty="0"/>
              <a:t> </a:t>
            </a:r>
            <a:r>
              <a:rPr lang="en-GB" sz="2400" dirty="0" err="1"/>
              <a:t>mulai</a:t>
            </a:r>
            <a:r>
              <a:rPr lang="en-GB" sz="2400" dirty="0"/>
              <a:t> </a:t>
            </a:r>
            <a:r>
              <a:rPr lang="en-GB" sz="2400" dirty="0" err="1"/>
              <a:t>berhasil</a:t>
            </a:r>
            <a:r>
              <a:rPr lang="en-GB" sz="2400" dirty="0"/>
              <a:t> </a:t>
            </a:r>
            <a:r>
              <a:rPr lang="en-GB" sz="2400" dirty="0" err="1"/>
              <a:t>menerobos</a:t>
            </a:r>
            <a:r>
              <a:rPr lang="en-GB" sz="2400" dirty="0"/>
              <a:t> </a:t>
            </a:r>
            <a:r>
              <a:rPr lang="en-GB" sz="2400" dirty="0" err="1"/>
              <a:t>sehingga</a:t>
            </a:r>
            <a:r>
              <a:rPr lang="en-GB" sz="2400" dirty="0"/>
              <a:t> </a:t>
            </a:r>
            <a:r>
              <a:rPr lang="en-GB" sz="2400" dirty="0" err="1"/>
              <a:t>berfalsafah</a:t>
            </a:r>
            <a:r>
              <a:rPr lang="en-GB" sz="2400" dirty="0"/>
              <a:t> ; HACK IS MY RELIGION.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larva (newbie) ; hacker </a:t>
            </a:r>
            <a:r>
              <a:rPr lang="en-GB" sz="2400" dirty="0" err="1"/>
              <a:t>pemula</a:t>
            </a:r>
            <a:r>
              <a:rPr lang="en-GB" sz="2400" dirty="0"/>
              <a:t>, </a:t>
            </a:r>
            <a:r>
              <a:rPr lang="en-GB" sz="2400" dirty="0" err="1"/>
              <a:t>teknik</a:t>
            </a:r>
            <a:r>
              <a:rPr lang="en-GB" sz="2400" dirty="0"/>
              <a:t> hacking </a:t>
            </a:r>
            <a:r>
              <a:rPr lang="en-GB" sz="2400" dirty="0" err="1"/>
              <a:t>mulai</a:t>
            </a:r>
            <a:r>
              <a:rPr lang="en-GB" sz="2400" dirty="0"/>
              <a:t> </a:t>
            </a:r>
            <a:r>
              <a:rPr lang="en-GB" sz="2400" dirty="0" err="1"/>
              <a:t>dikuasai</a:t>
            </a:r>
            <a:r>
              <a:rPr lang="en-GB" sz="2400" dirty="0"/>
              <a:t> </a:t>
            </a:r>
            <a:r>
              <a:rPr lang="en-GB" sz="2400" dirty="0" err="1"/>
              <a:t>dengan</a:t>
            </a:r>
            <a:r>
              <a:rPr lang="en-GB" sz="2400" dirty="0"/>
              <a:t> </a:t>
            </a:r>
            <a:r>
              <a:rPr lang="en-GB" sz="2400" dirty="0" err="1"/>
              <a:t>baik</a:t>
            </a:r>
            <a:r>
              <a:rPr lang="en-GB" sz="2400" dirty="0"/>
              <a:t>, </a:t>
            </a:r>
            <a:r>
              <a:rPr lang="en-GB" sz="2400" dirty="0" err="1"/>
              <a:t>sering</a:t>
            </a:r>
            <a:r>
              <a:rPr lang="en-GB" sz="2400" dirty="0"/>
              <a:t> </a:t>
            </a:r>
            <a:r>
              <a:rPr lang="en-GB" sz="2400" dirty="0" err="1"/>
              <a:t>bereksperimen</a:t>
            </a:r>
            <a:r>
              <a:rPr lang="en-GB" sz="2400" dirty="0"/>
              <a:t>.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hacker ; </a:t>
            </a:r>
            <a:r>
              <a:rPr lang="en-GB" sz="2400" dirty="0" err="1"/>
              <a:t>aktivitas</a:t>
            </a:r>
            <a:r>
              <a:rPr lang="en-GB" sz="2400" dirty="0"/>
              <a:t> hacking </a:t>
            </a:r>
            <a:r>
              <a:rPr lang="en-GB" sz="2400" dirty="0" err="1"/>
              <a:t>sebagai</a:t>
            </a:r>
            <a:r>
              <a:rPr lang="en-GB" sz="2400" dirty="0"/>
              <a:t> </a:t>
            </a:r>
            <a:r>
              <a:rPr lang="en-GB" sz="2400" dirty="0" err="1"/>
              <a:t>profesi</a:t>
            </a:r>
            <a:r>
              <a:rPr lang="en-GB" sz="2400" dirty="0"/>
              <a:t>.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wizard ; hacker yang </a:t>
            </a:r>
            <a:r>
              <a:rPr lang="en-GB" sz="2400" dirty="0" err="1"/>
              <a:t>membuat</a:t>
            </a:r>
            <a:r>
              <a:rPr lang="en-GB" sz="2400" dirty="0"/>
              <a:t> </a:t>
            </a:r>
            <a:r>
              <a:rPr lang="en-GB" sz="2400" dirty="0" err="1"/>
              <a:t>komunitas</a:t>
            </a:r>
            <a:r>
              <a:rPr lang="en-GB" sz="2400" dirty="0"/>
              <a:t> </a:t>
            </a:r>
            <a:r>
              <a:rPr lang="en-GB" sz="2400" dirty="0" err="1"/>
              <a:t>pembelajaran</a:t>
            </a:r>
            <a:r>
              <a:rPr lang="en-GB" sz="2400" dirty="0"/>
              <a:t> di </a:t>
            </a:r>
            <a:r>
              <a:rPr lang="en-GB" sz="2400" dirty="0" err="1"/>
              <a:t>antara</a:t>
            </a:r>
            <a:r>
              <a:rPr lang="en-GB" sz="2400" dirty="0"/>
              <a:t> </a:t>
            </a:r>
            <a:r>
              <a:rPr lang="en-GB" sz="2400" dirty="0" err="1"/>
              <a:t>mereka</a:t>
            </a:r>
            <a:r>
              <a:rPr lang="en-GB" sz="2400" dirty="0"/>
              <a:t>.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GB" sz="2400" dirty="0"/>
              <a:t>guru ; master of the master hacker,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mengarah</a:t>
            </a:r>
            <a:r>
              <a:rPr lang="en-GB" sz="2400" dirty="0"/>
              <a:t> </a:t>
            </a:r>
            <a:r>
              <a:rPr lang="en-GB" sz="2400" dirty="0" err="1"/>
              <a:t>ke</a:t>
            </a:r>
            <a:r>
              <a:rPr lang="en-GB" sz="2400" dirty="0"/>
              <a:t> </a:t>
            </a:r>
            <a:r>
              <a:rPr lang="en-GB" sz="2400" dirty="0" err="1"/>
              <a:t>penciptaan</a:t>
            </a:r>
            <a:r>
              <a:rPr lang="en-GB" sz="2400" dirty="0"/>
              <a:t> tools-tools yang </a:t>
            </a:r>
            <a:r>
              <a:rPr lang="en-GB" sz="2400" dirty="0" err="1"/>
              <a:t>powerfull</a:t>
            </a:r>
            <a:r>
              <a:rPr lang="en-GB" sz="2400" dirty="0"/>
              <a:t> yang </a:t>
            </a:r>
            <a:r>
              <a:rPr lang="en-GB" sz="2400" dirty="0" err="1"/>
              <a:t>salah</a:t>
            </a:r>
            <a:r>
              <a:rPr lang="en-GB" sz="2400" dirty="0"/>
              <a:t> </a:t>
            </a:r>
            <a:r>
              <a:rPr lang="en-GB" sz="2400" dirty="0" err="1"/>
              <a:t>satunya</a:t>
            </a:r>
            <a:r>
              <a:rPr lang="en-GB" sz="2400" dirty="0"/>
              <a:t> </a:t>
            </a:r>
            <a:r>
              <a:rPr lang="en-GB" sz="2400" dirty="0" err="1"/>
              <a:t>dapat</a:t>
            </a:r>
            <a:r>
              <a:rPr lang="en-GB" sz="2400" dirty="0"/>
              <a:t> </a:t>
            </a:r>
            <a:r>
              <a:rPr lang="en-GB" sz="2400" dirty="0" err="1"/>
              <a:t>menunjang</a:t>
            </a:r>
            <a:r>
              <a:rPr lang="en-GB" sz="2400" dirty="0"/>
              <a:t> </a:t>
            </a:r>
            <a:r>
              <a:rPr lang="en-GB" sz="2400" dirty="0" err="1"/>
              <a:t>aktivitas</a:t>
            </a:r>
            <a:r>
              <a:rPr lang="en-GB" sz="2400" dirty="0"/>
              <a:t> hacking, </a:t>
            </a:r>
            <a:r>
              <a:rPr lang="en-GB" sz="2400" dirty="0" err="1"/>
              <a:t>namun</a:t>
            </a:r>
            <a:r>
              <a:rPr lang="en-GB" sz="2400" dirty="0"/>
              <a:t> </a:t>
            </a:r>
            <a:r>
              <a:rPr lang="en-GB" sz="2400" dirty="0" err="1"/>
              <a:t>lebih</a:t>
            </a:r>
            <a:r>
              <a:rPr lang="en-GB" sz="2400" dirty="0"/>
              <a:t> </a:t>
            </a:r>
            <a:r>
              <a:rPr lang="en-GB" sz="2400" dirty="0" err="1"/>
              <a:t>jadi</a:t>
            </a:r>
            <a:r>
              <a:rPr lang="en-GB" sz="2400" dirty="0"/>
              <a:t> tools </a:t>
            </a:r>
            <a:r>
              <a:rPr lang="en-GB" sz="2400" dirty="0" err="1"/>
              <a:t>pemrograman</a:t>
            </a:r>
            <a:r>
              <a:rPr lang="en-GB" sz="2400" dirty="0"/>
              <a:t> system yang </a:t>
            </a:r>
            <a:r>
              <a:rPr lang="en-GB" sz="2400" dirty="0" err="1"/>
              <a:t>umum</a:t>
            </a:r>
            <a:r>
              <a:rPr lang="en-GB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86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Memahami </a:t>
            </a:r>
            <a:r>
              <a:rPr lang="id-ID" dirty="0" err="1" smtClean="0"/>
              <a:t>Hacker</a:t>
            </a:r>
            <a:r>
              <a:rPr lang="id-ID" dirty="0" smtClean="0"/>
              <a:t> Bekerja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Secara umum </a:t>
            </a:r>
            <a:r>
              <a:rPr lang="id-ID" dirty="0" err="1" smtClean="0"/>
              <a:t>hacker</a:t>
            </a:r>
            <a:r>
              <a:rPr lang="id-ID" dirty="0" smtClean="0"/>
              <a:t> bekerja melalui beberapa tahapan :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Tahap Mencari tahu </a:t>
            </a:r>
            <a:r>
              <a:rPr lang="id-ID" dirty="0" err="1" smtClean="0"/>
              <a:t>system</a:t>
            </a:r>
            <a:r>
              <a:rPr lang="id-ID" dirty="0" smtClean="0"/>
              <a:t> komputer sasaran.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Tahap Penyus</a:t>
            </a:r>
            <a:r>
              <a:rPr lang="en-US" dirty="0" smtClean="0"/>
              <a:t>u</a:t>
            </a:r>
            <a:r>
              <a:rPr lang="id-ID" dirty="0" smtClean="0"/>
              <a:t>pan.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Tahap Penjelajahan.</a:t>
            </a:r>
          </a:p>
          <a:p>
            <a:pPr marL="914400" lvl="1" indent="-457200">
              <a:buFont typeface="+mj-lt"/>
              <a:buAutoNum type="arabicPeriod"/>
            </a:pPr>
            <a:r>
              <a:rPr lang="id-ID" dirty="0" smtClean="0"/>
              <a:t>Tahap Keluar dan menghilangkan Jejak.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363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KERJA PENYUSUP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50792"/>
            <a:ext cx="12192000" cy="4907208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GB" dirty="0" err="1"/>
              <a:t>Melacak</a:t>
            </a:r>
            <a:r>
              <a:rPr lang="en-GB" dirty="0"/>
              <a:t> </a:t>
            </a:r>
            <a:r>
              <a:rPr lang="en-GB" dirty="0" err="1"/>
              <a:t>sinyal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jarak</a:t>
            </a:r>
            <a:r>
              <a:rPr lang="en-GB" dirty="0"/>
              <a:t> </a:t>
            </a:r>
            <a:r>
              <a:rPr lang="en-GB" dirty="0" err="1"/>
              <a:t>jauh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kartu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wireless </a:t>
            </a:r>
            <a:r>
              <a:rPr lang="en-GB" dirty="0" err="1"/>
              <a:t>menggunakan</a:t>
            </a:r>
            <a:r>
              <a:rPr lang="en-GB" dirty="0"/>
              <a:t> receiver </a:t>
            </a:r>
            <a:r>
              <a:rPr lang="en-GB" dirty="0" err="1"/>
              <a:t>tambahan</a:t>
            </a:r>
            <a:r>
              <a:rPr lang="en-GB" dirty="0"/>
              <a:t> di </a:t>
            </a:r>
            <a:r>
              <a:rPr lang="en-GB" dirty="0" err="1"/>
              <a:t>luar</a:t>
            </a:r>
            <a:r>
              <a:rPr lang="en-GB" dirty="0"/>
              <a:t> </a:t>
            </a:r>
            <a:r>
              <a:rPr lang="en-GB" dirty="0" err="1"/>
              <a:t>ruangan</a:t>
            </a:r>
            <a:r>
              <a:rPr lang="en-GB" dirty="0" smtClean="0"/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GB" dirty="0" err="1"/>
              <a:t>Menjadi</a:t>
            </a:r>
            <a:r>
              <a:rPr lang="en-GB" dirty="0"/>
              <a:t> unknown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dikenal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firewall </a:t>
            </a:r>
            <a:r>
              <a:rPr lang="en-GB" dirty="0" err="1"/>
              <a:t>bawaan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produk</a:t>
            </a:r>
            <a:r>
              <a:rPr lang="en-GB" dirty="0"/>
              <a:t> Microsoft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peranti</a:t>
            </a:r>
            <a:r>
              <a:rPr lang="en-GB" dirty="0"/>
              <a:t> lain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ZoneAlarm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Zone Lab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melindungi</a:t>
            </a:r>
            <a:r>
              <a:rPr lang="en-GB" dirty="0"/>
              <a:t> </a:t>
            </a:r>
            <a:r>
              <a:rPr lang="en-GB" dirty="0" err="1"/>
              <a:t>komputernya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alat</a:t>
            </a:r>
            <a:r>
              <a:rPr lang="en-GB" dirty="0"/>
              <a:t> </a:t>
            </a:r>
            <a:r>
              <a:rPr lang="en-GB" dirty="0" err="1"/>
              <a:t>pemindai</a:t>
            </a:r>
            <a:r>
              <a:rPr lang="en-GB" dirty="0"/>
              <a:t> </a:t>
            </a:r>
            <a:r>
              <a:rPr lang="en-GB" dirty="0" err="1"/>
              <a:t>balik</a:t>
            </a:r>
            <a:r>
              <a:rPr lang="en-GB" dirty="0"/>
              <a:t> IDS (Intrusion Detection System</a:t>
            </a:r>
            <a:r>
              <a:rPr lang="en-GB" dirty="0" smtClean="0"/>
              <a:t>).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GB" dirty="0" err="1"/>
              <a:t>Mendapatkan</a:t>
            </a:r>
            <a:r>
              <a:rPr lang="en-GB" dirty="0"/>
              <a:t> IP Address, aim entrance point, </a:t>
            </a:r>
            <a:r>
              <a:rPr lang="en-GB" dirty="0" err="1"/>
              <a:t>dan</a:t>
            </a:r>
            <a:r>
              <a:rPr lang="en-GB" dirty="0"/>
              <a:t> server DHCP (Dynamic Host Configuration Protocol)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aplikasi</a:t>
            </a:r>
            <a:r>
              <a:rPr lang="en-GB" dirty="0"/>
              <a:t>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NetStumbler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module wireless customer </a:t>
            </a:r>
            <a:r>
              <a:rPr lang="en-GB" dirty="0" err="1"/>
              <a:t>lainnya</a:t>
            </a:r>
            <a:r>
              <a:rPr lang="en-GB" dirty="0" smtClean="0"/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GB" dirty="0" err="1"/>
              <a:t>Mengeksploitasi</a:t>
            </a:r>
            <a:r>
              <a:rPr lang="en-GB" dirty="0"/>
              <a:t> </a:t>
            </a:r>
            <a:r>
              <a:rPr lang="en-GB" dirty="0" err="1"/>
              <a:t>kelemahan</a:t>
            </a:r>
            <a:r>
              <a:rPr lang="en-GB" dirty="0"/>
              <a:t> – </a:t>
            </a:r>
            <a:r>
              <a:rPr lang="en-GB" dirty="0" err="1"/>
              <a:t>kelamahan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wireless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yang </a:t>
            </a:r>
            <a:r>
              <a:rPr lang="en-GB" dirty="0" err="1"/>
              <a:t>tidak</a:t>
            </a:r>
            <a:r>
              <a:rPr lang="en-GB" dirty="0"/>
              <a:t> </a:t>
            </a:r>
            <a:r>
              <a:rPr lang="en-GB" dirty="0" err="1"/>
              <a:t>jauh</a:t>
            </a:r>
            <a:r>
              <a:rPr lang="en-GB" dirty="0"/>
              <a:t> </a:t>
            </a:r>
            <a:r>
              <a:rPr lang="en-GB" dirty="0" err="1"/>
              <a:t>beda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yang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oleh</a:t>
            </a:r>
            <a:r>
              <a:rPr lang="en-GB" dirty="0"/>
              <a:t> </a:t>
            </a:r>
            <a:r>
              <a:rPr lang="en-GB" dirty="0" err="1"/>
              <a:t>penyusup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umumnya</a:t>
            </a:r>
            <a:r>
              <a:rPr lang="en-GB" dirty="0"/>
              <a:t>. </a:t>
            </a:r>
            <a:r>
              <a:rPr lang="en-GB" dirty="0" err="1"/>
              <a:t>Biasanya</a:t>
            </a:r>
            <a:r>
              <a:rPr lang="en-GB" dirty="0"/>
              <a:t> Attacker </a:t>
            </a:r>
            <a:r>
              <a:rPr lang="en-GB" dirty="0" err="1"/>
              <a:t>mengincar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kesalahan-kesalahan</a:t>
            </a:r>
            <a:r>
              <a:rPr lang="en-GB" dirty="0"/>
              <a:t> </a:t>
            </a:r>
            <a:r>
              <a:rPr lang="en-GB" dirty="0" err="1"/>
              <a:t>umum</a:t>
            </a:r>
            <a:r>
              <a:rPr lang="en-GB" dirty="0"/>
              <a:t>, </a:t>
            </a:r>
            <a:r>
              <a:rPr lang="en-GB" dirty="0" err="1"/>
              <a:t>misalnya</a:t>
            </a:r>
            <a:r>
              <a:rPr lang="en-GB" dirty="0"/>
              <a:t> : default IP, default password, </a:t>
            </a:r>
            <a:r>
              <a:rPr lang="en-GB" dirty="0" err="1" smtClean="0"/>
              <a:t>dll</a:t>
            </a:r>
            <a:endParaRPr lang="en-GB" dirty="0" smtClean="0"/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/>
              <a:t>bantuan</a:t>
            </a:r>
            <a:r>
              <a:rPr lang="en-GB" dirty="0"/>
              <a:t> </a:t>
            </a:r>
            <a:r>
              <a:rPr lang="en-GB" dirty="0" err="1"/>
              <a:t>alat</a:t>
            </a:r>
            <a:r>
              <a:rPr lang="en-GB" dirty="0"/>
              <a:t> custom </a:t>
            </a:r>
            <a:r>
              <a:rPr lang="en-GB" dirty="0" err="1"/>
              <a:t>analyzer</a:t>
            </a:r>
            <a:r>
              <a:rPr lang="en-GB" dirty="0"/>
              <a:t>, </a:t>
            </a:r>
            <a:r>
              <a:rPr lang="en-GB" dirty="0" err="1"/>
              <a:t>penyusup</a:t>
            </a:r>
            <a:r>
              <a:rPr lang="en-GB" dirty="0"/>
              <a:t> </a:t>
            </a:r>
            <a:r>
              <a:rPr lang="en-GB" dirty="0" err="1"/>
              <a:t>melakukan</a:t>
            </a:r>
            <a:r>
              <a:rPr lang="en-GB" dirty="0"/>
              <a:t> spot </a:t>
            </a:r>
            <a:r>
              <a:rPr lang="en-GB" dirty="0" err="1"/>
              <a:t>gelombang</a:t>
            </a:r>
            <a:r>
              <a:rPr lang="en-GB" dirty="0"/>
              <a:t> </a:t>
            </a:r>
            <a:r>
              <a:rPr lang="en-GB" dirty="0" err="1"/>
              <a:t>udara</a:t>
            </a:r>
            <a:r>
              <a:rPr lang="en-GB" dirty="0"/>
              <a:t>, </a:t>
            </a:r>
            <a:r>
              <a:rPr lang="en-GB" dirty="0" err="1"/>
              <a:t>mengambil</a:t>
            </a:r>
            <a:r>
              <a:rPr lang="en-GB" dirty="0"/>
              <a:t> </a:t>
            </a:r>
            <a:r>
              <a:rPr lang="en-GB" dirty="0" err="1"/>
              <a:t>contoh</a:t>
            </a:r>
            <a:r>
              <a:rPr lang="en-GB" dirty="0"/>
              <a:t> information yang </a:t>
            </a:r>
            <a:r>
              <a:rPr lang="en-GB" dirty="0" err="1"/>
              <a:t>ada</a:t>
            </a:r>
            <a:r>
              <a:rPr lang="en-GB" dirty="0"/>
              <a:t> di </a:t>
            </a:r>
            <a:r>
              <a:rPr lang="en-GB" dirty="0" err="1"/>
              <a:t>dalamnya</a:t>
            </a:r>
            <a:r>
              <a:rPr lang="en-GB" dirty="0"/>
              <a:t>,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mencari</a:t>
            </a:r>
            <a:r>
              <a:rPr lang="en-GB" dirty="0"/>
              <a:t> MAC Address </a:t>
            </a:r>
            <a:r>
              <a:rPr lang="en-GB" dirty="0" err="1"/>
              <a:t>dan</a:t>
            </a:r>
            <a:r>
              <a:rPr lang="en-GB" dirty="0"/>
              <a:t> IP Address yang current yang </a:t>
            </a:r>
            <a:r>
              <a:rPr lang="en-GB" dirty="0" err="1"/>
              <a:t>bisa</a:t>
            </a:r>
            <a:r>
              <a:rPr lang="en-GB" dirty="0"/>
              <a:t> </a:t>
            </a:r>
            <a:r>
              <a:rPr lang="en-GB" dirty="0" err="1"/>
              <a:t>dihubungi</a:t>
            </a:r>
            <a:r>
              <a:rPr lang="en-GB" dirty="0"/>
              <a:t>. </a:t>
            </a:r>
            <a:endParaRPr lang="en-GB" dirty="0" smtClean="0"/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en-GB" dirty="0" err="1"/>
              <a:t>Mencuri</a:t>
            </a:r>
            <a:r>
              <a:rPr lang="en-GB" dirty="0"/>
              <a:t> information </a:t>
            </a:r>
            <a:r>
              <a:rPr lang="en-GB" dirty="0" err="1"/>
              <a:t>penting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lalu</a:t>
            </a:r>
            <a:r>
              <a:rPr lang="en-GB" dirty="0"/>
              <a:t> </a:t>
            </a:r>
            <a:r>
              <a:rPr lang="en-GB" dirty="0" err="1"/>
              <a:t>lintas</a:t>
            </a:r>
            <a:r>
              <a:rPr lang="en-GB" dirty="0"/>
              <a:t> promote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memetakan</a:t>
            </a:r>
            <a:r>
              <a:rPr lang="en-GB" dirty="0"/>
              <a:t> </a:t>
            </a:r>
            <a:r>
              <a:rPr lang="en-GB" dirty="0" err="1"/>
              <a:t>jaringan</a:t>
            </a:r>
            <a:r>
              <a:rPr lang="en-GB" dirty="0"/>
              <a:t> target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26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Dalam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internetworking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beberapa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jenis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gangguan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dikenal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dengan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istilah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FontTx/>
              <a:buAutoNum type="arabicPeriod"/>
            </a:pPr>
            <a:r>
              <a:rPr lang="en-US" dirty="0"/>
              <a:t>Hacking,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pengrusakan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pengrusakan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server.</a:t>
            </a:r>
          </a:p>
          <a:p>
            <a:pPr algn="just">
              <a:buFontTx/>
              <a:buAutoNum type="arabicPeriod"/>
            </a:pPr>
            <a:r>
              <a:rPr lang="en-US" dirty="0" err="1"/>
              <a:t>Physing</a:t>
            </a:r>
            <a:r>
              <a:rPr lang="en-US" dirty="0"/>
              <a:t>,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pemalsuan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data </a:t>
            </a:r>
            <a:r>
              <a:rPr lang="en-US" dirty="0" err="1"/>
              <a:t>resmi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pemanfaataanya</a:t>
            </a:r>
            <a:r>
              <a:rPr lang="en-US" dirty="0"/>
              <a:t>.</a:t>
            </a:r>
          </a:p>
          <a:p>
            <a:pPr algn="just">
              <a:buFontTx/>
              <a:buAutoNum type="arabicPeriod"/>
            </a:pPr>
            <a:r>
              <a:rPr lang="en-US" dirty="0"/>
              <a:t>Deface,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website </a:t>
            </a:r>
            <a:r>
              <a:rPr lang="en-US" dirty="0" err="1"/>
              <a:t>secara</a:t>
            </a:r>
            <a:r>
              <a:rPr lang="en-US" dirty="0"/>
              <a:t> illegal.</a:t>
            </a:r>
          </a:p>
          <a:p>
            <a:pPr algn="just">
              <a:buFontTx/>
              <a:buAutoNum type="arabicPeriod"/>
            </a:pPr>
            <a:r>
              <a:rPr lang="en-US" dirty="0"/>
              <a:t>Carding, </a:t>
            </a:r>
            <a:r>
              <a:rPr lang="en-US" dirty="0" err="1"/>
              <a:t>pencurian</a:t>
            </a:r>
            <a:r>
              <a:rPr lang="en-US" dirty="0"/>
              <a:t> data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pencurian</a:t>
            </a:r>
            <a:r>
              <a:rPr lang="en-US" dirty="0"/>
              <a:t> </a:t>
            </a:r>
            <a:r>
              <a:rPr lang="en-US" dirty="0" err="1"/>
              <a:t>nomor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,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online.</a:t>
            </a:r>
          </a:p>
          <a:p>
            <a:pPr algn="just">
              <a:buFontTx/>
              <a:buAutoNum type="arabicPeriod"/>
            </a:pPr>
            <a:r>
              <a:rPr lang="en-US" dirty="0"/>
              <a:t>Serta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penyalahgunaan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pengrusakan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pic>
        <p:nvPicPr>
          <p:cNvPr id="4" name="Picture 7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4600" y="420761"/>
            <a:ext cx="2057400" cy="191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27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</a:t>
            </a:r>
            <a:r>
              <a:rPr lang="id-ID" dirty="0" err="1" smtClean="0"/>
              <a:t>Kemanan</a:t>
            </a:r>
            <a:r>
              <a:rPr lang="id-ID" dirty="0" smtClean="0"/>
              <a:t>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d-ID" dirty="0" err="1" smtClean="0"/>
              <a:t>Privacy</a:t>
            </a:r>
            <a:r>
              <a:rPr lang="id-ID" dirty="0" smtClean="0"/>
              <a:t> / </a:t>
            </a:r>
            <a:r>
              <a:rPr lang="id-ID" dirty="0" err="1" smtClean="0"/>
              <a:t>Confidentiality</a:t>
            </a:r>
            <a:endParaRPr lang="id-ID" dirty="0" smtClean="0"/>
          </a:p>
          <a:p>
            <a:pPr lvl="1" algn="just"/>
            <a:r>
              <a:rPr lang="id-ID" dirty="0" err="1" smtClean="0"/>
              <a:t>Defenisi</a:t>
            </a:r>
            <a:r>
              <a:rPr lang="id-ID" dirty="0" smtClean="0"/>
              <a:t> : Menjaga informasi dari orang yang tidak berhak mengakses.</a:t>
            </a:r>
          </a:p>
          <a:p>
            <a:pPr lvl="1" algn="just"/>
            <a:r>
              <a:rPr lang="id-ID" dirty="0" err="1" smtClean="0"/>
              <a:t>Privacy</a:t>
            </a:r>
            <a:r>
              <a:rPr lang="id-ID" dirty="0" smtClean="0"/>
              <a:t> : Lebih </a:t>
            </a:r>
            <a:r>
              <a:rPr lang="id-ID" dirty="0" err="1" smtClean="0"/>
              <a:t>kearah</a:t>
            </a:r>
            <a:r>
              <a:rPr lang="id-ID" dirty="0" smtClean="0"/>
              <a:t> data-data yang sifatnya </a:t>
            </a:r>
            <a:r>
              <a:rPr lang="id-ID" dirty="0" err="1" smtClean="0"/>
              <a:t>prifat</a:t>
            </a:r>
            <a:r>
              <a:rPr lang="id-ID" dirty="0" smtClean="0"/>
              <a:t>, Contoh: </a:t>
            </a:r>
            <a:r>
              <a:rPr lang="id-ID" dirty="0" err="1" smtClean="0"/>
              <a:t>e-mail</a:t>
            </a:r>
            <a:r>
              <a:rPr lang="id-ID" dirty="0" smtClean="0"/>
              <a:t> seorang pemakai (</a:t>
            </a:r>
            <a:r>
              <a:rPr lang="id-ID" dirty="0" err="1" smtClean="0"/>
              <a:t>user</a:t>
            </a:r>
            <a:r>
              <a:rPr lang="id-ID" dirty="0" smtClean="0"/>
              <a:t>) tidak boleh dibaca oleh administrator.</a:t>
            </a:r>
          </a:p>
          <a:p>
            <a:pPr lvl="1" algn="just"/>
            <a:r>
              <a:rPr lang="id-ID" dirty="0" err="1" smtClean="0"/>
              <a:t>Confidentiality</a:t>
            </a:r>
            <a:r>
              <a:rPr lang="id-ID" dirty="0" smtClean="0"/>
              <a:t> : berhubungan dengan data yang diberikan ke pihak lain untuk keperluan tertentu dan hanya diperbolehkan untuk keperluan tertentu tersebut.</a:t>
            </a:r>
          </a:p>
          <a:p>
            <a:pPr lvl="1" algn="just"/>
            <a:r>
              <a:rPr lang="id-ID" dirty="0" smtClean="0"/>
              <a:t>Contoh : Data-data yang sifatnya pribadi (seperti nama, tempat tanggal lahir, </a:t>
            </a:r>
            <a:r>
              <a:rPr lang="id-ID" dirty="0" err="1" smtClean="0"/>
              <a:t>social</a:t>
            </a:r>
            <a:r>
              <a:rPr lang="id-ID" dirty="0" smtClean="0"/>
              <a:t> </a:t>
            </a:r>
            <a:r>
              <a:rPr lang="id-ID" dirty="0" err="1" smtClean="0"/>
              <a:t>scurity</a:t>
            </a:r>
            <a:r>
              <a:rPr lang="id-ID" dirty="0" smtClean="0"/>
              <a:t> </a:t>
            </a:r>
            <a:r>
              <a:rPr lang="id-ID" dirty="0" err="1" smtClean="0"/>
              <a:t>number</a:t>
            </a:r>
            <a:r>
              <a:rPr lang="id-ID" dirty="0" smtClean="0"/>
              <a:t>, agama, status perkawinan, </a:t>
            </a:r>
            <a:r>
              <a:rPr lang="id-ID" dirty="0" err="1" smtClean="0"/>
              <a:t>penyakityang</a:t>
            </a:r>
            <a:r>
              <a:rPr lang="id-ID" dirty="0" smtClean="0"/>
              <a:t> pernah diderita, nomor kartu kredit </a:t>
            </a:r>
            <a:r>
              <a:rPr lang="id-ID" dirty="0" err="1" smtClean="0"/>
              <a:t>dll</a:t>
            </a:r>
            <a:r>
              <a:rPr lang="id-ID" dirty="0" smtClean="0"/>
              <a:t>) harus dapat diproteksi dalam penggunaan dan penyebarannya.</a:t>
            </a:r>
          </a:p>
          <a:p>
            <a:pPr lvl="1" algn="just"/>
            <a:r>
              <a:rPr lang="id-ID" dirty="0" smtClean="0"/>
              <a:t>Bentuk Serangan : Usaha penyadapan (dengan program </a:t>
            </a:r>
            <a:r>
              <a:rPr lang="id-ID" dirty="0" err="1" smtClean="0"/>
              <a:t>sniffer</a:t>
            </a:r>
            <a:r>
              <a:rPr lang="id-ID" dirty="0" smtClean="0"/>
              <a:t>)</a:t>
            </a:r>
          </a:p>
          <a:p>
            <a:pPr lvl="1" algn="just"/>
            <a:r>
              <a:rPr lang="id-ID" dirty="0" smtClean="0"/>
              <a:t>Usaha-usaha yang dapat dilakukan untuk meningkatkan </a:t>
            </a:r>
            <a:r>
              <a:rPr lang="id-ID" dirty="0" err="1" smtClean="0"/>
              <a:t>privacy</a:t>
            </a:r>
            <a:r>
              <a:rPr lang="id-ID" dirty="0" smtClean="0"/>
              <a:t> dan </a:t>
            </a:r>
            <a:r>
              <a:rPr lang="id-ID" dirty="0" err="1" smtClean="0"/>
              <a:t>confidentiality</a:t>
            </a:r>
            <a:r>
              <a:rPr lang="id-ID" dirty="0" smtClean="0"/>
              <a:t> adalah dengan menggunakan teknologi </a:t>
            </a:r>
            <a:r>
              <a:rPr lang="id-ID" dirty="0" err="1" smtClean="0"/>
              <a:t>kriptografi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96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</a:t>
            </a:r>
            <a:r>
              <a:rPr lang="id-ID" dirty="0" err="1" smtClean="0"/>
              <a:t>Kemanan</a:t>
            </a:r>
            <a:r>
              <a:rPr lang="id-ID" dirty="0" smtClean="0"/>
              <a:t>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id-ID" dirty="0" err="1" smtClean="0"/>
              <a:t>Integrity</a:t>
            </a:r>
            <a:endParaRPr lang="id-ID" dirty="0" smtClean="0"/>
          </a:p>
          <a:p>
            <a:pPr lvl="1" algn="just"/>
            <a:r>
              <a:rPr lang="id-ID" dirty="0" err="1" smtClean="0"/>
              <a:t>Defenisi</a:t>
            </a:r>
            <a:r>
              <a:rPr lang="id-ID" dirty="0" smtClean="0"/>
              <a:t> : Informasi tidak boleh diubah tanpa </a:t>
            </a:r>
            <a:r>
              <a:rPr lang="id-ID" dirty="0" err="1" smtClean="0"/>
              <a:t>seijin</a:t>
            </a:r>
            <a:r>
              <a:rPr lang="id-ID" dirty="0" smtClean="0"/>
              <a:t> pemilik informasi.</a:t>
            </a:r>
          </a:p>
          <a:p>
            <a:pPr lvl="1" algn="just"/>
            <a:r>
              <a:rPr lang="id-ID" dirty="0" smtClean="0"/>
              <a:t>Contoh : </a:t>
            </a:r>
            <a:r>
              <a:rPr lang="id-ID" dirty="0" err="1" smtClean="0"/>
              <a:t>e-mail</a:t>
            </a:r>
            <a:r>
              <a:rPr lang="id-ID" dirty="0" smtClean="0"/>
              <a:t> di </a:t>
            </a:r>
            <a:r>
              <a:rPr lang="id-ID" dirty="0" err="1" smtClean="0"/>
              <a:t>Intercept</a:t>
            </a:r>
            <a:r>
              <a:rPr lang="id-ID" dirty="0" smtClean="0"/>
              <a:t> </a:t>
            </a:r>
            <a:r>
              <a:rPr lang="id-ID" dirty="0" err="1" smtClean="0"/>
              <a:t>ditengah</a:t>
            </a:r>
            <a:r>
              <a:rPr lang="id-ID" dirty="0" smtClean="0"/>
              <a:t> jalan, diubah isinya, kemudian diteruskan ke alamat yang dituju.</a:t>
            </a:r>
          </a:p>
          <a:p>
            <a:pPr lvl="1" algn="just"/>
            <a:r>
              <a:rPr lang="id-ID" dirty="0" smtClean="0"/>
              <a:t>Bentuk serangan : adanya virus, </a:t>
            </a:r>
            <a:r>
              <a:rPr lang="id-ID" dirty="0" err="1" smtClean="0"/>
              <a:t>trojan</a:t>
            </a:r>
            <a:r>
              <a:rPr lang="id-ID" dirty="0" smtClean="0"/>
              <a:t> </a:t>
            </a:r>
            <a:r>
              <a:rPr lang="id-ID" dirty="0" err="1" smtClean="0"/>
              <a:t>horse</a:t>
            </a:r>
            <a:r>
              <a:rPr lang="id-ID" dirty="0" smtClean="0"/>
              <a:t>, atau pemakai lain yang mengubah informasi tanpa </a:t>
            </a:r>
            <a:r>
              <a:rPr lang="id-ID" dirty="0" err="1" smtClean="0"/>
              <a:t>ijin</a:t>
            </a:r>
            <a:r>
              <a:rPr lang="id-ID" dirty="0" smtClean="0"/>
              <a:t>, “</a:t>
            </a:r>
            <a:r>
              <a:rPr lang="id-ID" dirty="0" err="1" smtClean="0"/>
              <a:t>man</a:t>
            </a:r>
            <a:r>
              <a:rPr lang="id-ID" dirty="0" smtClean="0"/>
              <a:t> </a:t>
            </a:r>
            <a:r>
              <a:rPr lang="id-ID" dirty="0" err="1" smtClean="0"/>
              <a:t>in</a:t>
            </a:r>
            <a:r>
              <a:rPr lang="id-ID" dirty="0" smtClean="0"/>
              <a:t> </a:t>
            </a:r>
            <a:r>
              <a:rPr lang="id-ID" dirty="0" err="1" smtClean="0"/>
              <a:t>the</a:t>
            </a:r>
            <a:r>
              <a:rPr lang="id-ID" dirty="0" smtClean="0"/>
              <a:t> </a:t>
            </a:r>
            <a:r>
              <a:rPr lang="id-ID" dirty="0" err="1" smtClean="0"/>
              <a:t>middle</a:t>
            </a:r>
            <a:r>
              <a:rPr lang="id-ID" dirty="0" smtClean="0"/>
              <a:t> </a:t>
            </a:r>
            <a:r>
              <a:rPr lang="id-ID" dirty="0" err="1" smtClean="0"/>
              <a:t>attack</a:t>
            </a:r>
            <a:r>
              <a:rPr lang="id-ID" dirty="0" smtClean="0"/>
              <a:t>” </a:t>
            </a:r>
            <a:r>
              <a:rPr lang="id-ID" dirty="0" err="1" smtClean="0"/>
              <a:t>dimana</a:t>
            </a:r>
            <a:r>
              <a:rPr lang="id-ID" dirty="0" smtClean="0"/>
              <a:t> seseorang menempatkan diri di tengah pembicaraan dan menyamar sebagai orang lain.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72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</a:t>
            </a:r>
            <a:r>
              <a:rPr lang="id-ID" dirty="0" err="1" smtClean="0"/>
              <a:t>Kemanan</a:t>
            </a:r>
            <a:r>
              <a:rPr lang="id-ID" dirty="0" smtClean="0"/>
              <a:t>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id-ID" dirty="0" err="1" smtClean="0"/>
              <a:t>Authentication</a:t>
            </a:r>
            <a:endParaRPr lang="id-ID" dirty="0" smtClean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d-ID" dirty="0"/>
              <a:t> </a:t>
            </a:r>
            <a:r>
              <a:rPr lang="id-ID" dirty="0" smtClean="0"/>
              <a:t>Definisi : Metode untuk menyatakan bahwa informasi betul-betul asli, atau orang yang mengakses atau memberikan informasi adalah betul-betul yang dimaksud.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d-ID" dirty="0" smtClean="0"/>
              <a:t>Dukungan: 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id-ID" dirty="0" smtClean="0"/>
              <a:t> Adanya </a:t>
            </a:r>
            <a:r>
              <a:rPr lang="id-ID" dirty="0" err="1" smtClean="0"/>
              <a:t>Tools</a:t>
            </a:r>
            <a:r>
              <a:rPr lang="id-ID" dirty="0" smtClean="0"/>
              <a:t> membuktikan keaslian dokumen, dapat dilakukan dengan teknologi </a:t>
            </a:r>
            <a:r>
              <a:rPr lang="id-ID" dirty="0" err="1" smtClean="0"/>
              <a:t>watermarking</a:t>
            </a:r>
            <a:r>
              <a:rPr lang="id-ID" dirty="0" smtClean="0"/>
              <a:t> (untuk menjaga “</a:t>
            </a:r>
            <a:r>
              <a:rPr lang="id-ID" dirty="0" err="1" smtClean="0"/>
              <a:t>intellectual</a:t>
            </a:r>
            <a:r>
              <a:rPr lang="id-ID" dirty="0" smtClean="0"/>
              <a:t> </a:t>
            </a:r>
            <a:r>
              <a:rPr lang="id-ID" dirty="0" err="1" smtClean="0"/>
              <a:t>property</a:t>
            </a:r>
            <a:r>
              <a:rPr lang="id-ID" dirty="0" smtClean="0"/>
              <a:t>” yaitu dengan menandai dokumen atau hasil karya dengan “tanda tangan” pembuat) dan digital </a:t>
            </a:r>
            <a:r>
              <a:rPr lang="id-ID" dirty="0" err="1" smtClean="0"/>
              <a:t>signature</a:t>
            </a:r>
            <a:r>
              <a:rPr lang="id-ID" dirty="0" smtClean="0"/>
              <a:t>.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id-ID" dirty="0" err="1" smtClean="0"/>
              <a:t>Acces</a:t>
            </a:r>
            <a:r>
              <a:rPr lang="id-ID" dirty="0" smtClean="0"/>
              <a:t> </a:t>
            </a:r>
            <a:r>
              <a:rPr lang="id-ID" dirty="0" err="1" smtClean="0"/>
              <a:t>control</a:t>
            </a:r>
            <a:r>
              <a:rPr lang="id-ID" dirty="0" smtClean="0"/>
              <a:t>, yaitu berkaitan dengan pembatasan orang yang dapat mengakses informasi. </a:t>
            </a:r>
            <a:r>
              <a:rPr lang="id-ID" dirty="0" err="1" smtClean="0"/>
              <a:t>User</a:t>
            </a:r>
            <a:r>
              <a:rPr lang="id-ID" dirty="0" smtClean="0"/>
              <a:t> harus menggunakan </a:t>
            </a:r>
            <a:r>
              <a:rPr lang="id-ID" dirty="0" err="1" smtClean="0"/>
              <a:t>password</a:t>
            </a:r>
            <a:r>
              <a:rPr lang="id-ID" dirty="0" smtClean="0"/>
              <a:t> </a:t>
            </a:r>
            <a:r>
              <a:rPr lang="id-ID" dirty="0" err="1" smtClean="0"/>
              <a:t>biometric</a:t>
            </a:r>
            <a:r>
              <a:rPr lang="id-ID" dirty="0" smtClean="0"/>
              <a:t> (ciri-ciri khas orang), dan sejenisnya.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7232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</a:t>
            </a:r>
            <a:r>
              <a:rPr lang="id-ID" dirty="0" err="1" smtClean="0"/>
              <a:t>Kemanan</a:t>
            </a:r>
            <a:r>
              <a:rPr lang="id-ID" dirty="0" smtClean="0"/>
              <a:t>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4"/>
            </a:pPr>
            <a:r>
              <a:rPr lang="id-ID" dirty="0" err="1" smtClean="0"/>
              <a:t>Availability</a:t>
            </a:r>
            <a:endParaRPr lang="id-ID" dirty="0" smtClean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d-ID" dirty="0"/>
              <a:t> </a:t>
            </a:r>
            <a:r>
              <a:rPr lang="id-ID" dirty="0" err="1" smtClean="0"/>
              <a:t>Defenisi</a:t>
            </a:r>
            <a:r>
              <a:rPr lang="id-ID" dirty="0" smtClean="0"/>
              <a:t> : Berhubungan dengan ketersediaan informasi ketika dibutuhkan.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id-ID" dirty="0" smtClean="0"/>
              <a:t>Contoh hambatan :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id-ID" dirty="0" smtClean="0"/>
              <a:t>“</a:t>
            </a:r>
            <a:r>
              <a:rPr lang="id-ID" dirty="0" err="1" smtClean="0"/>
              <a:t>deniel</a:t>
            </a:r>
            <a:r>
              <a:rPr lang="id-ID" dirty="0" smtClean="0"/>
              <a:t> of </a:t>
            </a:r>
            <a:r>
              <a:rPr lang="id-ID" dirty="0" err="1" smtClean="0"/>
              <a:t>service</a:t>
            </a:r>
            <a:r>
              <a:rPr lang="id-ID" dirty="0" smtClean="0"/>
              <a:t> </a:t>
            </a:r>
            <a:r>
              <a:rPr lang="id-ID" dirty="0" err="1" smtClean="0"/>
              <a:t>attack</a:t>
            </a:r>
            <a:r>
              <a:rPr lang="id-ID" dirty="0" smtClean="0"/>
              <a:t>” (Dos </a:t>
            </a:r>
            <a:r>
              <a:rPr lang="id-ID" dirty="0" err="1" smtClean="0"/>
              <a:t>attack</a:t>
            </a:r>
            <a:r>
              <a:rPr lang="id-ID" dirty="0" smtClean="0"/>
              <a:t>), </a:t>
            </a:r>
            <a:r>
              <a:rPr lang="id-ID" dirty="0" err="1" smtClean="0"/>
              <a:t>dimana</a:t>
            </a:r>
            <a:r>
              <a:rPr lang="id-ID" dirty="0" smtClean="0"/>
              <a:t> </a:t>
            </a:r>
            <a:r>
              <a:rPr lang="id-ID" dirty="0" err="1" smtClean="0"/>
              <a:t>server</a:t>
            </a:r>
            <a:r>
              <a:rPr lang="id-ID" dirty="0" smtClean="0"/>
              <a:t> dikirimi permintaan (biasanya palsu) yang bertubi-tubi atau permintaan yang </a:t>
            </a:r>
            <a:r>
              <a:rPr lang="id-ID" dirty="0" err="1" smtClean="0"/>
              <a:t>diluar</a:t>
            </a:r>
            <a:r>
              <a:rPr lang="id-ID" dirty="0" smtClean="0"/>
              <a:t> perkiraan sehingga tidak dapat melayani permintaan lain atau bahkan sampai </a:t>
            </a:r>
            <a:r>
              <a:rPr lang="id-ID" dirty="0" err="1" smtClean="0"/>
              <a:t>down</a:t>
            </a:r>
            <a:r>
              <a:rPr lang="id-ID" dirty="0" smtClean="0"/>
              <a:t>, </a:t>
            </a:r>
            <a:r>
              <a:rPr lang="id-ID" dirty="0" err="1" smtClean="0"/>
              <a:t>hang</a:t>
            </a:r>
            <a:r>
              <a:rPr lang="id-ID" dirty="0" smtClean="0"/>
              <a:t>, </a:t>
            </a:r>
            <a:r>
              <a:rPr lang="id-ID" dirty="0" err="1" smtClean="0"/>
              <a:t>crash</a:t>
            </a:r>
            <a:r>
              <a:rPr lang="id-ID" dirty="0" smtClean="0"/>
              <a:t>.</a:t>
            </a:r>
          </a:p>
          <a:p>
            <a:pPr lvl="2" algn="just">
              <a:buFont typeface="Wingdings" panose="05000000000000000000" pitchFamily="2" charset="2"/>
              <a:buChar char="v"/>
            </a:pPr>
            <a:r>
              <a:rPr lang="id-ID" dirty="0" err="1" smtClean="0"/>
              <a:t>Mailbom</a:t>
            </a:r>
            <a:r>
              <a:rPr lang="id-ID" dirty="0" smtClean="0"/>
              <a:t>, </a:t>
            </a:r>
            <a:r>
              <a:rPr lang="id-ID" dirty="0" err="1" smtClean="0"/>
              <a:t>dimana</a:t>
            </a:r>
            <a:r>
              <a:rPr lang="id-ID" dirty="0" smtClean="0"/>
              <a:t> seorang pemakai dikirim </a:t>
            </a:r>
            <a:r>
              <a:rPr lang="id-ID" dirty="0" err="1" smtClean="0"/>
              <a:t>e-mail</a:t>
            </a:r>
            <a:r>
              <a:rPr lang="id-ID" dirty="0" smtClean="0"/>
              <a:t> bertubi-tubi (katakan ribuan email) dengan ukuran yang besar sehingga sang pemakai tidak dapat membuka </a:t>
            </a:r>
            <a:r>
              <a:rPr lang="id-ID" dirty="0" err="1" smtClean="0"/>
              <a:t>e-mailnya</a:t>
            </a:r>
            <a:r>
              <a:rPr lang="id-ID" dirty="0" smtClean="0"/>
              <a:t> atau kesulitan mengakses </a:t>
            </a:r>
            <a:r>
              <a:rPr lang="id-ID" dirty="0" err="1" smtClean="0"/>
              <a:t>e-mailnya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109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MENGAPA DIBUTUHKAN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Information-based society, menyebabkan nilai informasi menjadi sangat penting dan menuntut kemampuan untuk mengakses dan menyediakan informasi secara cepat dan akurat menjadi sangat e</a:t>
            </a:r>
            <a:r>
              <a:rPr lang="en-US" dirty="0" err="1" smtClean="0"/>
              <a:t>fisie</a:t>
            </a:r>
            <a:r>
              <a:rPr lang="id-ID" dirty="0" smtClean="0"/>
              <a:t>n bagi sebuah organisasi.</a:t>
            </a:r>
          </a:p>
          <a:p>
            <a:r>
              <a:rPr lang="id-ID" dirty="0" smtClean="0"/>
              <a:t>Infrastruktur jaringan komputer, Seperti LAN dan Internet, memungkinkan untuk meny</a:t>
            </a:r>
            <a:r>
              <a:rPr lang="en-US" dirty="0" smtClean="0"/>
              <a:t>e</a:t>
            </a:r>
            <a:r>
              <a:rPr lang="id-ID" dirty="0" smtClean="0"/>
              <a:t>diakan informasi secara cepat, sekaligus membuka potensi adanya lubang keamanan (security hole)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563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Aspek </a:t>
            </a:r>
            <a:r>
              <a:rPr lang="id-ID" dirty="0" err="1" smtClean="0"/>
              <a:t>Kemanan</a:t>
            </a:r>
            <a:r>
              <a:rPr lang="id-ID" dirty="0" smtClean="0"/>
              <a:t>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5"/>
            </a:pPr>
            <a:r>
              <a:rPr lang="id-ID" dirty="0" err="1" smtClean="0"/>
              <a:t>Acces</a:t>
            </a:r>
            <a:r>
              <a:rPr lang="id-ID" dirty="0" smtClean="0"/>
              <a:t> Control.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d-ID" dirty="0"/>
              <a:t> </a:t>
            </a:r>
            <a:r>
              <a:rPr lang="id-ID" dirty="0" err="1" smtClean="0"/>
              <a:t>Defenisi</a:t>
            </a:r>
            <a:r>
              <a:rPr lang="id-ID" dirty="0" smtClean="0"/>
              <a:t> : Cara pengaturan akses kepada informasi. Berhubungan dengan masalah </a:t>
            </a:r>
            <a:r>
              <a:rPr lang="id-ID" dirty="0" err="1" smtClean="0"/>
              <a:t>authentication</a:t>
            </a:r>
            <a:r>
              <a:rPr lang="id-ID" dirty="0" smtClean="0"/>
              <a:t> dan juga </a:t>
            </a:r>
            <a:r>
              <a:rPr lang="id-ID" dirty="0" err="1" smtClean="0"/>
              <a:t>privacy</a:t>
            </a:r>
            <a:r>
              <a:rPr lang="id-ID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d-ID" dirty="0" smtClean="0"/>
              <a:t>Metode : Menggunakan kombinasi </a:t>
            </a:r>
            <a:r>
              <a:rPr lang="id-ID" dirty="0" err="1" smtClean="0"/>
              <a:t>userid</a:t>
            </a:r>
            <a:r>
              <a:rPr lang="id-ID" dirty="0" smtClean="0"/>
              <a:t>/</a:t>
            </a:r>
            <a:r>
              <a:rPr lang="id-ID" dirty="0" err="1" smtClean="0"/>
              <a:t>password</a:t>
            </a:r>
            <a:r>
              <a:rPr lang="id-ID" dirty="0" smtClean="0"/>
              <a:t> atau dengan menggunakan mekanisme lain.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id-ID" dirty="0" err="1" smtClean="0"/>
              <a:t>Non-repudation</a:t>
            </a:r>
            <a:r>
              <a:rPr lang="id-ID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id-ID" dirty="0" err="1" smtClean="0"/>
              <a:t>Defenisi</a:t>
            </a:r>
            <a:r>
              <a:rPr lang="id-ID" dirty="0" smtClean="0"/>
              <a:t> : Aspek ini menjaga agar seseorang tidak dapat menyangkal telah melakukan sebuah transaksi. Dukungan bagi </a:t>
            </a:r>
            <a:r>
              <a:rPr lang="id-ID" dirty="0" err="1" smtClean="0"/>
              <a:t>electronic</a:t>
            </a:r>
            <a:r>
              <a:rPr lang="id-ID" dirty="0" smtClean="0"/>
              <a:t> </a:t>
            </a:r>
            <a:r>
              <a:rPr lang="id-ID" dirty="0" err="1" smtClean="0"/>
              <a:t>commerce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809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BENTUK-BENTUK DASAR SERANGAN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019632"/>
            <a:ext cx="12192000" cy="48383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err="1"/>
              <a:t>Menurut</a:t>
            </a:r>
            <a:r>
              <a:rPr lang="en-US" sz="1600" dirty="0"/>
              <a:t> W. </a:t>
            </a:r>
            <a:r>
              <a:rPr lang="en-US" sz="1600" dirty="0" err="1" smtClean="0"/>
              <a:t>Stallings,</a:t>
            </a:r>
            <a:r>
              <a:rPr lang="en-US" sz="1600" i="1" dirty="0" err="1" smtClean="0"/>
              <a:t>“Network</a:t>
            </a:r>
            <a:r>
              <a:rPr lang="en-US" sz="1600" i="1" dirty="0" smtClean="0"/>
              <a:t> </a:t>
            </a:r>
            <a:r>
              <a:rPr lang="en-US" sz="1600" i="1" dirty="0"/>
              <a:t>and Internetwork Securit</a:t>
            </a:r>
            <a:r>
              <a:rPr lang="en-US" sz="1600" dirty="0"/>
              <a:t>y,” </a:t>
            </a:r>
            <a:r>
              <a:rPr lang="en-US" sz="1600" dirty="0" smtClean="0"/>
              <a:t>Prentice Hall</a:t>
            </a:r>
            <a:r>
              <a:rPr lang="en-US" sz="1600" dirty="0"/>
              <a:t>, </a:t>
            </a:r>
            <a:r>
              <a:rPr lang="en-US" sz="1600" dirty="0" smtClean="0"/>
              <a:t>1995. </a:t>
            </a:r>
            <a:r>
              <a:rPr lang="en-US" sz="1600" dirty="0" err="1" smtClean="0"/>
              <a:t>serangan</a:t>
            </a:r>
            <a:r>
              <a:rPr lang="en-US" sz="1600" dirty="0" smtClean="0"/>
              <a:t> </a:t>
            </a:r>
            <a:r>
              <a:rPr lang="en-US" sz="1600" i="1" dirty="0"/>
              <a:t>(attac</a:t>
            </a:r>
            <a:r>
              <a:rPr lang="en-US" sz="1600" dirty="0"/>
              <a:t>k) </a:t>
            </a:r>
            <a:r>
              <a:rPr lang="en-US" sz="1600" dirty="0" err="1"/>
              <a:t>terdiri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:</a:t>
            </a:r>
            <a:endParaRPr lang="en-US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id-ID" sz="1600" b="1" dirty="0" smtClean="0"/>
              <a:t>Interruption</a:t>
            </a:r>
            <a:r>
              <a:rPr lang="id-ID" sz="1600" dirty="0" smtClean="0"/>
              <a:t> : </a:t>
            </a:r>
            <a:r>
              <a:rPr lang="id-ID" sz="1600" dirty="0"/>
              <a:t>Suatu aset sistem dihancurkan, sehingga tidak lagi </a:t>
            </a:r>
            <a:r>
              <a:rPr lang="id-ID" sz="1600" dirty="0" smtClean="0"/>
              <a:t>tersedia </a:t>
            </a:r>
            <a:r>
              <a:rPr lang="id-ID" sz="1600" dirty="0"/>
              <a:t>atau tidak dapat digunakan. </a:t>
            </a:r>
            <a:r>
              <a:rPr lang="id-ID" sz="1600" dirty="0" smtClean="0"/>
              <a:t>Serangan ditujukan kepada ketersediaan (</a:t>
            </a:r>
            <a:r>
              <a:rPr lang="id-ID" sz="1600" dirty="0" err="1" smtClean="0"/>
              <a:t>availability</a:t>
            </a:r>
            <a:r>
              <a:rPr lang="id-ID" sz="1600" dirty="0" smtClean="0"/>
              <a:t>) dari sistem. Contoh serangan adalah “Denial of service attack</a:t>
            </a:r>
            <a:r>
              <a:rPr lang="id-ID" sz="1600" b="1" dirty="0" smtClean="0"/>
              <a:t>”.</a:t>
            </a:r>
            <a:endParaRPr lang="en-US" sz="1600" b="1" dirty="0" smtClean="0"/>
          </a:p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endParaRPr lang="en-US" sz="1600" dirty="0" smtClean="0"/>
          </a:p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endParaRPr lang="en-US" sz="1600" b="1" dirty="0" smtClean="0"/>
          </a:p>
          <a:p>
            <a:pPr marL="457200" indent="-457200" algn="just">
              <a:lnSpc>
                <a:spcPct val="120000"/>
              </a:lnSpc>
              <a:buFont typeface="+mj-lt"/>
              <a:buAutoNum type="arabicPeriod"/>
            </a:pPr>
            <a:endParaRPr lang="en-US" sz="1600" b="1" dirty="0"/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endParaRPr lang="en-US" sz="1600" b="1" dirty="0" smtClean="0"/>
          </a:p>
          <a:p>
            <a:pPr marL="342900" indent="-342900" algn="just">
              <a:lnSpc>
                <a:spcPct val="120000"/>
              </a:lnSpc>
              <a:buFont typeface="+mj-lt"/>
              <a:buAutoNum type="arabicPeriod"/>
            </a:pPr>
            <a:r>
              <a:rPr lang="id-ID" sz="1600" b="1" dirty="0" smtClean="0"/>
              <a:t>Interception</a:t>
            </a:r>
            <a:r>
              <a:rPr lang="id-ID" sz="1600" dirty="0" smtClean="0"/>
              <a:t> : </a:t>
            </a:r>
            <a:r>
              <a:rPr lang="id-ID" sz="1600" dirty="0"/>
              <a:t>Pengaksesan asset informasi oleh orang yang tidak berhak. </a:t>
            </a:r>
            <a:r>
              <a:rPr lang="id-ID" sz="1600" dirty="0" smtClean="0"/>
              <a:t>Pen</a:t>
            </a:r>
            <a:r>
              <a:rPr lang="en-US" sz="1600" dirty="0"/>
              <a:t>y</a:t>
            </a:r>
            <a:r>
              <a:rPr lang="id-ID" sz="1600" dirty="0" smtClean="0"/>
              <a:t>erangan </a:t>
            </a:r>
            <a:r>
              <a:rPr lang="id-ID" sz="1600" dirty="0"/>
              <a:t>terhadap layanan </a:t>
            </a:r>
            <a:r>
              <a:rPr lang="id-ID" sz="1600" dirty="0" smtClean="0"/>
              <a:t>confidentiality</a:t>
            </a:r>
            <a:r>
              <a:rPr lang="en-US" sz="1600" dirty="0" smtClean="0"/>
              <a:t>.</a:t>
            </a:r>
            <a:r>
              <a:rPr lang="id-ID" sz="1600" dirty="0" smtClean="0"/>
              <a:t> Contoh dari serangan ini adalah penyadapan (wiretapping)</a:t>
            </a:r>
            <a:r>
              <a:rPr lang="en-US" sz="1600" dirty="0" smtClean="0"/>
              <a:t> </a:t>
            </a:r>
            <a:r>
              <a:rPr lang="id-ID" sz="1600" dirty="0"/>
              <a:t>pencurian data pengguna kartu kredit</a:t>
            </a:r>
            <a:endParaRPr lang="id-ID" sz="1600" dirty="0" smtClean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758" y="3090280"/>
            <a:ext cx="5833981" cy="1315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474" y="5283367"/>
            <a:ext cx="6039271" cy="160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9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BENTUK-BENTUK DASAR SERANGAN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66122"/>
            <a:ext cx="12192000" cy="4991877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20000"/>
              </a:lnSpc>
              <a:buAutoNum type="arabicPeriod" startAt="3"/>
            </a:pPr>
            <a:r>
              <a:rPr lang="id-ID" sz="1800" b="1" dirty="0" smtClean="0"/>
              <a:t>Modification</a:t>
            </a:r>
            <a:r>
              <a:rPr lang="id-ID" sz="1800" dirty="0" smtClean="0"/>
              <a:t> : Pihak yang tidak berwenang tidak saja berhasil</a:t>
            </a:r>
            <a:r>
              <a:rPr lang="en-US" sz="1800" dirty="0"/>
              <a:t> </a:t>
            </a:r>
            <a:r>
              <a:rPr lang="id-ID" sz="1800" dirty="0" smtClean="0"/>
              <a:t>mengakses, akan tetapi dapat juga mengubah (tamper) aset. Contoh dari serangan ini antara lain adalah mengubah isi dari website dengan pesan –pesan yang merugikan pemilik website.</a:t>
            </a:r>
            <a:endParaRPr lang="en-US" sz="1800" dirty="0" smtClean="0"/>
          </a:p>
          <a:p>
            <a:pPr marL="457200" indent="-457200" algn="just">
              <a:lnSpc>
                <a:spcPct val="120000"/>
              </a:lnSpc>
              <a:buAutoNum type="arabicPeriod" startAt="3"/>
            </a:pPr>
            <a:endParaRPr lang="en-US" sz="1800" dirty="0" smtClean="0"/>
          </a:p>
          <a:p>
            <a:pPr marL="457200" indent="-457200" algn="just">
              <a:lnSpc>
                <a:spcPct val="120000"/>
              </a:lnSpc>
              <a:buAutoNum type="arabicPeriod" startAt="3"/>
            </a:pPr>
            <a:endParaRPr lang="en-US" sz="1800" dirty="0" smtClean="0"/>
          </a:p>
          <a:p>
            <a:pPr marL="457200" indent="-457200" algn="just">
              <a:lnSpc>
                <a:spcPct val="120000"/>
              </a:lnSpc>
              <a:buAutoNum type="arabicPeriod" startAt="3"/>
            </a:pPr>
            <a:endParaRPr lang="en-US" sz="1800" dirty="0"/>
          </a:p>
          <a:p>
            <a:pPr marL="342900" indent="-342900" algn="just">
              <a:lnSpc>
                <a:spcPct val="120000"/>
              </a:lnSpc>
              <a:buAutoNum type="arabicPeriod" startAt="4"/>
            </a:pPr>
            <a:r>
              <a:rPr lang="id-ID" sz="1800" b="1" dirty="0" smtClean="0"/>
              <a:t>Fabrication</a:t>
            </a:r>
            <a:r>
              <a:rPr lang="id-ID" sz="1800" dirty="0" smtClean="0"/>
              <a:t> : Pihak yang tidak berwenang menyisip objek palsu ke dalam sistem. Contoh dari serangan</a:t>
            </a:r>
            <a:r>
              <a:rPr lang="en-US" sz="1800" dirty="0" smtClean="0"/>
              <a:t> </a:t>
            </a:r>
            <a:r>
              <a:rPr lang="id-ID" sz="1800" dirty="0" smtClean="0"/>
              <a:t>jenis ini adalah memasukkan pesan-pesan palsu seperti e-mail palsu kedalam jaringan komputer.</a:t>
            </a:r>
            <a:endParaRPr lang="en-US" sz="1800" dirty="0" smtClean="0"/>
          </a:p>
          <a:p>
            <a:pPr marL="342900" indent="-342900" algn="just">
              <a:lnSpc>
                <a:spcPct val="120000"/>
              </a:lnSpc>
              <a:buAutoNum type="arabicPeriod" startAt="4"/>
            </a:pPr>
            <a:endParaRPr lang="id-ID" sz="1800" dirty="0" smtClean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956" y="2668554"/>
            <a:ext cx="5848495" cy="1456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956" y="5064116"/>
            <a:ext cx="5381301" cy="1607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71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51945"/>
            <a:ext cx="12192000" cy="6081712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</a:rPr>
              <a:t>Hukum</a:t>
            </a:r>
            <a:r>
              <a:rPr lang="en-US" sz="2400" b="1" dirty="0">
                <a:latin typeface="Book Antiqua" pitchFamily="18" charset="0"/>
              </a:rPr>
              <a:t> </a:t>
            </a:r>
            <a:r>
              <a:rPr lang="en-US" sz="2400" b="1" dirty="0" err="1">
                <a:latin typeface="Book Antiqua" pitchFamily="18" charset="0"/>
              </a:rPr>
              <a:t>alam</a:t>
            </a:r>
            <a:r>
              <a:rPr lang="en-US" sz="2400" b="1" dirty="0">
                <a:latin typeface="Book Antiqua" pitchFamily="18" charset="0"/>
              </a:rPr>
              <a:t> </a:t>
            </a:r>
            <a:r>
              <a:rPr lang="en-US" sz="2400" b="1" dirty="0" err="1">
                <a:latin typeface="Book Antiqua" pitchFamily="18" charset="0"/>
              </a:rPr>
              <a:t>keamanan</a:t>
            </a:r>
            <a:r>
              <a:rPr lang="en-US" sz="2400" b="1" dirty="0">
                <a:latin typeface="Book Antiqua" pitchFamily="18" charset="0"/>
              </a:rPr>
              <a:t> </a:t>
            </a:r>
            <a:r>
              <a:rPr lang="en-US" sz="2400" b="1" dirty="0" err="1">
                <a:latin typeface="Book Antiqua" pitchFamily="18" charset="0"/>
              </a:rPr>
              <a:t>komputer</a:t>
            </a:r>
            <a:endParaRPr lang="en-US" sz="2400" b="1" dirty="0">
              <a:latin typeface="Book Antiqua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</a:rPr>
              <a:t>Tidak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ada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sistem</a:t>
            </a:r>
            <a:r>
              <a:rPr lang="en-US" sz="2000" dirty="0">
                <a:latin typeface="Book Antiqua" pitchFamily="18" charset="0"/>
              </a:rPr>
              <a:t> yang 100% </a:t>
            </a:r>
            <a:r>
              <a:rPr lang="en-US" sz="2000" dirty="0" err="1">
                <a:latin typeface="Book Antiqua" pitchFamily="18" charset="0"/>
              </a:rPr>
              <a:t>aman</a:t>
            </a:r>
            <a:endParaRPr lang="en-US" sz="2000" dirty="0">
              <a:latin typeface="Book Antiqua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</a:rPr>
              <a:t>Keamanan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berbanding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terbalik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dengan</a:t>
            </a:r>
            <a:r>
              <a:rPr lang="en-US" sz="2000" dirty="0">
                <a:latin typeface="Book Antiqua" pitchFamily="18" charset="0"/>
              </a:rPr>
              <a:t> </a:t>
            </a:r>
            <a:r>
              <a:rPr lang="en-US" sz="2000" dirty="0" err="1">
                <a:latin typeface="Book Antiqua" pitchFamily="18" charset="0"/>
              </a:rPr>
              <a:t>kenyamanan</a:t>
            </a:r>
            <a:endParaRPr lang="en-US" sz="2000" dirty="0">
              <a:latin typeface="Book Antiqua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endParaRPr lang="en-US" sz="2000" dirty="0">
              <a:latin typeface="Book Antiqua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</a:rPr>
              <a:t>Contoh</a:t>
            </a:r>
            <a:r>
              <a:rPr lang="en-US" sz="2400" b="1" dirty="0">
                <a:latin typeface="Book Antiqua" pitchFamily="18" charset="0"/>
              </a:rPr>
              <a:t> </a:t>
            </a:r>
            <a:r>
              <a:rPr lang="en-US" sz="2400" b="1" dirty="0" err="1">
                <a:latin typeface="Book Antiqua" pitchFamily="18" charset="0"/>
              </a:rPr>
              <a:t>insiden</a:t>
            </a:r>
            <a:r>
              <a:rPr lang="en-US" sz="2400" b="1" dirty="0">
                <a:latin typeface="Book Antiqua" pitchFamily="18" charset="0"/>
              </a:rPr>
              <a:t> </a:t>
            </a:r>
            <a:r>
              <a:rPr lang="en-US" sz="2400" b="1" dirty="0" err="1">
                <a:latin typeface="Book Antiqua" pitchFamily="18" charset="0"/>
              </a:rPr>
              <a:t>serangan</a:t>
            </a:r>
            <a:r>
              <a:rPr lang="en-US" sz="2400" b="1" dirty="0">
                <a:latin typeface="Book Antiqua" pitchFamily="18" charset="0"/>
              </a:rPr>
              <a:t> </a:t>
            </a:r>
            <a:r>
              <a:rPr lang="en-US" sz="2400" b="1" dirty="0" err="1">
                <a:latin typeface="Book Antiqua" pitchFamily="18" charset="0"/>
              </a:rPr>
              <a:t>pada</a:t>
            </a:r>
            <a:r>
              <a:rPr lang="en-US" sz="2400" b="1" dirty="0">
                <a:latin typeface="Book Antiqua" pitchFamily="18" charset="0"/>
              </a:rPr>
              <a:t> </a:t>
            </a:r>
            <a:r>
              <a:rPr lang="en-US" sz="2400" b="1" dirty="0" err="1">
                <a:latin typeface="Book Antiqua" pitchFamily="18" charset="0"/>
              </a:rPr>
              <a:t>sistem</a:t>
            </a:r>
            <a:r>
              <a:rPr lang="en-US" sz="2400" b="1" dirty="0">
                <a:latin typeface="Book Antiqua" pitchFamily="18" charset="0"/>
              </a:rPr>
              <a:t> </a:t>
            </a:r>
            <a:r>
              <a:rPr lang="en-US" sz="2400" b="1" dirty="0" err="1">
                <a:latin typeface="Book Antiqua" pitchFamily="18" charset="0"/>
              </a:rPr>
              <a:t>komputer</a:t>
            </a:r>
            <a:endParaRPr lang="en-US" sz="2400" b="1" dirty="0">
              <a:latin typeface="Book Antiqua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Tahun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2004,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situs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KPU (http://tnp.kpu.go.id)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dicrak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sehingga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content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situs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tersebut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berubah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Tahun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2001,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Nasabah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klickbca.com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disadap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identitas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accountnya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oleh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seseorang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membuat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situs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mirip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(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url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tampilannya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)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klickbca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asli</a:t>
            </a:r>
            <a:r>
              <a:rPr lang="en-US" sz="2000" dirty="0">
                <a:latin typeface="Book Antiqua" pitchFamily="18" charset="0"/>
              </a:rPr>
              <a:t> 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10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Maret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1997.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Seorang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hacker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dari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Massachusetts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berhasil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mematikan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telekomunikasi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di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sebuah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airport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lokal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(Worcester, Massachusetts)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sehingga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mematikan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komunikasi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di control tower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dan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menghalau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pesawat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hendak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mendarat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.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Dia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juga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mengacaukan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telepon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di Rutland, Massachusetts.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-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http://www.news.com/News/Item/Textonly/0,25,20278,00.html?pfv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-</a:t>
            </a:r>
            <a:r>
              <a:rPr lang="en-US" sz="2000" dirty="0">
                <a:solidFill>
                  <a:srgbClr val="000000"/>
                </a:solidFill>
                <a:latin typeface="Book Antiqua" pitchFamily="18" charset="0"/>
                <a:cs typeface="Times New Roman" charset="0"/>
              </a:rPr>
              <a:t> http://www.news.com/News/Item/0,4,20226,00.html</a:t>
            </a:r>
            <a:endParaRPr lang="en-US" sz="2000" dirty="0">
              <a:latin typeface="Book Antiqua" pitchFamily="18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Pelanggaran Keamanan Komputer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086366"/>
              </p:ext>
            </p:extLst>
          </p:nvPr>
        </p:nvGraphicFramePr>
        <p:xfrm>
          <a:off x="681037" y="2060619"/>
          <a:ext cx="10072821" cy="4468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360"/>
                <a:gridCol w="8465461"/>
              </a:tblGrid>
              <a:tr h="78905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err="1" smtClean="0"/>
                        <a:t>Khasus</a:t>
                      </a:r>
                      <a:endParaRPr lang="id-ID" dirty="0"/>
                    </a:p>
                  </a:txBody>
                  <a:tcPr anchor="ctr"/>
                </a:tc>
              </a:tr>
              <a:tr h="892101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1996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err="1" smtClean="0"/>
                        <a:t>U.S</a:t>
                      </a:r>
                      <a:r>
                        <a:rPr lang="id-ID" sz="1400" dirty="0" smtClean="0"/>
                        <a:t> Federal Computer </a:t>
                      </a:r>
                      <a:r>
                        <a:rPr lang="id-ID" sz="1400" dirty="0" err="1" smtClean="0"/>
                        <a:t>Incident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1400" dirty="0" err="1" smtClean="0"/>
                        <a:t>Response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1400" dirty="0" err="1" smtClean="0"/>
                        <a:t>Capability</a:t>
                      </a:r>
                      <a:r>
                        <a:rPr lang="id-ID" sz="1400" baseline="0" dirty="0" smtClean="0"/>
                        <a:t> (</a:t>
                      </a:r>
                      <a:r>
                        <a:rPr lang="id-ID" sz="1400" baseline="0" dirty="0" err="1" smtClean="0"/>
                        <a:t>FedCIRC</a:t>
                      </a:r>
                      <a:r>
                        <a:rPr lang="id-ID" sz="1400" baseline="0" dirty="0" smtClean="0"/>
                        <a:t>) melaporkan bahwa lebih dari 2500 “insiden” di </a:t>
                      </a:r>
                      <a:r>
                        <a:rPr lang="id-ID" sz="1400" baseline="0" dirty="0" err="1" smtClean="0"/>
                        <a:t>system</a:t>
                      </a:r>
                      <a:r>
                        <a:rPr lang="id-ID" sz="1400" baseline="0" dirty="0" smtClean="0"/>
                        <a:t> komputer atau jaringan komputer yang disebabkan oleh gagalnya sistem keamanan atau adanya usaha untuk membobol sistem keamanan.</a:t>
                      </a:r>
                    </a:p>
                  </a:txBody>
                  <a:tcPr/>
                </a:tc>
              </a:tr>
              <a:tr h="631905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1996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FBI National Computer </a:t>
                      </a:r>
                      <a:r>
                        <a:rPr lang="id-ID" sz="1400" dirty="0" err="1" smtClean="0"/>
                        <a:t>Crimes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1400" dirty="0" err="1" smtClean="0"/>
                        <a:t>Squad</a:t>
                      </a:r>
                      <a:r>
                        <a:rPr lang="id-ID" sz="1400" dirty="0" smtClean="0"/>
                        <a:t>,</a:t>
                      </a:r>
                      <a:r>
                        <a:rPr lang="id-ID" sz="1400" baseline="0" dirty="0" smtClean="0"/>
                        <a:t> Washington D.C., memperkirakan kejahatan komputer yang terdeteksi kurang dari 15% dan hanya 10% dari angka itu yang dilaporkan.</a:t>
                      </a:r>
                      <a:endParaRPr lang="id-ID" sz="1400" dirty="0"/>
                    </a:p>
                  </a:txBody>
                  <a:tcPr/>
                </a:tc>
              </a:tr>
              <a:tr h="631905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1997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Penelitian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Deloitte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Touch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Tohmatsu</a:t>
                      </a:r>
                      <a:r>
                        <a:rPr lang="id-ID" sz="1400" baseline="0" dirty="0" smtClean="0"/>
                        <a:t> menunjukkan bahwa dari 300 perusahaan di Australia, 37% (dua </a:t>
                      </a:r>
                      <a:r>
                        <a:rPr lang="id-ID" sz="1400" baseline="0" dirty="0" err="1" smtClean="0"/>
                        <a:t>diantara</a:t>
                      </a:r>
                      <a:r>
                        <a:rPr lang="id-ID" sz="1400" baseline="0" dirty="0" smtClean="0"/>
                        <a:t> lima) pernah mengalami masalah keamanan sistem komputernya.</a:t>
                      </a:r>
                      <a:endParaRPr lang="id-ID" sz="1400" dirty="0"/>
                    </a:p>
                  </a:txBody>
                  <a:tcPr/>
                </a:tc>
              </a:tr>
              <a:tr h="631905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1996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Inggris,</a:t>
                      </a:r>
                      <a:r>
                        <a:rPr lang="id-ID" sz="1400" baseline="0" dirty="0" smtClean="0"/>
                        <a:t> NCC </a:t>
                      </a:r>
                      <a:r>
                        <a:rPr lang="id-ID" sz="1400" baseline="0" dirty="0" err="1" smtClean="0"/>
                        <a:t>Information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Security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Breaches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Survey</a:t>
                      </a:r>
                      <a:r>
                        <a:rPr lang="id-ID" sz="1400" baseline="0" dirty="0" smtClean="0"/>
                        <a:t> menunjukkan bahwa kejahatan komputer menaik 200% dari tahun  1995 ke 1995 kerugian rata-rata US $30.000 /insiden.</a:t>
                      </a:r>
                      <a:endParaRPr lang="id-ID" sz="1400" dirty="0"/>
                    </a:p>
                  </a:txBody>
                  <a:tcPr/>
                </a:tc>
              </a:tr>
              <a:tr h="892101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1998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FBI Melaporkan bahwa kasus</a:t>
                      </a:r>
                      <a:r>
                        <a:rPr lang="id-ID" sz="1400" baseline="0" dirty="0" smtClean="0"/>
                        <a:t> persidangan yang berhubungan </a:t>
                      </a:r>
                      <a:r>
                        <a:rPr lang="id-ID" sz="1400" baseline="0" dirty="0" err="1" smtClean="0"/>
                        <a:t>denga</a:t>
                      </a:r>
                      <a:r>
                        <a:rPr lang="id-ID" sz="1400" baseline="0" dirty="0" smtClean="0"/>
                        <a:t> kejahatan komputer meroket 950% dari tahun 1996 ke tahun 1997, dengan penangkapan dari 4 ke 42, dan terbukti di pengadilan naik 88% dari 16 ke 30 kasus.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Pelanggaran Keamanan Komputer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1165049"/>
              </p:ext>
            </p:extLst>
          </p:nvPr>
        </p:nvGraphicFramePr>
        <p:xfrm>
          <a:off x="681037" y="2060619"/>
          <a:ext cx="10072821" cy="4224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360"/>
                <a:gridCol w="8465461"/>
              </a:tblGrid>
              <a:tr h="48405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Tahun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err="1" smtClean="0"/>
                        <a:t>Khasus</a:t>
                      </a:r>
                      <a:endParaRPr lang="id-ID" dirty="0"/>
                    </a:p>
                  </a:txBody>
                  <a:tcPr anchor="ctr"/>
                </a:tc>
              </a:tr>
              <a:tr h="845550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1988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baseline="0" dirty="0" smtClean="0"/>
                        <a:t>Keamanan sistem </a:t>
                      </a:r>
                      <a:r>
                        <a:rPr lang="id-ID" sz="1400" baseline="0" dirty="0" err="1" smtClean="0"/>
                        <a:t>mail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sendmail</a:t>
                      </a:r>
                      <a:r>
                        <a:rPr lang="id-ID" sz="1400" baseline="0" dirty="0" smtClean="0"/>
                        <a:t> di eksploitasi oleh Robert Tapan Morris sehingga melumpuhkan sistem internet. Diperkirakan biaya yang digunakan untuk mempernaiki dan hal-hal lain yang hilang digunakan untuk memperbaiki dan hal-hal lain yang hilang adalah </a:t>
                      </a:r>
                      <a:r>
                        <a:rPr lang="id-ID" sz="1400" baseline="0" dirty="0" err="1" smtClean="0"/>
                        <a:t>sekita</a:t>
                      </a:r>
                      <a:r>
                        <a:rPr lang="id-ID" sz="1400" baseline="0" dirty="0" smtClean="0"/>
                        <a:t> $100 juta. </a:t>
                      </a:r>
                      <a:r>
                        <a:rPr lang="id-ID" sz="1400" baseline="0" dirty="0" err="1" smtClean="0"/>
                        <a:t>Ditahun</a:t>
                      </a:r>
                      <a:r>
                        <a:rPr lang="id-ID" sz="1400" baseline="0" dirty="0" smtClean="0"/>
                        <a:t> 1990 </a:t>
                      </a:r>
                      <a:r>
                        <a:rPr lang="id-ID" sz="1400" baseline="0" dirty="0" err="1" smtClean="0"/>
                        <a:t>morris</a:t>
                      </a:r>
                      <a:r>
                        <a:rPr lang="id-ID" sz="1400" baseline="0" dirty="0" smtClean="0"/>
                        <a:t> dihukum dan hanya didenda $10.000</a:t>
                      </a:r>
                    </a:p>
                  </a:txBody>
                  <a:tcPr/>
                </a:tc>
              </a:tr>
              <a:tr h="654619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10 Maret 1997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Seorang </a:t>
                      </a:r>
                      <a:r>
                        <a:rPr lang="id-ID" sz="1400" dirty="0" err="1" smtClean="0"/>
                        <a:t>Hacker</a:t>
                      </a:r>
                      <a:r>
                        <a:rPr lang="id-ID" sz="1400" dirty="0" smtClean="0"/>
                        <a:t> dari</a:t>
                      </a:r>
                      <a:r>
                        <a:rPr lang="id-ID" sz="1400" baseline="0" dirty="0" smtClean="0"/>
                        <a:t> Massachusetts berhasil mematikan telekomunikasi sebuah </a:t>
                      </a:r>
                      <a:r>
                        <a:rPr lang="id-ID" sz="1400" baseline="0" dirty="0" err="1" smtClean="0"/>
                        <a:t>airport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local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sehinggan</a:t>
                      </a:r>
                      <a:r>
                        <a:rPr lang="id-ID" sz="1400" baseline="0" dirty="0" smtClean="0"/>
                        <a:t> mematikan komunikasi </a:t>
                      </a:r>
                      <a:r>
                        <a:rPr lang="id-ID" sz="1400" baseline="0" dirty="0" err="1" smtClean="0"/>
                        <a:t>kontorol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tower</a:t>
                      </a:r>
                      <a:r>
                        <a:rPr lang="id-ID" sz="1400" baseline="0" dirty="0" smtClean="0"/>
                        <a:t> dan menghalau pesawat yang hendak mendarat. Dia juga mengacaukan sistem telepon di </a:t>
                      </a:r>
                      <a:r>
                        <a:rPr lang="id-ID" sz="1400" baseline="0" dirty="0" err="1" smtClean="0"/>
                        <a:t>rutland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massachusetts</a:t>
                      </a:r>
                      <a:endParaRPr lang="id-ID" sz="1400" dirty="0"/>
                    </a:p>
                  </a:txBody>
                  <a:tcPr/>
                </a:tc>
              </a:tr>
              <a:tr h="565476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1990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Kevin </a:t>
                      </a:r>
                      <a:r>
                        <a:rPr lang="id-ID" sz="1400" dirty="0" err="1" smtClean="0"/>
                        <a:t>Poulsen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1400" dirty="0" err="1" smtClean="0"/>
                        <a:t>menggambil</a:t>
                      </a:r>
                      <a:r>
                        <a:rPr lang="id-ID" sz="1400" dirty="0" smtClean="0"/>
                        <a:t> alih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system</a:t>
                      </a:r>
                      <a:r>
                        <a:rPr lang="id-ID" sz="1400" baseline="0" dirty="0" smtClean="0"/>
                        <a:t> komputer telekomunikasi di Los Angeles untuk memenangkan kuis di sebuah radio </a:t>
                      </a:r>
                      <a:r>
                        <a:rPr lang="id-ID" sz="1400" baseline="0" dirty="0" err="1" smtClean="0"/>
                        <a:t>local</a:t>
                      </a:r>
                      <a:r>
                        <a:rPr lang="id-ID" sz="1400" baseline="0" dirty="0" smtClean="0"/>
                        <a:t>.</a:t>
                      </a:r>
                      <a:endParaRPr lang="id-ID" sz="1400" dirty="0"/>
                    </a:p>
                  </a:txBody>
                  <a:tcPr/>
                </a:tc>
              </a:tr>
              <a:tr h="565476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1995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Kevin </a:t>
                      </a:r>
                      <a:r>
                        <a:rPr lang="id-ID" sz="1400" dirty="0" err="1" smtClean="0"/>
                        <a:t>Mitnick</a:t>
                      </a:r>
                      <a:r>
                        <a:rPr lang="id-ID" sz="1400" dirty="0" smtClean="0"/>
                        <a:t>, mencuri 20.000</a:t>
                      </a:r>
                      <a:r>
                        <a:rPr lang="id-ID" sz="1400" baseline="0" dirty="0" smtClean="0"/>
                        <a:t> nomor kartu kredit, menyalin </a:t>
                      </a:r>
                      <a:r>
                        <a:rPr lang="id-ID" sz="1400" baseline="0" dirty="0" err="1" smtClean="0"/>
                        <a:t>system</a:t>
                      </a:r>
                      <a:r>
                        <a:rPr lang="id-ID" sz="1400" baseline="0" dirty="0" smtClean="0"/>
                        <a:t> operasi DEC secara ilegal dan mengambil alih hubungan </a:t>
                      </a:r>
                      <a:r>
                        <a:rPr lang="id-ID" sz="1400" baseline="0" dirty="0" err="1" smtClean="0"/>
                        <a:t>telpon</a:t>
                      </a:r>
                      <a:r>
                        <a:rPr lang="id-ID" sz="1400" baseline="0" dirty="0" smtClean="0"/>
                        <a:t> di New York dan California.</a:t>
                      </a:r>
                      <a:endParaRPr lang="id-ID" sz="1400" dirty="0"/>
                    </a:p>
                  </a:txBody>
                  <a:tcPr/>
                </a:tc>
              </a:tr>
              <a:tr h="362297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1995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Vladimir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Levin</a:t>
                      </a:r>
                      <a:r>
                        <a:rPr lang="id-ID" sz="1400" baseline="0" dirty="0" smtClean="0"/>
                        <a:t> membobol bank-bank </a:t>
                      </a:r>
                      <a:r>
                        <a:rPr lang="id-ID" sz="1400" baseline="0" dirty="0" err="1" smtClean="0"/>
                        <a:t>dikawasan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Wallstreet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menggambil</a:t>
                      </a:r>
                      <a:r>
                        <a:rPr lang="id-ID" sz="1400" baseline="0" dirty="0" smtClean="0"/>
                        <a:t> uang sebesar $10 juta.</a:t>
                      </a:r>
                      <a:endParaRPr lang="id-ID" sz="1400" dirty="0"/>
                    </a:p>
                  </a:txBody>
                  <a:tcPr/>
                </a:tc>
              </a:tr>
              <a:tr h="570572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/>
                        <a:t>2000</a:t>
                      </a:r>
                      <a:endParaRPr lang="id-ID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err="1" smtClean="0"/>
                        <a:t>Fabian</a:t>
                      </a:r>
                      <a:r>
                        <a:rPr lang="id-ID" sz="1400" dirty="0" smtClean="0"/>
                        <a:t> </a:t>
                      </a:r>
                      <a:r>
                        <a:rPr lang="id-ID" sz="1400" dirty="0" err="1" smtClean="0"/>
                        <a:t>Clone</a:t>
                      </a:r>
                      <a:r>
                        <a:rPr lang="id-ID" sz="1400" dirty="0" smtClean="0"/>
                        <a:t> menjebol situs </a:t>
                      </a:r>
                      <a:r>
                        <a:rPr lang="id-ID" sz="1400" dirty="0" err="1" smtClean="0"/>
                        <a:t>aetna.co.id</a:t>
                      </a:r>
                      <a:r>
                        <a:rPr lang="id-ID" sz="1400" dirty="0" smtClean="0"/>
                        <a:t> dan </a:t>
                      </a:r>
                      <a:r>
                        <a:rPr lang="id-ID" sz="1400" dirty="0" err="1" smtClean="0"/>
                        <a:t>jakarta</a:t>
                      </a:r>
                      <a:r>
                        <a:rPr lang="id-ID" sz="1400" baseline="0" dirty="0" smtClean="0"/>
                        <a:t> </a:t>
                      </a:r>
                      <a:r>
                        <a:rPr lang="id-ID" sz="1400" baseline="0" dirty="0" err="1" smtClean="0"/>
                        <a:t>mail</a:t>
                      </a:r>
                      <a:r>
                        <a:rPr lang="id-ID" sz="1400" baseline="0" dirty="0" smtClean="0"/>
                        <a:t> dan membuat </a:t>
                      </a:r>
                      <a:r>
                        <a:rPr lang="id-ID" sz="1400" baseline="0" dirty="0" err="1" smtClean="0"/>
                        <a:t>direktory</a:t>
                      </a:r>
                      <a:r>
                        <a:rPr lang="id-ID" sz="1400" baseline="0" dirty="0" smtClean="0"/>
                        <a:t> atas namanya berisi peringatan </a:t>
                      </a:r>
                      <a:r>
                        <a:rPr lang="id-ID" sz="1400" baseline="0" dirty="0" err="1" smtClean="0"/>
                        <a:t>terhadapa</a:t>
                      </a:r>
                      <a:r>
                        <a:rPr lang="id-ID" sz="1400" baseline="0" dirty="0" smtClean="0"/>
                        <a:t> administrator </a:t>
                      </a:r>
                      <a:r>
                        <a:rPr lang="id-ID" sz="1400" baseline="0" dirty="0" err="1" smtClean="0"/>
                        <a:t>disitus</a:t>
                      </a:r>
                      <a:r>
                        <a:rPr lang="id-ID" sz="1400" baseline="0" dirty="0" smtClean="0"/>
                        <a:t> tersebut.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51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4623"/>
            <a:ext cx="12192000" cy="6081712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latin typeface="Book Antiqua" pitchFamily="18" charset="0"/>
                <a:hlinkClick r:id="rId2" action="ppaction://hlinksldjump"/>
              </a:rPr>
              <a:t>Social </a:t>
            </a:r>
            <a:r>
              <a:rPr lang="en-US" sz="2000" dirty="0">
                <a:latin typeface="Book Antiqua" pitchFamily="18" charset="0"/>
                <a:hlinkClick r:id="rId2" action="ppaction://hlinksldjump"/>
              </a:rPr>
              <a:t>engineering</a:t>
            </a:r>
            <a:endParaRPr lang="en-US" sz="20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  <a:hlinkClick r:id="rId3" action="ppaction://hlinksldjump"/>
              </a:rPr>
              <a:t>Keamanan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3" action="ppaction://hlinksldjump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3" action="ppaction://hlinksldjump"/>
              </a:rPr>
              <a:t>fisik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  <a:hlinkClick r:id="rId4" action="ppaction://hlinksldjump"/>
              </a:rPr>
              <a:t>Security hole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4" action="ppaction://hlinksldjump"/>
              </a:rPr>
              <a:t>pada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4" action="ppaction://hlinksldjump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4" action="ppaction://hlinksldjump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4" action="ppaction://hlinksldjump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4" action="ppaction://hlinksldjump"/>
              </a:rPr>
              <a:t>operasi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4" action="ppaction://hlinksldjump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4" action="ppaction://hlinksldjump"/>
              </a:rPr>
              <a:t>dan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4" action="ppaction://hlinksldjump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4" action="ppaction://hlinksldjump"/>
              </a:rPr>
              <a:t>servis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  <a:hlinkClick r:id="rId5" action="ppaction://hlinksldjump"/>
              </a:rPr>
              <a:t>Serangan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5" action="ppaction://hlinksldjump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5" action="ppaction://hlinksldjump"/>
              </a:rPr>
              <a:t>pada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5" action="ppaction://hlinksldjump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5" action="ppaction://hlinksldjump"/>
              </a:rPr>
              <a:t>jaringan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  <a:hlinkClick r:id="rId6" action="ppaction://hlinksldjump"/>
              </a:rPr>
              <a:t>DOS attack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  <a:hlinkClick r:id="rId7" action="ppaction://hlinksldjump"/>
              </a:rPr>
              <a:t>Serangan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7" action="ppaction://hlinksldjump"/>
              </a:rPr>
              <a:t> via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7" action="ppaction://hlinksldjump"/>
              </a:rPr>
              <a:t>aplikasi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7" action="ppaction://hlinksldjump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7" action="ppaction://hlinksldjump"/>
              </a:rPr>
              <a:t>berbasis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7" action="ppaction://hlinksldjump"/>
              </a:rPr>
              <a:t> web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  <a:hlinkClick r:id="rId8" action="ppaction://hlinksldjump"/>
              </a:rPr>
              <a:t>Trojan, backdoor, rootkit,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8" action="ppaction://hlinksldjump"/>
              </a:rPr>
              <a:t>keylogger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  <a:hlinkClick r:id="rId9" action="ppaction://hlinksldjump"/>
              </a:rPr>
              <a:t>Virus, worm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latin typeface="Book Antiqua" pitchFamily="18" charset="0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latin typeface="Book Antiqu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Book Antiqua" pitchFamily="18" charset="0"/>
              </a:rPr>
              <a:t>Ancaman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keamanan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pada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sistem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Komputer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antara</a:t>
            </a:r>
            <a:r>
              <a:rPr lang="en-US" b="1" dirty="0" smtClean="0">
                <a:latin typeface="Book Antiqua" pitchFamily="18" charset="0"/>
              </a:rPr>
              <a:t> lain: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7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4623"/>
            <a:ext cx="12192000" cy="6081712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Mengaku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sebagai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penanggung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jawab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untuk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mendapatkan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account user</a:t>
            </a:r>
            <a:r>
              <a:rPr lang="en-US" sz="2000" dirty="0">
                <a:latin typeface="Book Antiqua" pitchFamily="18" charset="0"/>
              </a:rPr>
              <a:t> 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Mengaku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sebagai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user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kepada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pengelola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untuk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mendapatkan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account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Mengamati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user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sedang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memasukkan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password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Menggunakan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password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mudah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ditebak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sym typeface="Webdings" pitchFamily="18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Solusi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Mendidik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seluruh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pengguna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dari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level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manajer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sampai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operator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pentingnya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keamanan</a:t>
            </a:r>
            <a:r>
              <a:rPr lang="en-US" sz="2000" dirty="0">
                <a:latin typeface="Book Antiqua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2400" dirty="0">
              <a:latin typeface="Book Antiqu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2514" y="1031360"/>
            <a:ext cx="547347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90000"/>
              </a:lnSpc>
              <a:spcBef>
                <a:spcPct val="0"/>
              </a:spcBef>
            </a:pPr>
            <a:r>
              <a:rPr lang="en-US" sz="3600" b="1" dirty="0">
                <a:solidFill>
                  <a:prstClr val="white"/>
                </a:solidFill>
                <a:latin typeface="Book Antiqua" pitchFamily="18" charset="0"/>
                <a:ea typeface="+mj-ea"/>
                <a:cs typeface="+mj-cs"/>
              </a:rPr>
              <a:t>Social engineering</a:t>
            </a:r>
          </a:p>
        </p:txBody>
      </p:sp>
    </p:spTree>
    <p:extLst>
      <p:ext uri="{BB962C8B-B14F-4D97-AF65-F5344CB8AC3E}">
        <p14:creationId xmlns:p14="http://schemas.microsoft.com/office/powerpoint/2010/main" val="220984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5691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Pembobolan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ruangan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komputer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Penyalahgunaan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account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sedang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aktif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ditinggal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pergi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oleh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user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Sabotase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infrastruktur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komputer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(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kabel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, router, hub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lain-lain)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sym typeface="Webdings" pitchFamily="18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Solusi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Konstruksi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bangunan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kokoh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pintu-pintu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terkunci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Pemasangan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screen saver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Pengamanan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secara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fisik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infrastruktur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komputer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2"/>
            <a:r>
              <a:rPr lang="en-US" sz="2000" dirty="0">
                <a:latin typeface="Book Antiqua" pitchFamily="18" charset="0"/>
                <a:cs typeface="Times New Roman" charset="0"/>
              </a:rPr>
              <a:t>CPU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ditempatkan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di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tempat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aman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2"/>
            <a:r>
              <a:rPr lang="en-US" sz="2000" dirty="0" err="1">
                <a:latin typeface="Book Antiqua" pitchFamily="18" charset="0"/>
                <a:cs typeface="Times New Roman" charset="0"/>
              </a:rPr>
              <a:t>Kabel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>
                <a:latin typeface="Book Antiqua" pitchFamily="18" charset="0"/>
                <a:cs typeface="Times New Roman" charset="0"/>
                <a:sym typeface="Wingdings" pitchFamily="2" charset="2"/>
              </a:rPr>
              <a:t>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direl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2"/>
            <a:r>
              <a:rPr lang="en-US" sz="2000" dirty="0">
                <a:latin typeface="Book Antiqua" pitchFamily="18" charset="0"/>
                <a:cs typeface="Times New Roman" charset="0"/>
              </a:rPr>
              <a:t>Router, hub </a:t>
            </a:r>
            <a:r>
              <a:rPr lang="en-US" sz="2000" dirty="0">
                <a:latin typeface="Book Antiqua" pitchFamily="18" charset="0"/>
                <a:cs typeface="Times New Roman" charset="0"/>
                <a:sym typeface="Wingdings" pitchFamily="2" charset="2"/>
              </a:rPr>
              <a:t>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ditempatkan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aman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dari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jangkauan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</p:txBody>
      </p:sp>
      <p:sp>
        <p:nvSpPr>
          <p:cNvPr id="14345" name="Rectangle 9" descr="Dotted grid"/>
          <p:cNvSpPr>
            <a:spLocks noGrp="1" noChangeArrowheads="1"/>
          </p:cNvSpPr>
          <p:nvPr>
            <p:ph type="title"/>
          </p:nvPr>
        </p:nvSpPr>
        <p:spPr>
          <a:xfrm>
            <a:off x="541169" y="839745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Keamanan fisik</a:t>
            </a:r>
          </a:p>
        </p:txBody>
      </p:sp>
    </p:spTree>
    <p:extLst>
      <p:ext uri="{BB962C8B-B14F-4D97-AF65-F5344CB8AC3E}">
        <p14:creationId xmlns:p14="http://schemas.microsoft.com/office/powerpoint/2010/main" val="21812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74979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  <a:hlinkClick r:id="rId2" action="ppaction://hlinksldjump"/>
              </a:rPr>
              <a:t>Buffer over flow yang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2" action="ppaction://hlinksldjump"/>
              </a:rPr>
              <a:t>menyebabkan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2" action="ppaction://hlinksldjump"/>
              </a:rPr>
              <a:t> local/remote exploit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  <a:hlinkClick r:id="rId3" action="ppaction://hlinksldjump"/>
              </a:rPr>
              <a:t>Salah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3" action="ppaction://hlinksldjump"/>
              </a:rPr>
              <a:t>konfigurasi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  <a:hlinkClick r:id="rId4" action="ppaction://hlinksldjump"/>
              </a:rPr>
              <a:t>Installasi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4" action="ppaction://hlinksldjump"/>
              </a:rPr>
              <a:t> default yang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4" action="ppaction://hlinksldjump"/>
              </a:rPr>
              <a:t>mudah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4" action="ppaction://hlinksldjump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4" action="ppaction://hlinksldjump"/>
              </a:rPr>
              <a:t>diexploit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dirty="0">
              <a:latin typeface="Book Antiqua" pitchFamily="18" charset="0"/>
              <a:sym typeface="Webdings" pitchFamily="18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15365" name="Rectangle 5" descr="Dotted grid"/>
          <p:cNvSpPr>
            <a:spLocks noGrp="1" noChangeArrowheads="1"/>
          </p:cNvSpPr>
          <p:nvPr>
            <p:ph type="title"/>
          </p:nvPr>
        </p:nvSpPr>
        <p:spPr>
          <a:xfrm>
            <a:off x="503853" y="989045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Security hole pada OS dan servis</a:t>
            </a:r>
          </a:p>
        </p:txBody>
      </p:sp>
    </p:spTree>
    <p:extLst>
      <p:ext uri="{BB962C8B-B14F-4D97-AF65-F5344CB8AC3E}">
        <p14:creationId xmlns:p14="http://schemas.microsoft.com/office/powerpoint/2010/main" val="33685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Penyebab Meningkatnya Kejahatan </a:t>
            </a:r>
            <a:r>
              <a:rPr lang="id-ID" dirty="0"/>
              <a:t>K</a:t>
            </a:r>
            <a:r>
              <a:rPr lang="id-ID" dirty="0" smtClean="0"/>
              <a:t>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Apliasi bisni</a:t>
            </a:r>
            <a:r>
              <a:rPr lang="en-US" dirty="0" smtClean="0"/>
              <a:t>s</a:t>
            </a:r>
            <a:r>
              <a:rPr lang="id-ID" dirty="0" smtClean="0"/>
              <a:t> berbasis TI dan jaringan komputer meningkat : online banking, e-commerce, Electronic data Interchange (EDI).</a:t>
            </a:r>
          </a:p>
          <a:p>
            <a:r>
              <a:rPr lang="id-ID" dirty="0" smtClean="0"/>
              <a:t>Desentralisasi Server.</a:t>
            </a:r>
          </a:p>
          <a:p>
            <a:r>
              <a:rPr lang="id-ID" dirty="0" smtClean="0"/>
              <a:t>Transisi dari </a:t>
            </a:r>
            <a:r>
              <a:rPr lang="id-ID" dirty="0" err="1" smtClean="0"/>
              <a:t>single</a:t>
            </a:r>
            <a:r>
              <a:rPr lang="id-ID" dirty="0" smtClean="0"/>
              <a:t> </a:t>
            </a:r>
            <a:r>
              <a:rPr lang="id-ID" dirty="0" err="1" smtClean="0"/>
              <a:t>vendor</a:t>
            </a:r>
            <a:r>
              <a:rPr lang="id-ID" dirty="0" smtClean="0"/>
              <a:t> ke </a:t>
            </a:r>
            <a:r>
              <a:rPr lang="id-ID" dirty="0" err="1" smtClean="0"/>
              <a:t>multi</a:t>
            </a:r>
            <a:r>
              <a:rPr lang="id-ID" dirty="0" smtClean="0"/>
              <a:t> </a:t>
            </a:r>
            <a:r>
              <a:rPr lang="id-ID" dirty="0" err="1" smtClean="0"/>
              <a:t>vendor</a:t>
            </a:r>
            <a:r>
              <a:rPr lang="id-ID" dirty="0" smtClean="0"/>
              <a:t>.</a:t>
            </a:r>
          </a:p>
          <a:p>
            <a:r>
              <a:rPr lang="id-ID" dirty="0" smtClean="0"/>
              <a:t>Meningkatnya kemampuan pemakai (</a:t>
            </a:r>
            <a:r>
              <a:rPr lang="id-ID" dirty="0" err="1" smtClean="0"/>
              <a:t>user</a:t>
            </a:r>
            <a:r>
              <a:rPr lang="id-ID" dirty="0" smtClean="0"/>
              <a:t>)</a:t>
            </a:r>
          </a:p>
          <a:p>
            <a:r>
              <a:rPr lang="id-ID" dirty="0" smtClean="0"/>
              <a:t>Semakin komp</a:t>
            </a:r>
            <a:r>
              <a:rPr lang="en-US" dirty="0" smtClean="0"/>
              <a:t>l</a:t>
            </a:r>
            <a:r>
              <a:rPr lang="id-ID" dirty="0" smtClean="0"/>
              <a:t>eksnya sistem yang digunakan, semakin besarnya source code program yang digunakan.</a:t>
            </a:r>
          </a:p>
          <a:p>
            <a:r>
              <a:rPr lang="id-ID" dirty="0" smtClean="0"/>
              <a:t>Berhubungan dengan jaringan / internet.</a:t>
            </a:r>
          </a:p>
        </p:txBody>
      </p:sp>
    </p:spTree>
    <p:extLst>
      <p:ext uri="{BB962C8B-B14F-4D97-AF65-F5344CB8AC3E}">
        <p14:creationId xmlns:p14="http://schemas.microsoft.com/office/powerpoint/2010/main" val="40952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30963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cs typeface="Times New Roman" charset="0"/>
              </a:rPr>
              <a:t>Mengapa</a:t>
            </a:r>
            <a:r>
              <a:rPr lang="en-US" sz="2400" b="1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400" b="1" dirty="0" err="1">
                <a:latin typeface="Book Antiqua" pitchFamily="18" charset="0"/>
                <a:cs typeface="Times New Roman" charset="0"/>
              </a:rPr>
              <a:t>bisa</a:t>
            </a:r>
            <a:r>
              <a:rPr lang="en-US" sz="2400" b="1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400" b="1" dirty="0" err="1">
                <a:latin typeface="Book Antiqua" pitchFamily="18" charset="0"/>
                <a:cs typeface="Times New Roman" charset="0"/>
              </a:rPr>
              <a:t>terjadi</a:t>
            </a:r>
            <a:r>
              <a:rPr lang="en-US" sz="2400" b="1" dirty="0">
                <a:latin typeface="Book Antiqua" pitchFamily="18" charset="0"/>
                <a:cs typeface="Times New Roman" charset="0"/>
              </a:rPr>
              <a:t> buffer over flow</a:t>
            </a:r>
            <a:r>
              <a:rPr lang="en-US" sz="2400" b="1" dirty="0" smtClean="0">
                <a:latin typeface="Book Antiqua" pitchFamily="18" charset="0"/>
                <a:cs typeface="Times New Roman" charset="0"/>
              </a:rPr>
              <a:t>?</a:t>
            </a:r>
          </a:p>
          <a:p>
            <a:r>
              <a:rPr lang="en-US" dirty="0"/>
              <a:t>Program yang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/>
              <a:t>programmer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programnya</a:t>
            </a:r>
            <a:endParaRPr lang="en-US" dirty="0"/>
          </a:p>
          <a:p>
            <a:r>
              <a:rPr lang="en-US" dirty="0"/>
              <a:t>Relies on external data to control </a:t>
            </a:r>
            <a:r>
              <a:rPr lang="en-US" dirty="0" err="1"/>
              <a:t>pada</a:t>
            </a:r>
            <a:r>
              <a:rPr lang="en-US" dirty="0"/>
              <a:t> program</a:t>
            </a:r>
          </a:p>
          <a:p>
            <a:pPr marL="0" indent="0">
              <a:buNone/>
            </a:pPr>
            <a:endParaRPr lang="en-US" sz="2400" b="1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641375"/>
              </p:ext>
            </p:extLst>
          </p:nvPr>
        </p:nvGraphicFramePr>
        <p:xfrm>
          <a:off x="3398258" y="4010608"/>
          <a:ext cx="7502769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Photo Editor Photo" r:id="rId3" imgW="5819048" imgH="2572109" progId="MSPhotoEd.3">
                  <p:embed/>
                </p:oleObj>
              </mc:Choice>
              <mc:Fallback>
                <p:oleObj name="Photo Editor Photo" r:id="rId3" imgW="5819048" imgH="2572109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258" y="4010608"/>
                        <a:ext cx="7502769" cy="269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4" name="Rectangle 20" descr="Dotted grid"/>
          <p:cNvSpPr>
            <a:spLocks noGrp="1" noChangeArrowheads="1"/>
          </p:cNvSpPr>
          <p:nvPr>
            <p:ph type="title"/>
          </p:nvPr>
        </p:nvSpPr>
        <p:spPr>
          <a:xfrm>
            <a:off x="261257" y="951722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Buffer overflow (1)</a:t>
            </a:r>
          </a:p>
        </p:txBody>
      </p:sp>
    </p:spTree>
    <p:extLst>
      <p:ext uri="{BB962C8B-B14F-4D97-AF65-F5344CB8AC3E}">
        <p14:creationId xmlns:p14="http://schemas.microsoft.com/office/powerpoint/2010/main" val="109536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8286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b="1" dirty="0" err="1">
                <a:latin typeface="Book Antiqua" pitchFamily="18" charset="0"/>
                <a:cs typeface="Times New Roman" charset="0"/>
              </a:rPr>
              <a:t>Sisi</a:t>
            </a:r>
            <a:r>
              <a:rPr lang="en-US" sz="2000" b="1" dirty="0">
                <a:latin typeface="Book Antiqua" pitchFamily="18" charset="0"/>
                <a:cs typeface="Times New Roman" charset="0"/>
              </a:rPr>
              <a:t> Programmer: </a:t>
            </a:r>
          </a:p>
          <a:p>
            <a:pPr lvl="1">
              <a:buSzPct val="125000"/>
              <a:buFont typeface="Wingdings" pitchFamily="2" charset="2"/>
              <a:buNone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	Coding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teliti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sabar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sehingga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kemungkinan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kekeliruan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coding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menyebabkan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buffer over flow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dapat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dihindari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b="1" dirty="0" err="1">
                <a:latin typeface="Book Antiqua" pitchFamily="18" charset="0"/>
                <a:cs typeface="Times New Roman" charset="0"/>
              </a:rPr>
              <a:t>Sisi</a:t>
            </a:r>
            <a:r>
              <a:rPr lang="en-US" sz="2000" b="1" dirty="0">
                <a:latin typeface="Book Antiqua" pitchFamily="18" charset="0"/>
                <a:cs typeface="Times New Roman" charset="0"/>
              </a:rPr>
              <a:t> User</a:t>
            </a:r>
          </a:p>
          <a:p>
            <a:pPr lvl="2">
              <a:buSzPct val="125000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Selalu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mengikuti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informasi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bug-bug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melalui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milis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situs-situs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keamanan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(Securityfocus.com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lain-lain)</a:t>
            </a:r>
          </a:p>
          <a:p>
            <a:pPr lvl="2">
              <a:buSzPct val="125000"/>
            </a:pPr>
            <a:r>
              <a:rPr lang="en-US" sz="2000" dirty="0" err="1">
                <a:latin typeface="Book Antiqua" pitchFamily="18" charset="0"/>
                <a:sym typeface="Webdings" pitchFamily="18" charset="2"/>
              </a:rPr>
              <a:t>Update..update</a:t>
            </a:r>
            <a:r>
              <a:rPr lang="en-US" sz="2000" dirty="0">
                <a:latin typeface="Book Antiqua" pitchFamily="18" charset="0"/>
                <a:sym typeface="Webdings" pitchFamily="18" charset="2"/>
              </a:rPr>
              <a:t>…</a:t>
            </a:r>
            <a:r>
              <a:rPr lang="en-US" sz="2000" dirty="0" err="1">
                <a:latin typeface="Book Antiqua" pitchFamily="18" charset="0"/>
                <a:sym typeface="Webdings" pitchFamily="18" charset="2"/>
              </a:rPr>
              <a:t>dan</a:t>
            </a:r>
            <a:r>
              <a:rPr lang="en-US" sz="2000" dirty="0">
                <a:latin typeface="Book Antiqua" pitchFamily="18" charset="0"/>
                <a:sym typeface="Webdings" pitchFamily="18" charset="2"/>
              </a:rPr>
              <a:t> update!</a:t>
            </a:r>
          </a:p>
          <a:p>
            <a:pPr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20486" name="Rectangle 6" descr="Dotted grid"/>
          <p:cNvSpPr>
            <a:spLocks noGrp="1" noChangeArrowheads="1"/>
          </p:cNvSpPr>
          <p:nvPr>
            <p:ph type="title"/>
          </p:nvPr>
        </p:nvSpPr>
        <p:spPr>
          <a:xfrm>
            <a:off x="317241" y="989045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Book Antiqua" pitchFamily="18" charset="0"/>
              </a:rPr>
              <a:t>Buffer overflow </a:t>
            </a:r>
            <a:r>
              <a:rPr lang="en-US" sz="3600" b="1" dirty="0" smtClean="0">
                <a:solidFill>
                  <a:schemeClr val="tx1"/>
                </a:solidFill>
                <a:latin typeface="Book Antiqua" pitchFamily="18" charset="0"/>
              </a:rPr>
              <a:t>(2)</a:t>
            </a:r>
            <a:endParaRPr lang="en-US" sz="3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4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30963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dapat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diakses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dari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host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tidak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berhak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i="1" dirty="0">
                <a:latin typeface="Book Antiqua" pitchFamily="18" charset="0"/>
                <a:cs typeface="Times New Roman" charset="0"/>
              </a:rPr>
              <a:t>Privilege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dapat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diexploitasi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sym typeface="Webdings" pitchFamily="18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Pengaturan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hak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akses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host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ketat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Pengaturan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privilege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ketat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</p:txBody>
      </p:sp>
      <p:sp>
        <p:nvSpPr>
          <p:cNvPr id="21509" name="Rectangle 5" descr="Dotted grid"/>
          <p:cNvSpPr>
            <a:spLocks noGrp="1" noChangeArrowheads="1"/>
          </p:cNvSpPr>
          <p:nvPr>
            <p:ph type="title"/>
          </p:nvPr>
        </p:nvSpPr>
        <p:spPr>
          <a:xfrm>
            <a:off x="466531" y="989045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Kesalahan konfigurasi</a:t>
            </a:r>
          </a:p>
        </p:txBody>
      </p:sp>
    </p:spTree>
    <p:extLst>
      <p:ext uri="{BB962C8B-B14F-4D97-AF65-F5344CB8AC3E}">
        <p14:creationId xmlns:p14="http://schemas.microsoft.com/office/powerpoint/2010/main" val="8674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12302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Servis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tidak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diperlukan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memakan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resource 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Semakin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banyak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servis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semakin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banyak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ancaman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karena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bug-bug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ditemukan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Servis-servis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jaringan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membuka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port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komunikasi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Password default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diketahui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oleh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khalayak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Sample program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dapat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diexploitasi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Nyalakan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servis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diperlukan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saja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Konfigurasikan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seaman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mungkin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Buang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semua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tidak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diperlukan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setelah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installasi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22533" name="Rectangle 5" descr="Dotted grid"/>
          <p:cNvSpPr>
            <a:spLocks noGrp="1" noChangeArrowheads="1"/>
          </p:cNvSpPr>
          <p:nvPr>
            <p:ph type="title"/>
          </p:nvPr>
        </p:nvSpPr>
        <p:spPr>
          <a:xfrm>
            <a:off x="391886" y="970384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Installasi default</a:t>
            </a:r>
          </a:p>
        </p:txBody>
      </p:sp>
    </p:spTree>
    <p:extLst>
      <p:ext uri="{BB962C8B-B14F-4D97-AF65-F5344CB8AC3E}">
        <p14:creationId xmlns:p14="http://schemas.microsoft.com/office/powerpoint/2010/main" val="16169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49624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  <a:hlinkClick r:id="rId2" action="ppaction://hlinksldjump"/>
              </a:rPr>
              <a:t>Sniffing (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2" action="ppaction://hlinksldjump"/>
              </a:rPr>
              <a:t>penyadapan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2" action="ppaction://hlinksldjump"/>
              </a:rPr>
              <a:t>)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  <a:hlinkClick r:id="rId3" action="ppaction://hlinksldjump"/>
              </a:rPr>
              <a:t>Spoofing (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3" action="ppaction://hlinksldjump"/>
              </a:rPr>
              <a:t>pemalsuan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3" action="ppaction://hlinksldjump"/>
              </a:rPr>
              <a:t>)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  <a:hlinkClick r:id="rId4" action="ppaction://hlinksldjump"/>
              </a:rPr>
              <a:t>Session hijacking (</a:t>
            </a:r>
            <a:r>
              <a:rPr lang="en-US" sz="2000" dirty="0" err="1">
                <a:latin typeface="Book Antiqua" pitchFamily="18" charset="0"/>
                <a:cs typeface="Times New Roman" charset="0"/>
                <a:hlinkClick r:id="rId4" action="ppaction://hlinksldjump"/>
              </a:rPr>
              <a:t>pembajakan</a:t>
            </a:r>
            <a:r>
              <a:rPr lang="en-US" sz="2000" dirty="0">
                <a:latin typeface="Book Antiqua" pitchFamily="18" charset="0"/>
                <a:cs typeface="Times New Roman" charset="0"/>
                <a:hlinkClick r:id="rId4" action="ppaction://hlinksldjump"/>
              </a:rPr>
              <a:t>)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DOS </a:t>
            </a:r>
            <a:r>
              <a:rPr lang="en-US" sz="2000" dirty="0" smtClean="0">
                <a:latin typeface="Book Antiqua" pitchFamily="18" charset="0"/>
                <a:cs typeface="Times New Roman" charset="0"/>
              </a:rPr>
              <a:t>attack</a:t>
            </a:r>
            <a:endParaRPr lang="id-ID" sz="2000" dirty="0" smtClean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id-ID" dirty="0" smtClean="0">
                <a:latin typeface="Book Antiqua" pitchFamily="18" charset="0"/>
                <a:cs typeface="Times New Roman" charset="0"/>
              </a:rPr>
              <a:t>Spamming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id-ID" sz="2000" dirty="0" smtClean="0">
                <a:latin typeface="Book Antiqua" pitchFamily="18" charset="0"/>
                <a:cs typeface="Times New Roman" charset="0"/>
              </a:rPr>
              <a:t>Hacking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id-ID" dirty="0" smtClean="0">
                <a:latin typeface="Book Antiqua" pitchFamily="18" charset="0"/>
                <a:cs typeface="Times New Roman" charset="0"/>
              </a:rPr>
              <a:t>Malcious Software (Malware)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id-ID" sz="2000" dirty="0" smtClean="0">
                <a:latin typeface="Book Antiqua" pitchFamily="18" charset="0"/>
                <a:cs typeface="Times New Roman" charset="0"/>
              </a:rPr>
              <a:t>Snooping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id-ID" dirty="0" smtClean="0">
                <a:latin typeface="Book Antiqua" pitchFamily="18" charset="0"/>
                <a:cs typeface="Times New Roman" charset="0"/>
              </a:rPr>
              <a:t>Pharming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id-ID" sz="2000" dirty="0" smtClean="0">
                <a:latin typeface="Book Antiqua" pitchFamily="18" charset="0"/>
                <a:cs typeface="Times New Roman" charset="0"/>
              </a:rPr>
              <a:t>Defacing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id-ID" dirty="0" smtClean="0">
                <a:latin typeface="Book Antiqua" pitchFamily="18" charset="0"/>
                <a:cs typeface="Times New Roman" charset="0"/>
              </a:rPr>
              <a:t>Phising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id-ID" sz="2000" dirty="0" smtClean="0">
                <a:latin typeface="Book Antiqua" pitchFamily="18" charset="0"/>
                <a:cs typeface="Times New Roman" charset="0"/>
              </a:rPr>
              <a:t>Jamming</a:t>
            </a:r>
          </a:p>
          <a:p>
            <a:pPr marL="457200" lvl="1" indent="0">
              <a:buSzPct val="125000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sym typeface="Webdings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latin typeface="Book Antiqua" pitchFamily="18" charset="0"/>
              <a:sym typeface="Webdings" pitchFamily="18" charset="2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23557" name="Rectangle 5" descr="Dotted grid"/>
          <p:cNvSpPr>
            <a:spLocks noGrp="1" noChangeArrowheads="1"/>
          </p:cNvSpPr>
          <p:nvPr>
            <p:ph type="title"/>
          </p:nvPr>
        </p:nvSpPr>
        <p:spPr>
          <a:xfrm>
            <a:off x="391886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</a:rPr>
              <a:t>Ancaman</a:t>
            </a: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</a:rPr>
              <a:t>serangan</a:t>
            </a: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</a:rPr>
              <a:t>melalui</a:t>
            </a: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</a:rPr>
              <a:t>jaringan</a:t>
            </a:r>
            <a:endParaRPr lang="en-US" sz="3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74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74980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cs typeface="Times New Roman" charset="0"/>
              </a:rPr>
              <a:t>Bagaimana</a:t>
            </a:r>
            <a:r>
              <a:rPr lang="en-US" sz="2400" b="1" dirty="0">
                <a:latin typeface="Book Antiqua" pitchFamily="18" charset="0"/>
                <a:cs typeface="Times New Roman" charset="0"/>
              </a:rPr>
              <a:t> Sniffing </a:t>
            </a:r>
            <a:r>
              <a:rPr lang="en-US" sz="2400" b="1" dirty="0" err="1">
                <a:latin typeface="Book Antiqua" pitchFamily="18" charset="0"/>
                <a:cs typeface="Times New Roman" charset="0"/>
              </a:rPr>
              <a:t>terjadi</a:t>
            </a:r>
            <a:r>
              <a:rPr lang="en-US" sz="2400" b="1" dirty="0">
                <a:latin typeface="Book Antiqua" pitchFamily="18" charset="0"/>
                <a:cs typeface="Times New Roman" charset="0"/>
              </a:rPr>
              <a:t>?</a:t>
            </a:r>
          </a:p>
          <a:p>
            <a:pPr>
              <a:buFont typeface="Wingdings" pitchFamily="2" charset="2"/>
              <a:buNone/>
            </a:pPr>
            <a:endParaRPr lang="en-US" b="1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Enkripsi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(SSL, SSH, PGP,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lain-lain)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Penggunaan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switch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sebagai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pengganti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hub</a:t>
            </a: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588000" y="2133600"/>
            <a:ext cx="538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graphicFrame>
        <p:nvGraphicFramePr>
          <p:cNvPr id="266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639096"/>
              </p:ext>
            </p:extLst>
          </p:nvPr>
        </p:nvGraphicFramePr>
        <p:xfrm>
          <a:off x="809731" y="2590800"/>
          <a:ext cx="4407877" cy="207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Photo Editor Photo" r:id="rId3" imgW="3029373" imgH="1752381" progId="MSPhotoEd.3">
                  <p:embed/>
                </p:oleObj>
              </mc:Choice>
              <mc:Fallback>
                <p:oleObj name="Photo Editor Photo" r:id="rId3" imgW="3029373" imgH="1752381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731" y="2590800"/>
                        <a:ext cx="4407877" cy="207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791200" y="3091543"/>
            <a:ext cx="4978400" cy="1323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0" dirty="0">
                <a:latin typeface="Book Antiqua" pitchFamily="18" charset="0"/>
              </a:rPr>
              <a:t>Sniffer </a:t>
            </a:r>
            <a:r>
              <a:rPr lang="en-US" sz="2000" b="0" dirty="0" err="1">
                <a:latin typeface="Book Antiqua" pitchFamily="18" charset="0"/>
              </a:rPr>
              <a:t>mengubah</a:t>
            </a:r>
            <a:r>
              <a:rPr lang="en-US" sz="2000" b="0" dirty="0">
                <a:latin typeface="Book Antiqua" pitchFamily="18" charset="0"/>
              </a:rPr>
              <a:t> mode </a:t>
            </a:r>
            <a:r>
              <a:rPr lang="en-US" sz="2000" b="0" dirty="0" err="1">
                <a:latin typeface="Book Antiqua" pitchFamily="18" charset="0"/>
              </a:rPr>
              <a:t>ethernet</a:t>
            </a:r>
            <a:r>
              <a:rPr lang="en-US" sz="2000" b="0" dirty="0">
                <a:latin typeface="Book Antiqua" pitchFamily="18" charset="0"/>
              </a:rPr>
              <a:t> </a:t>
            </a:r>
            <a:r>
              <a:rPr lang="en-US" sz="2000" b="0" dirty="0" err="1">
                <a:latin typeface="Book Antiqua" pitchFamily="18" charset="0"/>
              </a:rPr>
              <a:t>untuk</a:t>
            </a:r>
            <a:r>
              <a:rPr lang="en-US" sz="2000" b="0" dirty="0">
                <a:latin typeface="Book Antiqua" pitchFamily="18" charset="0"/>
              </a:rPr>
              <a:t> </a:t>
            </a:r>
            <a:r>
              <a:rPr lang="en-US" sz="2000" b="0" dirty="0" err="1">
                <a:latin typeface="Book Antiqua" pitchFamily="18" charset="0"/>
              </a:rPr>
              <a:t>mendengarkan</a:t>
            </a:r>
            <a:r>
              <a:rPr lang="en-US" sz="2000" b="0" dirty="0">
                <a:latin typeface="Book Antiqua" pitchFamily="18" charset="0"/>
              </a:rPr>
              <a:t> </a:t>
            </a:r>
            <a:r>
              <a:rPr lang="en-US" sz="2000" b="0" dirty="0" err="1">
                <a:latin typeface="Book Antiqua" pitchFamily="18" charset="0"/>
              </a:rPr>
              <a:t>seluruh</a:t>
            </a:r>
            <a:r>
              <a:rPr lang="en-US" sz="2000" b="0" dirty="0">
                <a:latin typeface="Book Antiqua" pitchFamily="18" charset="0"/>
              </a:rPr>
              <a:t> </a:t>
            </a:r>
            <a:r>
              <a:rPr lang="en-US" sz="2000" b="0" dirty="0" err="1">
                <a:latin typeface="Book Antiqua" pitchFamily="18" charset="0"/>
              </a:rPr>
              <a:t>paket</a:t>
            </a:r>
            <a:r>
              <a:rPr lang="en-US" sz="2000" b="0" dirty="0">
                <a:latin typeface="Book Antiqua" pitchFamily="18" charset="0"/>
              </a:rPr>
              <a:t> data </a:t>
            </a:r>
            <a:r>
              <a:rPr lang="en-US" sz="2000" b="0" dirty="0" err="1">
                <a:latin typeface="Book Antiqua" pitchFamily="18" charset="0"/>
              </a:rPr>
              <a:t>pada</a:t>
            </a:r>
            <a:r>
              <a:rPr lang="en-US" sz="2000" b="0" dirty="0">
                <a:latin typeface="Book Antiqua" pitchFamily="18" charset="0"/>
              </a:rPr>
              <a:t> </a:t>
            </a:r>
            <a:r>
              <a:rPr lang="en-US" sz="2000" b="0" dirty="0" err="1">
                <a:latin typeface="Book Antiqua" pitchFamily="18" charset="0"/>
              </a:rPr>
              <a:t>jaringan</a:t>
            </a:r>
            <a:r>
              <a:rPr lang="en-US" sz="2000" b="0" dirty="0">
                <a:latin typeface="Book Antiqua" pitchFamily="18" charset="0"/>
              </a:rPr>
              <a:t> yang </a:t>
            </a:r>
            <a:r>
              <a:rPr lang="en-US" sz="2000" b="0" dirty="0" err="1">
                <a:latin typeface="Book Antiqua" pitchFamily="18" charset="0"/>
              </a:rPr>
              <a:t>menggunakan</a:t>
            </a:r>
            <a:r>
              <a:rPr lang="en-US" sz="2000" b="0" dirty="0">
                <a:latin typeface="Book Antiqua" pitchFamily="18" charset="0"/>
              </a:rPr>
              <a:t> </a:t>
            </a:r>
            <a:r>
              <a:rPr lang="en-US" sz="2000" dirty="0">
                <a:latin typeface="Book Antiqua" pitchFamily="18" charset="0"/>
              </a:rPr>
              <a:t>hub </a:t>
            </a:r>
            <a:r>
              <a:rPr lang="en-US" sz="2000" b="0" dirty="0" err="1">
                <a:latin typeface="Book Antiqua" pitchFamily="18" charset="0"/>
              </a:rPr>
              <a:t>sebagai</a:t>
            </a:r>
            <a:r>
              <a:rPr lang="en-US" sz="2000" b="0" dirty="0">
                <a:latin typeface="Book Antiqua" pitchFamily="18" charset="0"/>
              </a:rPr>
              <a:t> </a:t>
            </a:r>
            <a:r>
              <a:rPr lang="en-US" sz="2000" b="0" dirty="0" err="1">
                <a:latin typeface="Book Antiqua" pitchFamily="18" charset="0"/>
              </a:rPr>
              <a:t>konsentrator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26633" name="Rectangle 9" descr="Dotted grid"/>
          <p:cNvSpPr>
            <a:spLocks noGrp="1" noChangeArrowheads="1"/>
          </p:cNvSpPr>
          <p:nvPr>
            <p:ph type="title"/>
          </p:nvPr>
        </p:nvSpPr>
        <p:spPr>
          <a:xfrm>
            <a:off x="279918" y="970384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Sniffing</a:t>
            </a:r>
          </a:p>
        </p:txBody>
      </p:sp>
    </p:spTree>
    <p:extLst>
      <p:ext uri="{BB962C8B-B14F-4D97-AF65-F5344CB8AC3E}">
        <p14:creationId xmlns:p14="http://schemas.microsoft.com/office/powerpoint/2010/main" val="128160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49625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Jenis-jenis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spoofing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IP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MAC address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DNS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Routing</a:t>
            </a:r>
          </a:p>
          <a:p>
            <a:pPr>
              <a:buFont typeface="Wingdings" pitchFamily="2" charset="2"/>
              <a:buNone/>
            </a:pPr>
            <a:endParaRPr lang="en-US" sz="2000" b="1" dirty="0">
              <a:latin typeface="Book Antiqua" pitchFamily="18" charset="0"/>
              <a:sym typeface="Webdings" pitchFamily="18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Implementasi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firewall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benar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Patch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mencegah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prediksi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sequence number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Mengeset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router agar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tidak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bisa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dilewatkan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kecuali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melalui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rute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telah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ditentukan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24589" name="Rectangle 13" descr="Dotted grid"/>
          <p:cNvSpPr>
            <a:spLocks noGrp="1" noChangeArrowheads="1"/>
          </p:cNvSpPr>
          <p:nvPr>
            <p:ph type="title"/>
          </p:nvPr>
        </p:nvSpPr>
        <p:spPr>
          <a:xfrm>
            <a:off x="354564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Spoofing (Pemalsuan)</a:t>
            </a:r>
          </a:p>
        </p:txBody>
      </p:sp>
    </p:spTree>
    <p:extLst>
      <p:ext uri="{BB962C8B-B14F-4D97-AF65-F5344CB8AC3E}">
        <p14:creationId xmlns:p14="http://schemas.microsoft.com/office/powerpoint/2010/main" val="173521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105608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Bagaimana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Session Hijacking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terjadi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?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Sniff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Prediksi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sequence number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Spoof IP/MAC address</a:t>
            </a: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Cegah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sniffing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Cegah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spoofing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27657" name="Rectangle 9" descr="Dotted grid"/>
          <p:cNvSpPr>
            <a:spLocks noGrp="1" noChangeArrowheads="1"/>
          </p:cNvSpPr>
          <p:nvPr>
            <p:ph type="title"/>
          </p:nvPr>
        </p:nvSpPr>
        <p:spPr>
          <a:xfrm>
            <a:off x="746449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Session Hijacking (Pembajakan)</a:t>
            </a:r>
          </a:p>
        </p:txBody>
      </p:sp>
    </p:spTree>
    <p:extLst>
      <p:ext uri="{BB962C8B-B14F-4D97-AF65-F5344CB8AC3E}">
        <p14:creationId xmlns:p14="http://schemas.microsoft.com/office/powerpoint/2010/main" val="34333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600" y="2068286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>
                <a:latin typeface="Book Antiqua" pitchFamily="18" charset="0"/>
                <a:sym typeface="Webdings" pitchFamily="18" charset="2"/>
              </a:rPr>
              <a:t>DOS (Denial of Service)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latin typeface="Book Antiqua" pitchFamily="18" charset="0"/>
                <a:sym typeface="Webdings" pitchFamily="18" charset="2"/>
              </a:rPr>
              <a:t>	</a:t>
            </a:r>
            <a:r>
              <a:rPr lang="en-US" sz="2000" dirty="0" err="1">
                <a:latin typeface="Book Antiqua" pitchFamily="18" charset="0"/>
                <a:sym typeface="Webdings" pitchFamily="18" charset="2"/>
              </a:rPr>
              <a:t>Servis</a:t>
            </a:r>
            <a:r>
              <a:rPr lang="en-US" sz="2000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000" dirty="0" err="1">
                <a:latin typeface="Book Antiqua" pitchFamily="18" charset="0"/>
                <a:sym typeface="Webdings" pitchFamily="18" charset="2"/>
              </a:rPr>
              <a:t>tidak</a:t>
            </a:r>
            <a:r>
              <a:rPr lang="en-US" sz="2000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000" dirty="0" err="1">
                <a:latin typeface="Book Antiqua" pitchFamily="18" charset="0"/>
                <a:sym typeface="Webdings" pitchFamily="18" charset="2"/>
              </a:rPr>
              <a:t>mampu</a:t>
            </a:r>
            <a:r>
              <a:rPr lang="en-US" sz="2000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000" dirty="0" err="1">
                <a:latin typeface="Book Antiqua" pitchFamily="18" charset="0"/>
                <a:sym typeface="Webdings" pitchFamily="18" charset="2"/>
              </a:rPr>
              <a:t>melayani</a:t>
            </a:r>
            <a:r>
              <a:rPr lang="en-US" sz="2000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000" dirty="0" err="1">
                <a:latin typeface="Book Antiqua" pitchFamily="18" charset="0"/>
                <a:sym typeface="Webdings" pitchFamily="18" charset="2"/>
              </a:rPr>
              <a:t>sebagaimana</a:t>
            </a:r>
            <a:r>
              <a:rPr lang="en-US" sz="2000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000" dirty="0" err="1">
                <a:latin typeface="Book Antiqua" pitchFamily="18" charset="0"/>
                <a:sym typeface="Webdings" pitchFamily="18" charset="2"/>
              </a:rPr>
              <a:t>mestinya</a:t>
            </a:r>
            <a:endParaRPr lang="en-US" sz="2000" dirty="0">
              <a:latin typeface="Book Antiqua" pitchFamily="18" charset="0"/>
              <a:sym typeface="Webdings" pitchFamily="18" charset="2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latin typeface="Book Antiqua" pitchFamily="18" charset="0"/>
              <a:sym typeface="Webdings" pitchFamily="18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Jenis-jenis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DOS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Atack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Mematikan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servis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secara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local/remote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Menguras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resource: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hardisk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, memory,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prosessor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, bandwidth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i="1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32774" name="Rectangle 6" descr="Dotted grid"/>
          <p:cNvSpPr>
            <a:spLocks noGrp="1" noChangeArrowheads="1"/>
          </p:cNvSpPr>
          <p:nvPr>
            <p:ph type="title"/>
          </p:nvPr>
        </p:nvSpPr>
        <p:spPr>
          <a:xfrm>
            <a:off x="634482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DOS attack(1)</a:t>
            </a:r>
          </a:p>
        </p:txBody>
      </p:sp>
    </p:spTree>
    <p:extLst>
      <p:ext uri="{BB962C8B-B14F-4D97-AF65-F5344CB8AC3E}">
        <p14:creationId xmlns:p14="http://schemas.microsoft.com/office/powerpoint/2010/main" val="30101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mematikan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servis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secara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local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Membunuh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proses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pada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servis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Mengubah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konfigurasi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servis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</a:t>
            </a:r>
            <a:r>
              <a:rPr lang="en-US" sz="2000" i="1" dirty="0" err="1">
                <a:latin typeface="Book Antiqua" pitchFamily="18" charset="0"/>
                <a:cs typeface="Times New Roman" charset="0"/>
              </a:rPr>
              <a:t>crash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servis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Patch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terbaru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Pengaturan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privilege 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user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tepat</a:t>
            </a:r>
            <a:endParaRPr lang="en-US" sz="2000" i="1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Deteksi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perubahan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program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integrity-checking</a:t>
            </a:r>
            <a:endParaRPr lang="en-US" sz="2000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34822" name="Rectangle 6" descr="Dotted grid"/>
          <p:cNvSpPr>
            <a:spLocks noGrp="1" noChangeArrowheads="1"/>
          </p:cNvSpPr>
          <p:nvPr>
            <p:ph type="title"/>
          </p:nvPr>
        </p:nvSpPr>
        <p:spPr>
          <a:xfrm>
            <a:off x="410547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DOS attack (2)</a:t>
            </a:r>
          </a:p>
        </p:txBody>
      </p:sp>
    </p:spTree>
    <p:extLst>
      <p:ext uri="{BB962C8B-B14F-4D97-AF65-F5344CB8AC3E}">
        <p14:creationId xmlns:p14="http://schemas.microsoft.com/office/powerpoint/2010/main" val="278704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Klasifikasi</a:t>
            </a:r>
            <a:r>
              <a:rPr lang="en-GB" b="1" dirty="0"/>
              <a:t> </a:t>
            </a:r>
            <a:r>
              <a:rPr lang="en-GB" b="1" dirty="0" err="1"/>
              <a:t>kejahatan</a:t>
            </a:r>
            <a:r>
              <a:rPr lang="en-GB" b="1" dirty="0"/>
              <a:t> </a:t>
            </a:r>
            <a:r>
              <a:rPr lang="en-GB" b="1" dirty="0" err="1"/>
              <a:t>Komputer</a:t>
            </a:r>
            <a:r>
              <a:rPr lang="en-GB" b="1" dirty="0"/>
              <a:t> </a:t>
            </a:r>
            <a:r>
              <a:rPr lang="en-GB" b="1" dirty="0" smtClean="0"/>
              <a:t>: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82351" y="3060441"/>
            <a:ext cx="3191069" cy="111967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LEVEL ANNOYING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75715" y="3060441"/>
            <a:ext cx="3191069" cy="111967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LEVEL DANGEROUS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>
            <a:off x="4273420" y="3620278"/>
            <a:ext cx="280229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83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mematikan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servis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secara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i="1" dirty="0">
                <a:latin typeface="Book Antiqua" pitchFamily="18" charset="0"/>
                <a:sym typeface="Webdings" pitchFamily="18" charset="2"/>
              </a:rPr>
              <a:t>remote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Mengirimkan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malformed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packet TCP/IP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korban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Spoofing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Implementasi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patch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terbaru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Cegah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spoofing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29702" name="Rectangle 6" descr="Dotted grid"/>
          <p:cNvSpPr>
            <a:spLocks noGrp="1" noChangeArrowheads="1"/>
          </p:cNvSpPr>
          <p:nvPr>
            <p:ph type="title"/>
          </p:nvPr>
        </p:nvSpPr>
        <p:spPr>
          <a:xfrm>
            <a:off x="597159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DOS attack (3)</a:t>
            </a:r>
          </a:p>
        </p:txBody>
      </p:sp>
    </p:spTree>
    <p:extLst>
      <p:ext uri="{BB962C8B-B14F-4D97-AF65-F5344CB8AC3E}">
        <p14:creationId xmlns:p14="http://schemas.microsoft.com/office/powerpoint/2010/main" val="187951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86946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menguras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resource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secara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 local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Menciptakan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proses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secara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paralel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Menulis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file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Mengirimkan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paket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host lain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Pengaturan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privilege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tepat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Penggunaan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resurce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cukup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untuk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sensitif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Penggunaan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bandwidth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cukup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30726" name="Rectangle 6" descr="Dotted grid"/>
          <p:cNvSpPr>
            <a:spLocks noGrp="1" noChangeArrowheads="1"/>
          </p:cNvSpPr>
          <p:nvPr>
            <p:ph type="title"/>
          </p:nvPr>
        </p:nvSpPr>
        <p:spPr>
          <a:xfrm>
            <a:off x="727788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DOS attack (4)</a:t>
            </a:r>
          </a:p>
        </p:txBody>
      </p:sp>
    </p:spTree>
    <p:extLst>
      <p:ext uri="{BB962C8B-B14F-4D97-AF65-F5344CB8AC3E}">
        <p14:creationId xmlns:p14="http://schemas.microsoft.com/office/powerpoint/2010/main" val="235805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1600" y="2105608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menguras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resource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secara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 remote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Teknik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Syn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flood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Teknik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Smurf attack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Teknik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DDOS (Distributed DOS)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39940" name="Rectangle 4" descr="Dotted grid"/>
          <p:cNvSpPr>
            <a:spLocks noGrp="1" noChangeArrowheads="1"/>
          </p:cNvSpPr>
          <p:nvPr>
            <p:ph type="title"/>
          </p:nvPr>
        </p:nvSpPr>
        <p:spPr>
          <a:xfrm>
            <a:off x="447870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DOS attack (5)</a:t>
            </a:r>
          </a:p>
        </p:txBody>
      </p:sp>
    </p:spTree>
    <p:extLst>
      <p:ext uri="{BB962C8B-B14F-4D97-AF65-F5344CB8AC3E}">
        <p14:creationId xmlns:p14="http://schemas.microsoft.com/office/powerpoint/2010/main" val="13820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161591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SYN Flood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Korban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mengalokasikan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memori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untuk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mengingat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sequence number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tiap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paket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data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datang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sampai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expired time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nya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terlampaui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Jaringan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dipadati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paket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sampah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SzPct val="125000"/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40964" name="Rectangle 4" descr="Dotted grid"/>
          <p:cNvSpPr>
            <a:spLocks noGrp="1" noChangeArrowheads="1"/>
          </p:cNvSpPr>
          <p:nvPr>
            <p:ph type="title"/>
          </p:nvPr>
        </p:nvSpPr>
        <p:spPr>
          <a:xfrm>
            <a:off x="727788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DOS attack (6)</a:t>
            </a:r>
          </a:p>
        </p:txBody>
      </p:sp>
    </p:spTree>
    <p:extLst>
      <p:ext uri="{BB962C8B-B14F-4D97-AF65-F5344CB8AC3E}">
        <p14:creationId xmlns:p14="http://schemas.microsoft.com/office/powerpoint/2010/main" val="30812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161592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SYN Flood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Pengalokasian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bandwidth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cukup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Gateway/ISP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cadangan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Meningkatkan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kemampuan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jumlah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antrian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koneksi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Perkecil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i="1" dirty="0">
                <a:latin typeface="Book Antiqua" pitchFamily="18" charset="0"/>
                <a:cs typeface="Times New Roman" charset="0"/>
              </a:rPr>
              <a:t>timeout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paket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data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Mengaktifkan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SYN Cookies (Linux)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  <a:p>
            <a:pPr>
              <a:buSzPct val="125000"/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45060" name="Rectangle 4" descr="Dotted grid"/>
          <p:cNvSpPr>
            <a:spLocks noGrp="1" noChangeArrowheads="1"/>
          </p:cNvSpPr>
          <p:nvPr>
            <p:ph type="title"/>
          </p:nvPr>
        </p:nvSpPr>
        <p:spPr>
          <a:xfrm>
            <a:off x="634482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DOS attack (7)</a:t>
            </a:r>
          </a:p>
        </p:txBody>
      </p:sp>
    </p:spTree>
    <p:extLst>
      <p:ext uri="{BB962C8B-B14F-4D97-AF65-F5344CB8AC3E}">
        <p14:creationId xmlns:p14="http://schemas.microsoft.com/office/powerpoint/2010/main" val="400100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Smurf attack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Pengiriman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paket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spoof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alamat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broadcast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Flooding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paket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ICMP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Flooding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paket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UDP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SzPct val="125000"/>
              <a:buFont typeface="Wingdings" pitchFamily="2" charset="2"/>
              <a:buChar char="q"/>
            </a:pP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Bandwidth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cukup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Pemasangan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firewall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benar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41988" name="Rectangle 4" descr="Dotted grid"/>
          <p:cNvSpPr>
            <a:spLocks noGrp="1" noChangeArrowheads="1"/>
          </p:cNvSpPr>
          <p:nvPr>
            <p:ph type="title"/>
          </p:nvPr>
        </p:nvSpPr>
        <p:spPr>
          <a:xfrm>
            <a:off x="485191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DOS attack (8)</a:t>
            </a:r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557807"/>
              </p:ext>
            </p:extLst>
          </p:nvPr>
        </p:nvGraphicFramePr>
        <p:xfrm>
          <a:off x="5494215" y="2851120"/>
          <a:ext cx="5783385" cy="283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Image" r:id="rId3" imgW="6247619" imgH="3771429" progId="Photoshop.Image.6">
                  <p:embed/>
                </p:oleObj>
              </mc:Choice>
              <mc:Fallback>
                <p:oleObj name="Image" r:id="rId3" imgW="6247619" imgH="3771429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215" y="2851120"/>
                        <a:ext cx="5783385" cy="283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02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DDOS (Distributed DOS)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400" dirty="0">
                <a:latin typeface="Book Antiqua" pitchFamily="18" charset="0"/>
                <a:cs typeface="Times New Roman" charset="0"/>
              </a:rPr>
              <a:t>	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Serangan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DOS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secara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simultan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dari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banyak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host</a:t>
            </a: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SzPct val="125000"/>
              <a:buFont typeface="Wingdings" pitchFamily="2" charset="2"/>
              <a:buChar char="q"/>
            </a:pP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Implementasikan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patch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terbaru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Deteksi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DDOS tools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pada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Pemasangan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firewall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benar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Gateway/ISP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cadangan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Pemasangan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IDS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untuk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deteksi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DDOS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43012" name="Rectangle 4" descr="Dotted grid"/>
          <p:cNvSpPr>
            <a:spLocks noGrp="1" noChangeArrowheads="1"/>
          </p:cNvSpPr>
          <p:nvPr>
            <p:ph type="title"/>
          </p:nvPr>
        </p:nvSpPr>
        <p:spPr>
          <a:xfrm>
            <a:off x="261257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DOS attack (9)</a:t>
            </a:r>
          </a:p>
        </p:txBody>
      </p:sp>
    </p:spTree>
    <p:extLst>
      <p:ext uri="{BB962C8B-B14F-4D97-AF65-F5344CB8AC3E}">
        <p14:creationId xmlns:p14="http://schemas.microsoft.com/office/powerpoint/2010/main" val="20397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05" y="1973618"/>
            <a:ext cx="9613861" cy="359931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200" b="1" dirty="0"/>
              <a:t>Spamming </a:t>
            </a:r>
            <a:r>
              <a:rPr lang="en-US" sz="1200" b="1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kegiatan</a:t>
            </a:r>
            <a:r>
              <a:rPr lang="en-US" sz="1200" dirty="0"/>
              <a:t> </a:t>
            </a:r>
            <a:r>
              <a:rPr lang="en-US" sz="1200" dirty="0" err="1"/>
              <a:t>mengirim</a:t>
            </a:r>
            <a:r>
              <a:rPr lang="en-US" sz="1200" dirty="0"/>
              <a:t> email </a:t>
            </a:r>
            <a:r>
              <a:rPr lang="en-US" sz="1200" dirty="0" err="1"/>
              <a:t>palsu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memanfaatkan</a:t>
            </a:r>
            <a:r>
              <a:rPr lang="en-US" sz="1200" dirty="0"/>
              <a:t> server email yang </a:t>
            </a:r>
            <a:r>
              <a:rPr lang="en-US" sz="1200" dirty="0" err="1"/>
              <a:t>memiliki</a:t>
            </a:r>
            <a:r>
              <a:rPr lang="en-US" sz="1200" dirty="0"/>
              <a:t> “</a:t>
            </a:r>
            <a:r>
              <a:rPr lang="en-US" sz="1200" dirty="0" err="1"/>
              <a:t>smtp</a:t>
            </a:r>
            <a:r>
              <a:rPr lang="en-US" sz="1200" dirty="0"/>
              <a:t> open relay” </a:t>
            </a:r>
            <a:r>
              <a:rPr lang="en-US" sz="1200" dirty="0" err="1"/>
              <a:t>atau</a:t>
            </a:r>
            <a:r>
              <a:rPr lang="en-US" sz="1200" dirty="0"/>
              <a:t> spamming </a:t>
            </a:r>
            <a:r>
              <a:rPr lang="en-US" sz="1200" dirty="0" err="1"/>
              <a:t>bisa</a:t>
            </a:r>
            <a:r>
              <a:rPr lang="en-US" sz="1200" dirty="0"/>
              <a:t> </a:t>
            </a:r>
            <a:r>
              <a:rPr lang="en-US" sz="1200" dirty="0" err="1"/>
              <a:t>juga</a:t>
            </a:r>
            <a:r>
              <a:rPr lang="en-US" sz="1200" dirty="0"/>
              <a:t> </a:t>
            </a:r>
            <a:r>
              <a:rPr lang="en-US" sz="1200" dirty="0" err="1"/>
              <a:t>diartikan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pengiriman</a:t>
            </a:r>
            <a:r>
              <a:rPr lang="en-US" sz="1200" dirty="0"/>
              <a:t> </a:t>
            </a:r>
            <a:r>
              <a:rPr lang="en-US" sz="1200" dirty="0" err="1"/>
              <a:t>informasi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iklan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produk</a:t>
            </a:r>
            <a:r>
              <a:rPr lang="en-US" sz="1200" dirty="0"/>
              <a:t> 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tempatnya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hal</a:t>
            </a:r>
            <a:r>
              <a:rPr lang="en-US" sz="1200" dirty="0"/>
              <a:t> </a:t>
            </a:r>
            <a:r>
              <a:rPr lang="en-US" sz="1200" dirty="0" err="1"/>
              <a:t>ini</a:t>
            </a:r>
            <a:r>
              <a:rPr lang="en-US" sz="1200" dirty="0"/>
              <a:t> </a:t>
            </a:r>
            <a:r>
              <a:rPr lang="en-US" sz="1200" dirty="0" err="1"/>
              <a:t>sangat</a:t>
            </a:r>
            <a:r>
              <a:rPr lang="en-US" sz="1200" dirty="0"/>
              <a:t> </a:t>
            </a:r>
            <a:r>
              <a:rPr lang="en-US" sz="1200" dirty="0" err="1"/>
              <a:t>mengganggu</a:t>
            </a:r>
            <a:r>
              <a:rPr lang="en-US" sz="1200" dirty="0"/>
              <a:t> </a:t>
            </a:r>
            <a:r>
              <a:rPr lang="en-US" sz="1200" dirty="0" err="1"/>
              <a:t>bagi</a:t>
            </a:r>
            <a:r>
              <a:rPr lang="en-US" sz="1200" dirty="0"/>
              <a:t> yang </a:t>
            </a:r>
            <a:r>
              <a:rPr lang="en-US" sz="1200" dirty="0" err="1"/>
              <a:t>dikirim</a:t>
            </a:r>
            <a:r>
              <a:rPr lang="en-US" sz="1200" dirty="0"/>
              <a:t>. </a:t>
            </a:r>
            <a:endParaRPr lang="id-ID" sz="1200" dirty="0" smtClean="0"/>
          </a:p>
          <a:p>
            <a:pPr>
              <a:lnSpc>
                <a:spcPct val="120000"/>
              </a:lnSpc>
            </a:pPr>
            <a:r>
              <a:rPr lang="en-US" sz="1200" b="1" dirty="0"/>
              <a:t>Hacking </a:t>
            </a:r>
            <a:r>
              <a:rPr lang="en-US" sz="1200" b="1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kegiatan</a:t>
            </a:r>
            <a:r>
              <a:rPr lang="en-US" sz="1200" dirty="0"/>
              <a:t> </a:t>
            </a:r>
            <a:r>
              <a:rPr lang="en-US" sz="1200" dirty="0" err="1"/>
              <a:t>menerobos</a:t>
            </a:r>
            <a:r>
              <a:rPr lang="en-US" sz="1200" dirty="0"/>
              <a:t> program </a:t>
            </a:r>
            <a:r>
              <a:rPr lang="en-US" sz="1200" dirty="0" err="1"/>
              <a:t>komputer</a:t>
            </a:r>
            <a:r>
              <a:rPr lang="en-US" sz="1200" dirty="0"/>
              <a:t> </a:t>
            </a:r>
            <a:r>
              <a:rPr lang="en-US" sz="1200" dirty="0" err="1"/>
              <a:t>milik</a:t>
            </a:r>
            <a:r>
              <a:rPr lang="en-US" sz="1200" dirty="0"/>
              <a:t> orang/</a:t>
            </a:r>
            <a:r>
              <a:rPr lang="en-US" sz="1200" dirty="0" err="1"/>
              <a:t>pihak</a:t>
            </a:r>
            <a:r>
              <a:rPr lang="en-US" sz="1200" dirty="0"/>
              <a:t> lain. Hacker </a:t>
            </a:r>
            <a:r>
              <a:rPr lang="en-US" sz="1200" dirty="0" err="1"/>
              <a:t>adalah</a:t>
            </a:r>
            <a:r>
              <a:rPr lang="en-US" sz="1200" dirty="0"/>
              <a:t> orang yang </a:t>
            </a:r>
            <a:r>
              <a:rPr lang="en-US" sz="1200" dirty="0" err="1"/>
              <a:t>gemar</a:t>
            </a:r>
            <a:r>
              <a:rPr lang="en-US" sz="1200" dirty="0"/>
              <a:t> </a:t>
            </a:r>
            <a:r>
              <a:rPr lang="en-US" sz="1200" dirty="0" err="1"/>
              <a:t>ngoprek</a:t>
            </a:r>
            <a:r>
              <a:rPr lang="en-US" sz="1200" dirty="0"/>
              <a:t> </a:t>
            </a:r>
            <a:r>
              <a:rPr lang="en-US" sz="1200" dirty="0" err="1"/>
              <a:t>komputer</a:t>
            </a:r>
            <a:r>
              <a:rPr lang="en-US" sz="1200" dirty="0"/>
              <a:t>,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keahlian</a:t>
            </a:r>
            <a:r>
              <a:rPr lang="en-US" sz="1200" dirty="0"/>
              <a:t> </a:t>
            </a:r>
            <a:r>
              <a:rPr lang="en-US" sz="1200" dirty="0" err="1"/>
              <a:t>membuat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membaca</a:t>
            </a:r>
            <a:r>
              <a:rPr lang="en-US" sz="1200" dirty="0"/>
              <a:t> program </a:t>
            </a:r>
            <a:r>
              <a:rPr lang="en-US" sz="1200" dirty="0" err="1"/>
              <a:t>tertentu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terobsesi</a:t>
            </a:r>
            <a:r>
              <a:rPr lang="en-US" sz="1200" dirty="0"/>
              <a:t> </a:t>
            </a:r>
            <a:r>
              <a:rPr lang="en-US" sz="1200" dirty="0" err="1"/>
              <a:t>mengamati</a:t>
            </a:r>
            <a:r>
              <a:rPr lang="en-US" sz="1200" dirty="0"/>
              <a:t> </a:t>
            </a:r>
            <a:r>
              <a:rPr lang="en-US" sz="1200" dirty="0" err="1"/>
              <a:t>keamanan</a:t>
            </a:r>
            <a:r>
              <a:rPr lang="en-US" sz="1200" dirty="0"/>
              <a:t> (security)-</a:t>
            </a:r>
            <a:r>
              <a:rPr lang="en-US" sz="1200" dirty="0" err="1"/>
              <a:t>nya</a:t>
            </a:r>
            <a:r>
              <a:rPr lang="en-US" sz="1200" dirty="0"/>
              <a:t>. “Hacker” </a:t>
            </a:r>
            <a:r>
              <a:rPr lang="en-US" sz="1200" dirty="0" err="1"/>
              <a:t>memiliki</a:t>
            </a:r>
            <a:r>
              <a:rPr lang="en-US" sz="1200" dirty="0"/>
              <a:t> </a:t>
            </a:r>
            <a:r>
              <a:rPr lang="en-US" sz="1200" dirty="0" err="1"/>
              <a:t>wajah</a:t>
            </a:r>
            <a:r>
              <a:rPr lang="en-US" sz="1200" dirty="0"/>
              <a:t> </a:t>
            </a:r>
            <a:r>
              <a:rPr lang="en-US" sz="1200" dirty="0" err="1"/>
              <a:t>ganda</a:t>
            </a:r>
            <a:r>
              <a:rPr lang="en-US" sz="1200" dirty="0"/>
              <a:t>; </a:t>
            </a:r>
            <a:r>
              <a:rPr lang="en-US" sz="1200" dirty="0" err="1"/>
              <a:t>ada</a:t>
            </a:r>
            <a:r>
              <a:rPr lang="en-US" sz="1200" dirty="0"/>
              <a:t> yang </a:t>
            </a:r>
            <a:r>
              <a:rPr lang="en-US" sz="1200" dirty="0" err="1"/>
              <a:t>budiman</a:t>
            </a:r>
            <a:r>
              <a:rPr lang="en-US" sz="1200" dirty="0"/>
              <a:t> </a:t>
            </a:r>
            <a:r>
              <a:rPr lang="en-US" sz="1200" dirty="0" err="1"/>
              <a:t>ada</a:t>
            </a:r>
            <a:r>
              <a:rPr lang="en-US" sz="1200" dirty="0"/>
              <a:t> yang </a:t>
            </a:r>
            <a:r>
              <a:rPr lang="en-US" sz="1200" dirty="0" err="1"/>
              <a:t>pencoleng</a:t>
            </a:r>
            <a:r>
              <a:rPr lang="en-US" sz="1200" dirty="0"/>
              <a:t>. “Hacker” </a:t>
            </a:r>
            <a:r>
              <a:rPr lang="en-US" sz="1200" dirty="0" err="1"/>
              <a:t>budiman</a:t>
            </a:r>
            <a:r>
              <a:rPr lang="en-US" sz="1200" dirty="0"/>
              <a:t> </a:t>
            </a:r>
            <a:r>
              <a:rPr lang="en-US" sz="1200" dirty="0" err="1"/>
              <a:t>memberi</a:t>
            </a:r>
            <a:r>
              <a:rPr lang="en-US" sz="1200" dirty="0"/>
              <a:t> </a:t>
            </a:r>
            <a:r>
              <a:rPr lang="en-US" sz="1200" dirty="0" err="1"/>
              <a:t>tahu</a:t>
            </a:r>
            <a:r>
              <a:rPr lang="en-US" sz="1200" dirty="0"/>
              <a:t> </a:t>
            </a:r>
            <a:r>
              <a:rPr lang="en-US" sz="1200" dirty="0" err="1"/>
              <a:t>kepada</a:t>
            </a:r>
            <a:r>
              <a:rPr lang="en-US" sz="1200" dirty="0"/>
              <a:t> </a:t>
            </a:r>
            <a:r>
              <a:rPr lang="en-US" sz="1200" dirty="0" err="1"/>
              <a:t>programer</a:t>
            </a:r>
            <a:r>
              <a:rPr lang="en-US" sz="1200" dirty="0"/>
              <a:t> yang </a:t>
            </a:r>
            <a:r>
              <a:rPr lang="en-US" sz="1200" dirty="0" err="1"/>
              <a:t>komputernya</a:t>
            </a:r>
            <a:r>
              <a:rPr lang="en-US" sz="1200" dirty="0"/>
              <a:t> </a:t>
            </a:r>
            <a:r>
              <a:rPr lang="en-US" sz="1200" dirty="0" err="1"/>
              <a:t>diterobos</a:t>
            </a:r>
            <a:r>
              <a:rPr lang="en-US" sz="1200" dirty="0"/>
              <a:t>,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adanya</a:t>
            </a:r>
            <a:r>
              <a:rPr lang="en-US" sz="1200" dirty="0"/>
              <a:t> </a:t>
            </a:r>
            <a:r>
              <a:rPr lang="en-US" sz="1200" dirty="0" err="1"/>
              <a:t>kelemahan-kelemahan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program yang </a:t>
            </a:r>
            <a:r>
              <a:rPr lang="en-US" sz="1200" dirty="0" err="1"/>
              <a:t>dibuat</a:t>
            </a:r>
            <a:r>
              <a:rPr lang="en-US" sz="1200" dirty="0"/>
              <a:t> </a:t>
            </a:r>
            <a:r>
              <a:rPr lang="en-US" sz="1200" dirty="0" err="1"/>
              <a:t>sehingga</a:t>
            </a:r>
            <a:r>
              <a:rPr lang="en-US" sz="1200" dirty="0"/>
              <a:t> </a:t>
            </a:r>
            <a:r>
              <a:rPr lang="en-US" sz="1200" dirty="0" err="1"/>
              <a:t>bisa</a:t>
            </a:r>
            <a:r>
              <a:rPr lang="en-US" sz="1200" dirty="0"/>
              <a:t> “</a:t>
            </a:r>
            <a:r>
              <a:rPr lang="en-US" sz="1200" dirty="0" err="1"/>
              <a:t>bocor</a:t>
            </a:r>
            <a:r>
              <a:rPr lang="en-US" sz="1200" dirty="0"/>
              <a:t>” agar </a:t>
            </a:r>
            <a:r>
              <a:rPr lang="en-US" sz="1200" dirty="0" err="1"/>
              <a:t>segera</a:t>
            </a:r>
            <a:r>
              <a:rPr lang="en-US" sz="1200" dirty="0"/>
              <a:t> </a:t>
            </a:r>
            <a:r>
              <a:rPr lang="en-US" sz="1200" dirty="0" err="1"/>
              <a:t>diperbaiki</a:t>
            </a:r>
            <a:r>
              <a:rPr lang="en-US" sz="1200" dirty="0"/>
              <a:t>. </a:t>
            </a:r>
            <a:r>
              <a:rPr lang="en-US" sz="1200" dirty="0" err="1"/>
              <a:t>Sedangkan</a:t>
            </a:r>
            <a:r>
              <a:rPr lang="en-US" sz="1200" dirty="0"/>
              <a:t>, hacker </a:t>
            </a:r>
            <a:r>
              <a:rPr lang="en-US" sz="1200" dirty="0" err="1"/>
              <a:t>pencoleng</a:t>
            </a:r>
            <a:r>
              <a:rPr lang="en-US" sz="1200" dirty="0"/>
              <a:t>, </a:t>
            </a:r>
            <a:r>
              <a:rPr lang="en-US" sz="1200" dirty="0" err="1"/>
              <a:t>menerobos</a:t>
            </a:r>
            <a:r>
              <a:rPr lang="en-US" sz="1200" dirty="0"/>
              <a:t> program orang lain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merusak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mencuri</a:t>
            </a:r>
            <a:r>
              <a:rPr lang="en-US" sz="1200" dirty="0"/>
              <a:t> </a:t>
            </a:r>
            <a:r>
              <a:rPr lang="en-US" sz="1200" dirty="0" err="1"/>
              <a:t>datanya</a:t>
            </a:r>
            <a:r>
              <a:rPr lang="en-US" sz="1200" dirty="0"/>
              <a:t>. </a:t>
            </a:r>
            <a:endParaRPr lang="id-ID" sz="1200" dirty="0" smtClean="0"/>
          </a:p>
          <a:p>
            <a:pPr>
              <a:lnSpc>
                <a:spcPct val="120000"/>
              </a:lnSpc>
            </a:pPr>
            <a:r>
              <a:rPr lang="en-US" sz="1200" b="1" dirty="0"/>
              <a:t>Malware </a:t>
            </a:r>
            <a:r>
              <a:rPr lang="en-US" sz="1200" b="1" i="1" dirty="0"/>
              <a:t>(</a:t>
            </a:r>
            <a:r>
              <a:rPr lang="en-US" sz="1200" b="1" i="1" dirty="0" err="1"/>
              <a:t>Malcious</a:t>
            </a:r>
            <a:r>
              <a:rPr lang="en-US" sz="1200" b="1" i="1" dirty="0"/>
              <a:t> Software)</a:t>
            </a:r>
            <a:r>
              <a:rPr lang="en-US" sz="1200" b="1" dirty="0"/>
              <a:t> </a:t>
            </a:r>
            <a:r>
              <a:rPr lang="en-US" sz="1200" b="1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aplikasi</a:t>
            </a:r>
            <a:r>
              <a:rPr lang="en-US" sz="1200" dirty="0"/>
              <a:t> </a:t>
            </a:r>
            <a:r>
              <a:rPr lang="en-US" sz="1200" dirty="0" err="1"/>
              <a:t>komputer</a:t>
            </a:r>
            <a:r>
              <a:rPr lang="en-US" sz="1200" dirty="0"/>
              <a:t> yang </a:t>
            </a:r>
            <a:r>
              <a:rPr lang="en-US" sz="1200" dirty="0" err="1"/>
              <a:t>khusus</a:t>
            </a:r>
            <a:r>
              <a:rPr lang="en-US" sz="1200" dirty="0"/>
              <a:t> </a:t>
            </a:r>
            <a:r>
              <a:rPr lang="en-US" sz="1200" dirty="0" err="1"/>
              <a:t>dibuat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 </a:t>
            </a:r>
            <a:r>
              <a:rPr lang="en-US" sz="1200" dirty="0" err="1"/>
              <a:t>mencari</a:t>
            </a:r>
            <a:r>
              <a:rPr lang="en-US" sz="1200" dirty="0"/>
              <a:t> </a:t>
            </a:r>
            <a:r>
              <a:rPr lang="en-US" sz="1200" dirty="0" err="1"/>
              <a:t>kelemahan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celah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software. Malware </a:t>
            </a:r>
            <a:r>
              <a:rPr lang="en-US" sz="1200" dirty="0" err="1"/>
              <a:t>terdiri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pemrograman</a:t>
            </a:r>
            <a:r>
              <a:rPr lang="en-US" sz="1200" dirty="0"/>
              <a:t> (</a:t>
            </a:r>
            <a:r>
              <a:rPr lang="en-US" sz="1200" dirty="0" err="1"/>
              <a:t>kode</a:t>
            </a:r>
            <a:r>
              <a:rPr lang="en-US" sz="1200" dirty="0"/>
              <a:t>, script, </a:t>
            </a:r>
            <a:r>
              <a:rPr lang="en-US" sz="1200" dirty="0" err="1"/>
              <a:t>konten</a:t>
            </a:r>
            <a:r>
              <a:rPr lang="en-US" sz="1200" dirty="0"/>
              <a:t> </a:t>
            </a:r>
            <a:r>
              <a:rPr lang="en-US" sz="1200" dirty="0" err="1"/>
              <a:t>aktif</a:t>
            </a:r>
            <a:r>
              <a:rPr lang="en-US" sz="1200" dirty="0"/>
              <a:t>,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perangkat</a:t>
            </a:r>
            <a:r>
              <a:rPr lang="en-US" sz="1200" dirty="0"/>
              <a:t> </a:t>
            </a:r>
            <a:r>
              <a:rPr lang="en-US" sz="1200" dirty="0" err="1"/>
              <a:t>lunak</a:t>
            </a:r>
            <a:r>
              <a:rPr lang="en-US" sz="1200" dirty="0"/>
              <a:t> lain) yang </a:t>
            </a:r>
            <a:r>
              <a:rPr lang="en-US" sz="1200" dirty="0" err="1"/>
              <a:t>dirancang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menganggu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menolak</a:t>
            </a:r>
            <a:r>
              <a:rPr lang="en-US" sz="1200" dirty="0"/>
              <a:t> software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tujuan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mengumpulkan</a:t>
            </a:r>
            <a:r>
              <a:rPr lang="en-US" sz="1200" dirty="0"/>
              <a:t> </a:t>
            </a:r>
            <a:r>
              <a:rPr lang="en-US" sz="1200" dirty="0" err="1"/>
              <a:t>informasi</a:t>
            </a:r>
            <a:r>
              <a:rPr lang="en-US" sz="1200" dirty="0"/>
              <a:t> yang </a:t>
            </a:r>
            <a:r>
              <a:rPr lang="en-US" sz="1200" dirty="0" err="1"/>
              <a:t>mengarah</a:t>
            </a:r>
            <a:r>
              <a:rPr lang="en-US" sz="1200" dirty="0"/>
              <a:t> </a:t>
            </a:r>
            <a:r>
              <a:rPr lang="en-US" sz="1200" dirty="0" err="1"/>
              <a:t>pada</a:t>
            </a:r>
            <a:r>
              <a:rPr lang="en-US" sz="1200" dirty="0"/>
              <a:t> </a:t>
            </a:r>
            <a:r>
              <a:rPr lang="en-US" sz="1200" dirty="0" err="1"/>
              <a:t>hilangnya</a:t>
            </a:r>
            <a:r>
              <a:rPr lang="en-US" sz="1200" dirty="0"/>
              <a:t> </a:t>
            </a:r>
            <a:r>
              <a:rPr lang="en-US" sz="1200" dirty="0" err="1"/>
              <a:t>privasi</a:t>
            </a:r>
            <a:r>
              <a:rPr lang="en-US" sz="1200" dirty="0"/>
              <a:t>/</a:t>
            </a:r>
            <a:r>
              <a:rPr lang="en-US" sz="1200" dirty="0" err="1"/>
              <a:t>eksploitasi</a:t>
            </a:r>
            <a:r>
              <a:rPr lang="en-US" sz="1200" dirty="0"/>
              <a:t>/</a:t>
            </a:r>
            <a:r>
              <a:rPr lang="en-US" sz="1200" dirty="0" err="1"/>
              <a:t>mendapatkan</a:t>
            </a:r>
            <a:r>
              <a:rPr lang="en-US" sz="1200" dirty="0"/>
              <a:t> </a:t>
            </a:r>
            <a:r>
              <a:rPr lang="en-US" sz="1200" dirty="0" err="1"/>
              <a:t>akses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sah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</a:t>
            </a:r>
            <a:r>
              <a:rPr lang="en-US" sz="1200" dirty="0" err="1"/>
              <a:t>sumberdaya</a:t>
            </a:r>
            <a:r>
              <a:rPr lang="en-US" sz="1200" dirty="0"/>
              <a:t> </a:t>
            </a:r>
            <a:r>
              <a:rPr lang="en-US" sz="1200" dirty="0" err="1"/>
              <a:t>sistem</a:t>
            </a:r>
            <a:r>
              <a:rPr lang="en-US" sz="1200" dirty="0"/>
              <a:t>. </a:t>
            </a:r>
            <a:endParaRPr lang="id-ID" sz="1200" dirty="0" smtClean="0"/>
          </a:p>
          <a:p>
            <a:pPr>
              <a:lnSpc>
                <a:spcPct val="120000"/>
              </a:lnSpc>
            </a:pPr>
            <a:r>
              <a:rPr lang="en-US" sz="1200" b="1" dirty="0"/>
              <a:t>Snooping </a:t>
            </a:r>
            <a:r>
              <a:rPr lang="en-US" sz="1200" b="1" dirty="0" err="1"/>
              <a:t>adalah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pemantauan</a:t>
            </a:r>
            <a:r>
              <a:rPr lang="en-US" sz="1200" dirty="0"/>
              <a:t> </a:t>
            </a:r>
            <a:r>
              <a:rPr lang="en-US" sz="1200" dirty="0" err="1"/>
              <a:t>elektronik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jaringan</a:t>
            </a:r>
            <a:r>
              <a:rPr lang="en-US" sz="1200" dirty="0"/>
              <a:t> digital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mengetahui</a:t>
            </a:r>
            <a:r>
              <a:rPr lang="en-US" sz="1200" dirty="0"/>
              <a:t> password </a:t>
            </a:r>
            <a:r>
              <a:rPr lang="en-US" sz="1200" dirty="0" err="1"/>
              <a:t>atau</a:t>
            </a:r>
            <a:r>
              <a:rPr lang="en-US" sz="1200" dirty="0"/>
              <a:t> data </a:t>
            </a:r>
            <a:r>
              <a:rPr lang="en-US" sz="1200" dirty="0" err="1"/>
              <a:t>lainnya</a:t>
            </a:r>
            <a:r>
              <a:rPr lang="en-US" sz="1200" dirty="0"/>
              <a:t>. Ada </a:t>
            </a:r>
            <a:r>
              <a:rPr lang="en-US" sz="1200" dirty="0" err="1"/>
              <a:t>beragam</a:t>
            </a:r>
            <a:r>
              <a:rPr lang="en-US" sz="1200" dirty="0"/>
              <a:t> </a:t>
            </a:r>
            <a:r>
              <a:rPr lang="en-US" sz="1200" dirty="0" err="1"/>
              <a:t>teknik</a:t>
            </a:r>
            <a:r>
              <a:rPr lang="en-US" sz="1200" dirty="0"/>
              <a:t> snooping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juga</a:t>
            </a:r>
            <a:r>
              <a:rPr lang="en-US" sz="1200" dirty="0"/>
              <a:t> </a:t>
            </a:r>
            <a:r>
              <a:rPr lang="en-US" sz="1200" dirty="0" err="1"/>
              <a:t>dikenal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eavesdropping, </a:t>
            </a:r>
            <a:r>
              <a:rPr lang="en-US" sz="1200" dirty="0" err="1"/>
              <a:t>yakni</a:t>
            </a:r>
            <a:r>
              <a:rPr lang="en-US" sz="1200" dirty="0"/>
              <a:t>: shoulder surfing (</a:t>
            </a:r>
            <a:r>
              <a:rPr lang="en-US" sz="1200" dirty="0" err="1"/>
              <a:t>pengamatan</a:t>
            </a:r>
            <a:r>
              <a:rPr lang="en-US" sz="1200" dirty="0"/>
              <a:t> </a:t>
            </a:r>
            <a:r>
              <a:rPr lang="en-US" sz="1200" dirty="0" err="1"/>
              <a:t>langsung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display monitor </a:t>
            </a:r>
            <a:r>
              <a:rPr lang="en-US" sz="1200" dirty="0" err="1"/>
              <a:t>seseorang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memperoleh</a:t>
            </a:r>
            <a:r>
              <a:rPr lang="en-US" sz="1200" dirty="0"/>
              <a:t> </a:t>
            </a:r>
            <a:r>
              <a:rPr lang="en-US" sz="1200" dirty="0" err="1"/>
              <a:t>akses</a:t>
            </a:r>
            <a:r>
              <a:rPr lang="en-US" sz="1200" dirty="0"/>
              <a:t>), dumpster diving (</a:t>
            </a:r>
            <a:r>
              <a:rPr lang="en-US" sz="1200" dirty="0" err="1"/>
              <a:t>mengakses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memperoleh</a:t>
            </a:r>
            <a:r>
              <a:rPr lang="en-US" sz="1200" dirty="0"/>
              <a:t> password </a:t>
            </a:r>
            <a:r>
              <a:rPr lang="en-US" sz="1200" dirty="0" err="1"/>
              <a:t>dan</a:t>
            </a:r>
            <a:r>
              <a:rPr lang="en-US" sz="1200" dirty="0"/>
              <a:t> data </a:t>
            </a:r>
            <a:r>
              <a:rPr lang="en-US" sz="1200" dirty="0" err="1"/>
              <a:t>lainnya</a:t>
            </a:r>
            <a:r>
              <a:rPr lang="en-US" sz="1200" dirty="0"/>
              <a:t>), digital sniffing (</a:t>
            </a:r>
            <a:r>
              <a:rPr lang="en-US" sz="1200" dirty="0" err="1"/>
              <a:t>pengamatan</a:t>
            </a:r>
            <a:r>
              <a:rPr lang="en-US" sz="1200" dirty="0"/>
              <a:t> </a:t>
            </a:r>
            <a:r>
              <a:rPr lang="en-US" sz="1200" dirty="0" err="1"/>
              <a:t>elektronik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jaringan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mengungkap</a:t>
            </a:r>
            <a:r>
              <a:rPr lang="en-US" sz="1200" dirty="0"/>
              <a:t> password </a:t>
            </a:r>
            <a:r>
              <a:rPr lang="en-US" sz="1200" dirty="0" err="1"/>
              <a:t>atau</a:t>
            </a:r>
            <a:r>
              <a:rPr lang="en-US" sz="1200" dirty="0"/>
              <a:t> data </a:t>
            </a:r>
            <a:r>
              <a:rPr lang="en-US" sz="1200" dirty="0" err="1"/>
              <a:t>lainnya</a:t>
            </a:r>
            <a:r>
              <a:rPr lang="en-US" sz="1200" dirty="0"/>
              <a:t>). </a:t>
            </a:r>
            <a:endParaRPr lang="id-ID" sz="1200" dirty="0" smtClean="0"/>
          </a:p>
          <a:p>
            <a:pPr>
              <a:lnSpc>
                <a:spcPct val="120000"/>
              </a:lnSpc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936165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061" y="2048774"/>
            <a:ext cx="9613861" cy="359931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/>
              <a:t>Pharming </a:t>
            </a:r>
            <a:r>
              <a:rPr lang="en-US" sz="1400" b="1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situs</a:t>
            </a:r>
            <a:r>
              <a:rPr lang="en-US" sz="1400" dirty="0"/>
              <a:t> </a:t>
            </a:r>
            <a:r>
              <a:rPr lang="en-US" sz="1400" dirty="0" err="1"/>
              <a:t>palsu</a:t>
            </a:r>
            <a:r>
              <a:rPr lang="en-US" sz="1400" dirty="0"/>
              <a:t> di internet,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metode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mengarahkan</a:t>
            </a:r>
            <a:r>
              <a:rPr lang="en-US" sz="1400" dirty="0"/>
              <a:t> </a:t>
            </a:r>
            <a:r>
              <a:rPr lang="en-US" sz="1400" dirty="0" err="1"/>
              <a:t>komputer</a:t>
            </a:r>
            <a:r>
              <a:rPr lang="en-US" sz="1400" dirty="0"/>
              <a:t> </a:t>
            </a:r>
            <a:r>
              <a:rPr lang="en-US" sz="1400" dirty="0" err="1"/>
              <a:t>pengguna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situs</a:t>
            </a:r>
            <a:r>
              <a:rPr lang="en-US" sz="1400" dirty="0"/>
              <a:t> yang </a:t>
            </a:r>
            <a:r>
              <a:rPr lang="en-US" sz="1400" dirty="0" err="1"/>
              <a:t>mereka</a:t>
            </a:r>
            <a:r>
              <a:rPr lang="en-US" sz="1400" dirty="0"/>
              <a:t> </a:t>
            </a:r>
            <a:r>
              <a:rPr lang="en-US" sz="1400" dirty="0" err="1"/>
              <a:t>percayai</a:t>
            </a:r>
            <a:r>
              <a:rPr lang="en-US" sz="1400" dirty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</a:t>
            </a:r>
            <a:r>
              <a:rPr lang="en-US" sz="1400" dirty="0" err="1"/>
              <a:t>sebuah</a:t>
            </a:r>
            <a:r>
              <a:rPr lang="en-US" sz="1400" dirty="0"/>
              <a:t> </a:t>
            </a:r>
            <a:r>
              <a:rPr lang="en-US" sz="1400" dirty="0" err="1"/>
              <a:t>situs</a:t>
            </a:r>
            <a:r>
              <a:rPr lang="en-US" sz="1400" dirty="0"/>
              <a:t> yang </a:t>
            </a:r>
            <a:r>
              <a:rPr lang="en-US" sz="1400" dirty="0" err="1"/>
              <a:t>mirip</a:t>
            </a:r>
            <a:r>
              <a:rPr lang="en-US" sz="1400" dirty="0"/>
              <a:t>. </a:t>
            </a:r>
            <a:r>
              <a:rPr lang="en-US" sz="1400" dirty="0" err="1"/>
              <a:t>Pengguna</a:t>
            </a:r>
            <a:r>
              <a:rPr lang="en-US" sz="1400" dirty="0"/>
              <a:t> </a:t>
            </a:r>
            <a:r>
              <a:rPr lang="en-US" sz="1400" dirty="0" err="1"/>
              <a:t>sendiri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sederhana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mengetahui</a:t>
            </a:r>
            <a:r>
              <a:rPr lang="en-US" sz="1400" dirty="0"/>
              <a:t> </a:t>
            </a:r>
            <a:r>
              <a:rPr lang="en-US" sz="1400" dirty="0" err="1"/>
              <a:t>kalau</a:t>
            </a:r>
            <a:r>
              <a:rPr lang="en-US" sz="1400" dirty="0"/>
              <a:t> </a:t>
            </a:r>
            <a:r>
              <a:rPr lang="en-US" sz="1400" dirty="0" err="1"/>
              <a:t>dia</a:t>
            </a:r>
            <a:r>
              <a:rPr lang="en-US" sz="1400" dirty="0"/>
              <a:t> </a:t>
            </a:r>
            <a:r>
              <a:rPr lang="en-US" sz="1400" dirty="0" err="1"/>
              <a:t>sudah</a:t>
            </a:r>
            <a:r>
              <a:rPr lang="en-US" sz="1400" dirty="0"/>
              <a:t> </a:t>
            </a:r>
            <a:r>
              <a:rPr lang="en-US" sz="1400" dirty="0" err="1"/>
              <a:t>berada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perangkap</a:t>
            </a:r>
            <a:r>
              <a:rPr lang="en-US" sz="1400" dirty="0"/>
              <a:t>, </a:t>
            </a:r>
            <a:r>
              <a:rPr lang="en-US" sz="1400" dirty="0" err="1"/>
              <a:t>karena</a:t>
            </a:r>
            <a:r>
              <a:rPr lang="en-US" sz="1400" dirty="0"/>
              <a:t> </a:t>
            </a:r>
            <a:r>
              <a:rPr lang="en-US" sz="1400" dirty="0" err="1"/>
              <a:t>alamat</a:t>
            </a:r>
            <a:r>
              <a:rPr lang="en-US" sz="1400" dirty="0"/>
              <a:t> </a:t>
            </a:r>
            <a:r>
              <a:rPr lang="en-US" sz="1400" dirty="0" err="1"/>
              <a:t>situsnya</a:t>
            </a:r>
            <a:r>
              <a:rPr lang="en-US" sz="1400" dirty="0"/>
              <a:t> </a:t>
            </a:r>
            <a:r>
              <a:rPr lang="en-US" sz="1400" dirty="0" err="1"/>
              <a:t>masih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yang </a:t>
            </a:r>
            <a:r>
              <a:rPr lang="en-US" sz="1400" dirty="0" err="1"/>
              <a:t>sebenarnya</a:t>
            </a:r>
            <a:r>
              <a:rPr lang="en-US" sz="1400" dirty="0"/>
              <a:t>. </a:t>
            </a:r>
            <a:endParaRPr lang="id-ID" sz="1400" dirty="0" smtClean="0"/>
          </a:p>
          <a:p>
            <a:pPr>
              <a:lnSpc>
                <a:spcPct val="120000"/>
              </a:lnSpc>
            </a:pPr>
            <a:r>
              <a:rPr lang="en-US" sz="1400" b="1" dirty="0"/>
              <a:t>Defacing </a:t>
            </a:r>
            <a:r>
              <a:rPr lang="en-US" sz="1400" b="1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kegiatan</a:t>
            </a:r>
            <a:r>
              <a:rPr lang="en-US" sz="1400" dirty="0"/>
              <a:t> </a:t>
            </a:r>
            <a:r>
              <a:rPr lang="en-US" sz="1400" dirty="0" err="1"/>
              <a:t>mengubah</a:t>
            </a:r>
            <a:r>
              <a:rPr lang="en-US" sz="1400" dirty="0"/>
              <a:t> </a:t>
            </a:r>
            <a:r>
              <a:rPr lang="en-US" sz="1400" dirty="0" err="1"/>
              <a:t>halaman</a:t>
            </a:r>
            <a:r>
              <a:rPr lang="en-US" sz="1400" dirty="0"/>
              <a:t> </a:t>
            </a:r>
            <a:r>
              <a:rPr lang="en-US" sz="1400" dirty="0" err="1"/>
              <a:t>situs</a:t>
            </a:r>
            <a:r>
              <a:rPr lang="en-US" sz="1400" dirty="0"/>
              <a:t>/website </a:t>
            </a:r>
            <a:r>
              <a:rPr lang="en-US" sz="1400" dirty="0" err="1"/>
              <a:t>pihak</a:t>
            </a:r>
            <a:r>
              <a:rPr lang="en-US" sz="1400" dirty="0"/>
              <a:t> lain, </a:t>
            </a:r>
            <a:r>
              <a:rPr lang="en-US" sz="1400" dirty="0" err="1"/>
              <a:t>seperti</a:t>
            </a:r>
            <a:r>
              <a:rPr lang="en-US" sz="1400" dirty="0"/>
              <a:t> yang </a:t>
            </a:r>
            <a:r>
              <a:rPr lang="en-US" sz="1400" dirty="0" err="1"/>
              <a:t>terjadi</a:t>
            </a:r>
            <a:r>
              <a:rPr lang="en-US" sz="1400" dirty="0"/>
              <a:t>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situs</a:t>
            </a:r>
            <a:r>
              <a:rPr lang="en-US" sz="1400" dirty="0"/>
              <a:t> </a:t>
            </a:r>
            <a:r>
              <a:rPr lang="en-US" sz="1400" dirty="0" err="1"/>
              <a:t>Menkominfo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Partai</a:t>
            </a:r>
            <a:r>
              <a:rPr lang="en-US" sz="1400" dirty="0"/>
              <a:t> </a:t>
            </a:r>
            <a:r>
              <a:rPr lang="en-US" sz="1400" dirty="0" err="1"/>
              <a:t>Golkar</a:t>
            </a:r>
            <a:r>
              <a:rPr lang="en-US" sz="1400" dirty="0"/>
              <a:t>, BI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situs</a:t>
            </a:r>
            <a:r>
              <a:rPr lang="en-US" sz="1400" dirty="0"/>
              <a:t> KPU </a:t>
            </a:r>
            <a:r>
              <a:rPr lang="en-US" sz="1400" dirty="0" err="1"/>
              <a:t>saat</a:t>
            </a:r>
            <a:r>
              <a:rPr lang="en-US" sz="1400" dirty="0"/>
              <a:t> </a:t>
            </a:r>
            <a:r>
              <a:rPr lang="en-US" sz="1400" dirty="0" err="1"/>
              <a:t>pemilu</a:t>
            </a:r>
            <a:r>
              <a:rPr lang="en-US" sz="1400" dirty="0"/>
              <a:t> 2004 </a:t>
            </a:r>
            <a:r>
              <a:rPr lang="en-US" sz="1400" dirty="0" err="1"/>
              <a:t>lalu</a:t>
            </a:r>
            <a:r>
              <a:rPr lang="en-US" sz="1400" dirty="0"/>
              <a:t>. </a:t>
            </a:r>
            <a:r>
              <a:rPr lang="en-US" sz="1400" dirty="0" err="1"/>
              <a:t>Tindakan</a:t>
            </a:r>
            <a:r>
              <a:rPr lang="en-US" sz="1400" dirty="0"/>
              <a:t> deface </a:t>
            </a:r>
            <a:r>
              <a:rPr lang="en-US" sz="1400" dirty="0" err="1"/>
              <a:t>ada</a:t>
            </a:r>
            <a:r>
              <a:rPr lang="en-US" sz="1400" dirty="0"/>
              <a:t> yang </a:t>
            </a:r>
            <a:r>
              <a:rPr lang="en-US" sz="1400" dirty="0" err="1"/>
              <a:t>semata-mata</a:t>
            </a:r>
            <a:r>
              <a:rPr lang="en-US" sz="1400" dirty="0"/>
              <a:t> </a:t>
            </a:r>
            <a:r>
              <a:rPr lang="en-US" sz="1400" dirty="0" err="1"/>
              <a:t>iseng</a:t>
            </a:r>
            <a:r>
              <a:rPr lang="en-US" sz="1400" dirty="0"/>
              <a:t>, </a:t>
            </a:r>
            <a:r>
              <a:rPr lang="en-US" sz="1400" dirty="0" err="1"/>
              <a:t>unjuk</a:t>
            </a:r>
            <a:r>
              <a:rPr lang="en-US" sz="1400" dirty="0"/>
              <a:t> </a:t>
            </a:r>
            <a:r>
              <a:rPr lang="en-US" sz="1400" dirty="0" err="1"/>
              <a:t>kebolehan</a:t>
            </a:r>
            <a:r>
              <a:rPr lang="en-US" sz="1400" dirty="0"/>
              <a:t>, </a:t>
            </a:r>
            <a:r>
              <a:rPr lang="en-US" sz="1400" dirty="0" err="1"/>
              <a:t>pamer</a:t>
            </a:r>
            <a:r>
              <a:rPr lang="en-US" sz="1400" dirty="0"/>
              <a:t> </a:t>
            </a:r>
            <a:r>
              <a:rPr lang="en-US" sz="1400" dirty="0" err="1"/>
              <a:t>kemampuan</a:t>
            </a:r>
            <a:r>
              <a:rPr lang="en-US" sz="1400" dirty="0"/>
              <a:t> </a:t>
            </a:r>
            <a:r>
              <a:rPr lang="en-US" sz="1400" dirty="0" err="1"/>
              <a:t>membuat</a:t>
            </a:r>
            <a:r>
              <a:rPr lang="en-US" sz="1400" dirty="0"/>
              <a:t> program, </a:t>
            </a:r>
            <a:r>
              <a:rPr lang="en-US" sz="1400" dirty="0" err="1"/>
              <a:t>tapi</a:t>
            </a:r>
            <a:r>
              <a:rPr lang="en-US" sz="1400" dirty="0"/>
              <a:t> </a:t>
            </a:r>
            <a:r>
              <a:rPr lang="en-US" sz="1400" dirty="0" err="1"/>
              <a:t>ada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yang </a:t>
            </a:r>
            <a:r>
              <a:rPr lang="en-US" sz="1400" dirty="0" err="1"/>
              <a:t>jahat</a:t>
            </a:r>
            <a:r>
              <a:rPr lang="en-US" sz="1400" dirty="0"/>
              <a:t>,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mencuri</a:t>
            </a:r>
            <a:r>
              <a:rPr lang="en-US" sz="1400" dirty="0"/>
              <a:t> data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dijual</a:t>
            </a:r>
            <a:r>
              <a:rPr lang="en-US" sz="1400" dirty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</a:t>
            </a:r>
            <a:r>
              <a:rPr lang="en-US" sz="1400" dirty="0" err="1"/>
              <a:t>pihak</a:t>
            </a:r>
            <a:r>
              <a:rPr lang="en-US" sz="1400" dirty="0"/>
              <a:t> lain. </a:t>
            </a:r>
            <a:endParaRPr lang="id-ID" sz="1400" dirty="0" smtClean="0"/>
          </a:p>
          <a:p>
            <a:pPr>
              <a:lnSpc>
                <a:spcPct val="120000"/>
              </a:lnSpc>
            </a:pPr>
            <a:r>
              <a:rPr lang="en-US" sz="1400" b="1" dirty="0" err="1"/>
              <a:t>Phising</a:t>
            </a:r>
            <a:r>
              <a:rPr lang="en-US" sz="1400" b="1" dirty="0"/>
              <a:t> </a:t>
            </a:r>
            <a:r>
              <a:rPr lang="en-US" sz="1400" b="1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kegiatan</a:t>
            </a:r>
            <a:r>
              <a:rPr lang="en-US" sz="1400" dirty="0"/>
              <a:t> </a:t>
            </a:r>
            <a:r>
              <a:rPr lang="en-US" sz="1400" dirty="0" err="1"/>
              <a:t>memancing</a:t>
            </a:r>
            <a:r>
              <a:rPr lang="en-US" sz="1400" dirty="0"/>
              <a:t> </a:t>
            </a:r>
            <a:r>
              <a:rPr lang="en-US" sz="1400" dirty="0" err="1"/>
              <a:t>pemakai</a:t>
            </a:r>
            <a:r>
              <a:rPr lang="en-US" sz="1400" dirty="0"/>
              <a:t> </a:t>
            </a:r>
            <a:r>
              <a:rPr lang="en-US" sz="1400" dirty="0" err="1"/>
              <a:t>komputer</a:t>
            </a:r>
            <a:r>
              <a:rPr lang="en-US" sz="1400" dirty="0"/>
              <a:t> di internet (user) agar </a:t>
            </a:r>
            <a:r>
              <a:rPr lang="en-US" sz="1400" dirty="0" err="1"/>
              <a:t>mau</a:t>
            </a:r>
            <a:r>
              <a:rPr lang="en-US" sz="1400" dirty="0"/>
              <a:t> </a:t>
            </a:r>
            <a:r>
              <a:rPr lang="en-US" sz="1400" dirty="0" err="1"/>
              <a:t>memberikan</a:t>
            </a:r>
            <a:r>
              <a:rPr lang="en-US" sz="1400" dirty="0"/>
              <a:t> </a:t>
            </a:r>
            <a:r>
              <a:rPr lang="en-US" sz="1400" dirty="0" err="1"/>
              <a:t>informasi</a:t>
            </a:r>
            <a:r>
              <a:rPr lang="en-US" sz="1400" dirty="0"/>
              <a:t> data </a:t>
            </a:r>
            <a:r>
              <a:rPr lang="en-US" sz="1400" dirty="0" err="1"/>
              <a:t>diri</a:t>
            </a:r>
            <a:r>
              <a:rPr lang="en-US" sz="1400" dirty="0"/>
              <a:t> </a:t>
            </a:r>
            <a:r>
              <a:rPr lang="en-US" sz="1400" dirty="0" err="1"/>
              <a:t>pemakai</a:t>
            </a:r>
            <a:r>
              <a:rPr lang="en-US" sz="1400" dirty="0"/>
              <a:t> (username) </a:t>
            </a:r>
            <a:r>
              <a:rPr lang="en-US" sz="1400" dirty="0" err="1"/>
              <a:t>dan</a:t>
            </a:r>
            <a:r>
              <a:rPr lang="en-US" sz="1400" dirty="0"/>
              <a:t> kata </a:t>
            </a:r>
            <a:r>
              <a:rPr lang="en-US" sz="1400" dirty="0" err="1"/>
              <a:t>sandinya</a:t>
            </a:r>
            <a:r>
              <a:rPr lang="en-US" sz="1400" dirty="0"/>
              <a:t> (password) </a:t>
            </a:r>
            <a:r>
              <a:rPr lang="en-US" sz="1400" dirty="0" err="1"/>
              <a:t>pada</a:t>
            </a:r>
            <a:r>
              <a:rPr lang="en-US" sz="1400" dirty="0"/>
              <a:t> </a:t>
            </a:r>
            <a:r>
              <a:rPr lang="en-US" sz="1400" dirty="0" err="1"/>
              <a:t>suatu</a:t>
            </a:r>
            <a:r>
              <a:rPr lang="en-US" sz="1400" dirty="0"/>
              <a:t> website yang </a:t>
            </a:r>
            <a:r>
              <a:rPr lang="en-US" sz="1400" dirty="0" err="1"/>
              <a:t>sudah</a:t>
            </a:r>
            <a:r>
              <a:rPr lang="en-US" sz="1400" dirty="0"/>
              <a:t> di-deface. </a:t>
            </a:r>
            <a:r>
              <a:rPr lang="en-US" sz="1400" dirty="0" err="1"/>
              <a:t>Phising</a:t>
            </a:r>
            <a:r>
              <a:rPr lang="en-US" sz="1400" dirty="0"/>
              <a:t> </a:t>
            </a:r>
            <a:r>
              <a:rPr lang="en-US" sz="1400" dirty="0" err="1"/>
              <a:t>biasanya</a:t>
            </a:r>
            <a:r>
              <a:rPr lang="en-US" sz="1400" dirty="0"/>
              <a:t> </a:t>
            </a:r>
            <a:r>
              <a:rPr lang="en-US" sz="1400" dirty="0" err="1"/>
              <a:t>diarahkan</a:t>
            </a:r>
            <a:r>
              <a:rPr lang="en-US" sz="1400" dirty="0"/>
              <a:t> </a:t>
            </a:r>
            <a:r>
              <a:rPr lang="en-US" sz="1400" dirty="0" err="1"/>
              <a:t>kepada</a:t>
            </a:r>
            <a:r>
              <a:rPr lang="en-US" sz="1400" dirty="0"/>
              <a:t> </a:t>
            </a:r>
            <a:r>
              <a:rPr lang="en-US" sz="1400" dirty="0" err="1"/>
              <a:t>pengguna</a:t>
            </a:r>
            <a:r>
              <a:rPr lang="en-US" sz="1400" dirty="0"/>
              <a:t> online banking. </a:t>
            </a:r>
            <a:r>
              <a:rPr lang="en-US" sz="1400" dirty="0" err="1"/>
              <a:t>Isian</a:t>
            </a:r>
            <a:r>
              <a:rPr lang="en-US" sz="1400" dirty="0"/>
              <a:t> data </a:t>
            </a:r>
            <a:r>
              <a:rPr lang="en-US" sz="1400" dirty="0" err="1"/>
              <a:t>pemakai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password yang vital yang </a:t>
            </a:r>
            <a:r>
              <a:rPr lang="en-US" sz="1400" dirty="0" err="1"/>
              <a:t>telah</a:t>
            </a:r>
            <a:r>
              <a:rPr lang="en-US" sz="1400" dirty="0"/>
              <a:t> </a:t>
            </a:r>
            <a:r>
              <a:rPr lang="en-US" sz="1400" dirty="0" err="1"/>
              <a:t>dikirim</a:t>
            </a:r>
            <a:r>
              <a:rPr lang="en-US" sz="1400" dirty="0"/>
              <a:t> </a:t>
            </a:r>
            <a:r>
              <a:rPr lang="en-US" sz="1400" dirty="0" err="1"/>
              <a:t>akhirnya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milik</a:t>
            </a:r>
            <a:r>
              <a:rPr lang="en-US" sz="1400" dirty="0"/>
              <a:t> </a:t>
            </a:r>
            <a:r>
              <a:rPr lang="en-US" sz="1400" dirty="0" err="1"/>
              <a:t>penjahat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digunakan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belanja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kartu</a:t>
            </a:r>
            <a:r>
              <a:rPr lang="en-US" sz="1400" dirty="0"/>
              <a:t> </a:t>
            </a:r>
            <a:r>
              <a:rPr lang="en-US" sz="1400" dirty="0" err="1"/>
              <a:t>kredit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uang</a:t>
            </a:r>
            <a:r>
              <a:rPr lang="en-US" sz="1400" dirty="0"/>
              <a:t> </a:t>
            </a:r>
            <a:r>
              <a:rPr lang="en-US" sz="1400" dirty="0" err="1"/>
              <a:t>rekening</a:t>
            </a:r>
            <a:r>
              <a:rPr lang="en-US" sz="1400" dirty="0"/>
              <a:t> </a:t>
            </a:r>
            <a:r>
              <a:rPr lang="en-US" sz="1400" dirty="0" err="1"/>
              <a:t>milik</a:t>
            </a:r>
            <a:r>
              <a:rPr lang="en-US" sz="1400" dirty="0"/>
              <a:t> </a:t>
            </a:r>
            <a:r>
              <a:rPr lang="en-US" sz="1400" dirty="0" err="1"/>
              <a:t>korbannya</a:t>
            </a:r>
            <a:r>
              <a:rPr lang="en-US" sz="1400" dirty="0"/>
              <a:t>. </a:t>
            </a:r>
            <a:endParaRPr lang="id-ID" sz="1400" dirty="0" smtClean="0"/>
          </a:p>
          <a:p>
            <a:pPr>
              <a:lnSpc>
                <a:spcPct val="120000"/>
              </a:lnSpc>
            </a:pPr>
            <a:r>
              <a:rPr lang="en-US" sz="1400" b="1" dirty="0"/>
              <a:t>Jamming </a:t>
            </a:r>
            <a:r>
              <a:rPr lang="en-US" sz="1400" b="1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aksi</a:t>
            </a:r>
            <a:r>
              <a:rPr lang="en-US" sz="1400" dirty="0"/>
              <a:t>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mengacaukan</a:t>
            </a:r>
            <a:r>
              <a:rPr lang="en-US" sz="1400" dirty="0"/>
              <a:t> </a:t>
            </a:r>
            <a:r>
              <a:rPr lang="en-US" sz="1400" dirty="0" err="1"/>
              <a:t>sinyal</a:t>
            </a:r>
            <a:r>
              <a:rPr lang="en-US" sz="1400" dirty="0"/>
              <a:t> di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tempat</a:t>
            </a:r>
            <a:r>
              <a:rPr lang="en-US" sz="1400" dirty="0"/>
              <a:t>.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teknik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</a:t>
            </a:r>
            <a:r>
              <a:rPr lang="en-US" sz="1400" dirty="0" err="1"/>
              <a:t>sinyal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di-ground-</a:t>
            </a:r>
            <a:r>
              <a:rPr lang="en-US" sz="1400" dirty="0" err="1"/>
              <a:t>kan</a:t>
            </a:r>
            <a:r>
              <a:rPr lang="en-US" sz="1400" dirty="0"/>
              <a:t>,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sinyal</a:t>
            </a:r>
            <a:r>
              <a:rPr lang="en-US" sz="1400" dirty="0"/>
              <a:t>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ditangkap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sekali</a:t>
            </a:r>
            <a:r>
              <a:rPr lang="en-US" sz="1400" dirty="0"/>
              <a:t>. Jamming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 </a:t>
            </a:r>
            <a:r>
              <a:rPr lang="en-US" sz="1400" dirty="0" err="1"/>
              <a:t>berbahaya</a:t>
            </a:r>
            <a:r>
              <a:rPr lang="en-US" sz="1400" dirty="0"/>
              <a:t> </a:t>
            </a:r>
            <a:r>
              <a:rPr lang="en-US" sz="1400" dirty="0" err="1"/>
              <a:t>apabila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orang yang 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bertanggung</a:t>
            </a:r>
            <a:r>
              <a:rPr lang="en-US" sz="1400" dirty="0"/>
              <a:t> </a:t>
            </a:r>
            <a:r>
              <a:rPr lang="en-US" sz="1400" dirty="0" err="1"/>
              <a:t>jawab</a:t>
            </a:r>
            <a:r>
              <a:rPr lang="en-US" sz="1400" dirty="0"/>
              <a:t> (</a:t>
            </a:r>
            <a:r>
              <a:rPr lang="en-US" sz="1400" dirty="0" err="1"/>
              <a:t>misalh</a:t>
            </a:r>
            <a:r>
              <a:rPr lang="en-US" sz="1400" dirty="0"/>
              <a:t> : </a:t>
            </a:r>
            <a:r>
              <a:rPr lang="en-US" sz="1400" dirty="0" err="1"/>
              <a:t>teroris</a:t>
            </a:r>
            <a:r>
              <a:rPr lang="en-US" sz="1400" dirty="0"/>
              <a:t>), yang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aksinya</a:t>
            </a:r>
            <a:r>
              <a:rPr lang="en-US" sz="1400" dirty="0"/>
              <a:t> </a:t>
            </a:r>
            <a:r>
              <a:rPr lang="en-US" sz="1400" dirty="0" err="1"/>
              <a:t>megngakibatkan</a:t>
            </a:r>
            <a:r>
              <a:rPr lang="en-US" sz="1400" dirty="0"/>
              <a:t> </a:t>
            </a:r>
            <a:r>
              <a:rPr lang="en-US" sz="1400" dirty="0" err="1"/>
              <a:t>jaringan</a:t>
            </a:r>
            <a:r>
              <a:rPr lang="en-US" sz="1400" dirty="0"/>
              <a:t> di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kota</a:t>
            </a:r>
            <a:r>
              <a:rPr lang="en-US" sz="1400" dirty="0"/>
              <a:t> </a:t>
            </a:r>
            <a:r>
              <a:rPr lang="en-US" sz="1400" dirty="0" err="1"/>
              <a:t>lumpuh</a:t>
            </a:r>
            <a:r>
              <a:rPr lang="en-US" sz="1400" dirty="0"/>
              <a:t> (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rangka</a:t>
            </a:r>
            <a:r>
              <a:rPr lang="en-US" sz="1400" dirty="0"/>
              <a:t> </a:t>
            </a:r>
            <a:r>
              <a:rPr lang="en-US" sz="1400" dirty="0" err="1"/>
              <a:t>melancarkan</a:t>
            </a:r>
            <a:r>
              <a:rPr lang="en-US" sz="1400" dirty="0"/>
              <a:t> </a:t>
            </a:r>
            <a:r>
              <a:rPr lang="en-US" sz="1400" dirty="0" err="1"/>
              <a:t>aksi</a:t>
            </a:r>
            <a:r>
              <a:rPr lang="en-US" sz="1400" dirty="0"/>
              <a:t> </a:t>
            </a:r>
            <a:r>
              <a:rPr lang="en-US" sz="1400" dirty="0" err="1"/>
              <a:t>terornya</a:t>
            </a:r>
            <a:r>
              <a:rPr lang="en-US" sz="1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258195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Serangan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untuk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mendapatkan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account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SQL injection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Session hijacking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48132" name="Rectangle 4" descr="Dotted grid"/>
          <p:cNvSpPr>
            <a:spLocks noGrp="1" noChangeArrowheads="1"/>
          </p:cNvSpPr>
          <p:nvPr>
            <p:ph type="title"/>
          </p:nvPr>
        </p:nvSpPr>
        <p:spPr>
          <a:xfrm>
            <a:off x="466531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Ancaman via aplikasi berbasis web (1)</a:t>
            </a:r>
          </a:p>
        </p:txBody>
      </p:sp>
    </p:spTree>
    <p:extLst>
      <p:ext uri="{BB962C8B-B14F-4D97-AF65-F5344CB8AC3E}">
        <p14:creationId xmlns:p14="http://schemas.microsoft.com/office/powerpoint/2010/main" val="350547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Kejahatan Komputer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Menurut David </a:t>
            </a:r>
            <a:r>
              <a:rPr lang="id-ID" dirty="0" err="1" smtClean="0"/>
              <a:t>Icove</a:t>
            </a:r>
            <a:r>
              <a:rPr lang="id-ID" dirty="0" smtClean="0"/>
              <a:t> [Jhon D. Howard, “</a:t>
            </a:r>
            <a:r>
              <a:rPr lang="id-ID" dirty="0" err="1" smtClean="0"/>
              <a:t>An</a:t>
            </a:r>
            <a:r>
              <a:rPr lang="id-ID" dirty="0" smtClean="0"/>
              <a:t> </a:t>
            </a:r>
            <a:r>
              <a:rPr lang="id-ID" dirty="0" err="1" smtClean="0"/>
              <a:t>Analysis</a:t>
            </a:r>
            <a:r>
              <a:rPr lang="id-ID" dirty="0" smtClean="0"/>
              <a:t> Of </a:t>
            </a:r>
            <a:r>
              <a:rPr lang="id-ID" dirty="0" err="1" smtClean="0"/>
              <a:t>Security</a:t>
            </a:r>
            <a:r>
              <a:rPr lang="id-ID" dirty="0" smtClean="0"/>
              <a:t> </a:t>
            </a:r>
            <a:r>
              <a:rPr lang="id-ID" dirty="0" err="1" smtClean="0"/>
              <a:t>Incidents</a:t>
            </a:r>
            <a:r>
              <a:rPr lang="id-ID" dirty="0" smtClean="0"/>
              <a:t> On The Internet 1989-1995” </a:t>
            </a:r>
            <a:r>
              <a:rPr lang="id-ID" dirty="0" err="1" smtClean="0"/>
              <a:t>PhD</a:t>
            </a:r>
            <a:r>
              <a:rPr lang="id-ID" dirty="0" smtClean="0"/>
              <a:t> </a:t>
            </a:r>
            <a:r>
              <a:rPr lang="id-ID" dirty="0" err="1" smtClean="0"/>
              <a:t>thesis</a:t>
            </a:r>
            <a:r>
              <a:rPr lang="id-ID" dirty="0" smtClean="0"/>
              <a:t>, </a:t>
            </a:r>
            <a:r>
              <a:rPr lang="id-ID" dirty="0" err="1" smtClean="0"/>
              <a:t>Engineering</a:t>
            </a:r>
            <a:r>
              <a:rPr lang="id-ID" dirty="0" smtClean="0"/>
              <a:t> </a:t>
            </a:r>
            <a:r>
              <a:rPr lang="id-ID" dirty="0" err="1" smtClean="0"/>
              <a:t>and</a:t>
            </a:r>
            <a:r>
              <a:rPr lang="id-ID" dirty="0" smtClean="0"/>
              <a:t> </a:t>
            </a:r>
            <a:r>
              <a:rPr lang="id-ID" dirty="0" err="1" smtClean="0"/>
              <a:t>Public</a:t>
            </a:r>
            <a:r>
              <a:rPr lang="id-ID" dirty="0" smtClean="0"/>
              <a:t> </a:t>
            </a:r>
            <a:r>
              <a:rPr lang="id-ID" dirty="0" err="1" smtClean="0"/>
              <a:t>policy</a:t>
            </a:r>
            <a:r>
              <a:rPr lang="id-ID" dirty="0" smtClean="0"/>
              <a:t>, </a:t>
            </a:r>
            <a:r>
              <a:rPr lang="id-ID" dirty="0" err="1" smtClean="0"/>
              <a:t>carnegia</a:t>
            </a:r>
            <a:r>
              <a:rPr lang="id-ID" dirty="0" smtClean="0"/>
              <a:t> </a:t>
            </a:r>
            <a:r>
              <a:rPr lang="id-ID" dirty="0" err="1" smtClean="0"/>
              <a:t>Mellon</a:t>
            </a:r>
            <a:r>
              <a:rPr lang="id-ID" dirty="0" smtClean="0"/>
              <a:t> </a:t>
            </a:r>
            <a:r>
              <a:rPr lang="id-ID" dirty="0" err="1" smtClean="0"/>
              <a:t>University</a:t>
            </a:r>
            <a:r>
              <a:rPr lang="id-ID" dirty="0" smtClean="0"/>
              <a:t>, 1997] berdasarkan lubang keamanan, </a:t>
            </a:r>
            <a:r>
              <a:rPr lang="id-ID" dirty="0" err="1" smtClean="0"/>
              <a:t>kemanan</a:t>
            </a:r>
            <a:r>
              <a:rPr lang="id-ID" dirty="0" smtClean="0"/>
              <a:t> dapat di klasifikasikan menjadi empat yaitu: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5499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serangan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account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Analisa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manajemen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account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untuk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mendapatkan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account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Brute force attack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Desain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coding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aman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Mendisable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pesan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error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aplikasi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tidak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perlu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Sanitasi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nilai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input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baik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di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server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49155" name="Text Box 1027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49156" name="Rectangle 1028" descr="Dotted grid"/>
          <p:cNvSpPr>
            <a:spLocks noGrp="1" noChangeArrowheads="1"/>
          </p:cNvSpPr>
          <p:nvPr>
            <p:ph type="title"/>
          </p:nvPr>
        </p:nvSpPr>
        <p:spPr>
          <a:xfrm>
            <a:off x="447870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Ancaman via aplikasi berbasis web (2)</a:t>
            </a:r>
          </a:p>
        </p:txBody>
      </p:sp>
    </p:spTree>
    <p:extLst>
      <p:ext uri="{BB962C8B-B14F-4D97-AF65-F5344CB8AC3E}">
        <p14:creationId xmlns:p14="http://schemas.microsoft.com/office/powerpoint/2010/main" val="50726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755712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serangan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SQL injection	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Book Antiqua" pitchFamily="18" charset="0"/>
                <a:sym typeface="Webdings" pitchFamily="18" charset="2"/>
              </a:rPr>
              <a:t>	</a:t>
            </a:r>
            <a:r>
              <a:rPr lang="en-US" sz="2000" dirty="0" err="1">
                <a:latin typeface="Book Antiqua" pitchFamily="18" charset="0"/>
                <a:sym typeface="Webdings" pitchFamily="18" charset="2"/>
              </a:rPr>
              <a:t>Contoh</a:t>
            </a:r>
            <a:r>
              <a:rPr lang="en-US" sz="2000" dirty="0">
                <a:latin typeface="Book Antiqua" pitchFamily="18" charset="0"/>
                <a:sym typeface="Webdings" pitchFamily="18" charset="2"/>
              </a:rPr>
              <a:t>: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Query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pada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aplikasi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database</a:t>
            </a:r>
          </a:p>
          <a:p>
            <a:pPr lvl="1">
              <a:buSzPct val="125000"/>
              <a:buFont typeface="Wingdings" pitchFamily="2" charset="2"/>
              <a:buNone/>
            </a:pPr>
            <a:r>
              <a:rPr lang="en-US" sz="2000" b="1" dirty="0">
                <a:latin typeface="Book Antiqua" pitchFamily="18" charset="0"/>
                <a:cs typeface="Times New Roman" charset="0"/>
              </a:rPr>
              <a:t>	</a:t>
            </a:r>
            <a:r>
              <a:rPr lang="en-US" sz="2000" b="1" dirty="0">
                <a:latin typeface="Courier New" pitchFamily="49" charset="0"/>
                <a:cs typeface="Times New Roman" charset="0"/>
              </a:rPr>
              <a:t>s</a:t>
            </a:r>
            <a:r>
              <a:rPr lang="en-US" sz="2000" b="1" dirty="0">
                <a:latin typeface="Courier New" pitchFamily="49" charset="0"/>
                <a:sym typeface="Webdings" pitchFamily="18" charset="2"/>
              </a:rPr>
              <a:t>elect * from user where id=$id;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Penyerang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memasukan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nilai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variabel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>
                <a:latin typeface="Courier New" pitchFamily="49" charset="0"/>
                <a:sym typeface="Webdings" pitchFamily="18" charset="2"/>
              </a:rPr>
              <a:t>”</a:t>
            </a:r>
            <a:r>
              <a:rPr lang="en-US" sz="2000" dirty="0" err="1">
                <a:latin typeface="Courier New" pitchFamily="49" charset="0"/>
                <a:sym typeface="Webdings" pitchFamily="18" charset="2"/>
              </a:rPr>
              <a:t>id”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query yang “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diinginkan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"</a:t>
            </a:r>
          </a:p>
          <a:p>
            <a:pPr lvl="1">
              <a:buSzPct val="125000"/>
              <a:buFont typeface="Wingdings" pitchFamily="2" charset="2"/>
              <a:buNone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	</a:t>
            </a:r>
            <a:r>
              <a:rPr lang="en-US" sz="2000" b="1" dirty="0">
                <a:latin typeface="Courier New" pitchFamily="49" charset="0"/>
                <a:sym typeface="Webdings" pitchFamily="18" charset="2"/>
              </a:rPr>
              <a:t>$id=212; select * from admin</a:t>
            </a:r>
            <a:r>
              <a:rPr lang="en-US" sz="2000" b="1" dirty="0">
                <a:latin typeface="Trebuchet MS" pitchFamily="34" charset="0"/>
                <a:sym typeface="Webdings" pitchFamily="18" charset="2"/>
              </a:rPr>
              <a:t> 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b="1" dirty="0">
              <a:latin typeface="Trebuchet MS" pitchFamily="34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Query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akhir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menghasilkan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2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buah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query</a:t>
            </a:r>
            <a:endParaRPr lang="en-US" sz="2000" dirty="0">
              <a:latin typeface="Book Antiqua" pitchFamily="18" charset="0"/>
              <a:sym typeface="Webdings" pitchFamily="18" charset="2"/>
            </a:endParaRPr>
          </a:p>
          <a:p>
            <a:pPr lvl="1">
              <a:buFont typeface="Wingdings" pitchFamily="2" charset="2"/>
              <a:buNone/>
            </a:pPr>
            <a:r>
              <a:rPr lang="en-US" sz="2000" b="1" dirty="0">
                <a:latin typeface="Trebuchet MS" pitchFamily="34" charset="0"/>
                <a:sym typeface="Webdings" pitchFamily="18" charset="2"/>
              </a:rPr>
              <a:t>	</a:t>
            </a:r>
            <a:r>
              <a:rPr lang="en-US" sz="2000" b="1" dirty="0">
                <a:latin typeface="Courier New" pitchFamily="49" charset="0"/>
                <a:sym typeface="Webdings" pitchFamily="18" charset="2"/>
              </a:rPr>
              <a:t>select * from users where id=212;</a:t>
            </a:r>
          </a:p>
          <a:p>
            <a:pPr lvl="1">
              <a:buFont typeface="Wingdings" pitchFamily="2" charset="2"/>
              <a:buNone/>
            </a:pPr>
            <a:r>
              <a:rPr lang="en-US" sz="2000" b="1" dirty="0">
                <a:latin typeface="Courier New" pitchFamily="49" charset="0"/>
                <a:sym typeface="Webdings" pitchFamily="18" charset="2"/>
              </a:rPr>
              <a:t>	select * from admin;</a:t>
            </a:r>
          </a:p>
          <a:p>
            <a:pPr lvl="1">
              <a:buFont typeface="Wingdings" pitchFamily="2" charset="2"/>
              <a:buNone/>
            </a:pPr>
            <a:endParaRPr lang="en-US" sz="2000" b="1" dirty="0">
              <a:latin typeface="Courier New" pitchFamily="49" charset="0"/>
              <a:sym typeface="Webdings" pitchFamily="18" charset="2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Sanitasi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nilai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input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baik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di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server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50180" name="Rectangle 4" descr="Dotted grid"/>
          <p:cNvSpPr>
            <a:spLocks noGrp="1" noChangeArrowheads="1"/>
          </p:cNvSpPr>
          <p:nvPr>
            <p:ph type="title"/>
          </p:nvPr>
        </p:nvSpPr>
        <p:spPr>
          <a:xfrm>
            <a:off x="429208" y="10668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</a:rPr>
              <a:t>Ancaman</a:t>
            </a: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</a:rPr>
              <a:t> via </a:t>
            </a:r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</a:rPr>
              <a:t>aplikasi</a:t>
            </a: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</a:rPr>
              <a:t>berbasis</a:t>
            </a: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</a:rPr>
              <a:t> web (3)</a:t>
            </a:r>
          </a:p>
        </p:txBody>
      </p:sp>
    </p:spTree>
    <p:extLst>
      <p:ext uri="{BB962C8B-B14F-4D97-AF65-F5344CB8AC3E}">
        <p14:creationId xmlns:p14="http://schemas.microsoft.com/office/powerpoint/2010/main" val="32589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r>
              <a:rPr lang="en-US" sz="2400" b="1" dirty="0">
                <a:latin typeface="Book Antiqua" pitchFamily="18" charset="0"/>
                <a:sym typeface="Webdings" pitchFamily="18" charset="2"/>
              </a:rPr>
              <a:t> session hijacking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HTTP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adalah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stateless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Ekploitasi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session</a:t>
            </a:r>
            <a:endParaRPr lang="en-US" sz="2000" i="1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None/>
            </a:pPr>
            <a:endParaRPr lang="en-US" sz="2000" i="1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None/>
            </a:pPr>
            <a:endParaRPr lang="en-US" i="1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None/>
            </a:pPr>
            <a:endParaRPr lang="en-US" i="1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Menggunakan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session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sulit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ditebak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,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misalnya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menyertakan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id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password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Enkripsi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nilai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session</a:t>
            </a:r>
          </a:p>
          <a:p>
            <a:pPr lvl="1">
              <a:buSzPct val="125000"/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sz="2000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51204" name="Rectangle 4" descr="Dotted grid"/>
          <p:cNvSpPr>
            <a:spLocks noGrp="1" noChangeArrowheads="1"/>
          </p:cNvSpPr>
          <p:nvPr>
            <p:ph type="title"/>
          </p:nvPr>
        </p:nvSpPr>
        <p:spPr>
          <a:xfrm>
            <a:off x="410547" y="989045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>
                <a:solidFill>
                  <a:schemeClr val="tx1"/>
                </a:solidFill>
                <a:latin typeface="Book Antiqua" pitchFamily="18" charset="0"/>
              </a:rPr>
              <a:t>Ancaman via aplikasi berbasis web (4)</a:t>
            </a:r>
          </a:p>
        </p:txBody>
      </p:sp>
    </p:spTree>
    <p:extLst>
      <p:ext uri="{BB962C8B-B14F-4D97-AF65-F5344CB8AC3E}">
        <p14:creationId xmlns:p14="http://schemas.microsoft.com/office/powerpoint/2010/main" val="4265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Penanaman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trojan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pada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software-software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gratisan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dari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internet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CD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bajakan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dapat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dikendalikan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secara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remote</a:t>
            </a:r>
          </a:p>
          <a:p>
            <a:pPr lvl="1">
              <a:buSzPct val="125000"/>
              <a:buFont typeface="Wingdings" pitchFamily="2" charset="2"/>
              <a:buChar char="§"/>
            </a:pPr>
            <a:endParaRPr lang="en-US" sz="2000" i="1" dirty="0">
              <a:latin typeface="Book Antiqua" pitchFamily="18" charset="0"/>
              <a:cs typeface="Times New Roman" charset="0"/>
            </a:endParaRPr>
          </a:p>
          <a:p>
            <a:pPr>
              <a:buSzPct val="125000"/>
              <a:buFont typeface="Wingdings" pitchFamily="2" charset="2"/>
              <a:buChar char="q"/>
            </a:pPr>
            <a:r>
              <a:rPr lang="en-US" sz="2400" b="1" dirty="0">
                <a:latin typeface="Book Antiqua" pitchFamily="18" charset="0"/>
                <a:sym typeface="Webdings" pitchFamily="18" charset="2"/>
              </a:rPr>
              <a:t> </a:t>
            </a: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Gunakan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scanner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database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terbaru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Jangan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menginstall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program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belum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dikenal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betul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Mendidik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user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tentang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keamanan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komputer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None/>
            </a:pPr>
            <a:endParaRPr lang="en-US" dirty="0">
              <a:latin typeface="Book Antiqua" pitchFamily="18" charset="0"/>
              <a:cs typeface="Times New Roman" charset="0"/>
            </a:endParaRPr>
          </a:p>
        </p:txBody>
      </p:sp>
      <p:sp>
        <p:nvSpPr>
          <p:cNvPr id="52228" name="Rectangle 4" descr="Dotted grid"/>
          <p:cNvSpPr>
            <a:spLocks noGrp="1" noChangeArrowheads="1"/>
          </p:cNvSpPr>
          <p:nvPr>
            <p:ph type="title"/>
          </p:nvPr>
        </p:nvSpPr>
        <p:spPr>
          <a:xfrm>
            <a:off x="914400" y="933061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Book Antiqua" pitchFamily="18" charset="0"/>
              </a:rPr>
              <a:t>Backdoor, </a:t>
            </a:r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</a:rPr>
              <a:t>trojan</a:t>
            </a:r>
            <a:r>
              <a:rPr lang="en-US" sz="3600" b="1" dirty="0">
                <a:solidFill>
                  <a:schemeClr val="tx1"/>
                </a:solidFill>
                <a:latin typeface="Book Antiqua" pitchFamily="18" charset="0"/>
              </a:rPr>
              <a:t>, rootkit, </a:t>
            </a:r>
            <a:r>
              <a:rPr lang="en-US" sz="3600" b="1" dirty="0" err="1">
                <a:solidFill>
                  <a:schemeClr val="tx1"/>
                </a:solidFill>
                <a:latin typeface="Book Antiqua" pitchFamily="18" charset="0"/>
              </a:rPr>
              <a:t>keylogger</a:t>
            </a:r>
            <a:endParaRPr lang="en-US" sz="36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82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049625"/>
            <a:ext cx="12192000" cy="6096000"/>
          </a:xfrm>
          <a:ln w="28575">
            <a:noFill/>
            <a:miter lim="800000"/>
            <a:headEnd/>
            <a:tailEnd/>
          </a:ln>
        </p:spPr>
        <p:txBody>
          <a:bodyPr lIns="182864" tIns="182864"/>
          <a:lstStyle/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Ancaman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Kerusakan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,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kehilangan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data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Menguras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resource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(memory,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prosessor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,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hardisk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, bandwidth)</a:t>
            </a: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Mengganggu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/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merusak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sistem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  <a:endParaRPr lang="en-US" sz="2000" i="1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None/>
            </a:pPr>
            <a:endParaRPr lang="en-US" sz="2000" i="1" dirty="0">
              <a:latin typeface="Book Antiqua" pitchFamily="18" charset="0"/>
              <a:cs typeface="Times New Roman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b="1" dirty="0" err="1">
                <a:latin typeface="Book Antiqua" pitchFamily="18" charset="0"/>
                <a:sym typeface="Webdings" pitchFamily="18" charset="2"/>
              </a:rPr>
              <a:t>Pencegahan</a:t>
            </a:r>
            <a:endParaRPr lang="en-US" sz="2400" b="1" i="1" dirty="0">
              <a:latin typeface="Book Antiqua" pitchFamily="18" charset="0"/>
              <a:sym typeface="Webdings" pitchFamily="18" charset="2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Gunakan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scan virus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dengan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database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terbaru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Jangan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menginstall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program yang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belum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dikenal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betul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 err="1">
                <a:latin typeface="Book Antiqua" pitchFamily="18" charset="0"/>
                <a:cs typeface="Times New Roman" charset="0"/>
              </a:rPr>
              <a:t>Mendidik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user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tentang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keamanan</a:t>
            </a:r>
            <a:r>
              <a:rPr lang="en-US" sz="2000" dirty="0">
                <a:latin typeface="Book Antiqua" pitchFamily="18" charset="0"/>
                <a:cs typeface="Times New Roman" charset="0"/>
              </a:rPr>
              <a:t> </a:t>
            </a:r>
            <a:r>
              <a:rPr lang="en-US" sz="2000" dirty="0" err="1">
                <a:latin typeface="Book Antiqua" pitchFamily="18" charset="0"/>
                <a:cs typeface="Times New Roman" charset="0"/>
              </a:rPr>
              <a:t>komputer</a:t>
            </a:r>
            <a:endParaRPr lang="en-US" sz="2000" dirty="0">
              <a:latin typeface="Book Antiqua" pitchFamily="18" charset="0"/>
              <a:cs typeface="Times New Roman" charset="0"/>
            </a:endParaRPr>
          </a:p>
          <a:p>
            <a:pPr lvl="1">
              <a:buSzPct val="125000"/>
              <a:buFont typeface="Wingdings" pitchFamily="2" charset="2"/>
              <a:buChar char="§"/>
            </a:pPr>
            <a:r>
              <a:rPr lang="en-US" sz="2000" dirty="0">
                <a:latin typeface="Book Antiqua" pitchFamily="18" charset="0"/>
                <a:cs typeface="Times New Roman" charset="0"/>
              </a:rPr>
              <a:t>Dan lain-lain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197600" y="1447800"/>
            <a:ext cx="508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827213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2844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7416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988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656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53252" name="Rectangle 4" descr="Dotted grid"/>
          <p:cNvSpPr>
            <a:spLocks noGrp="1" noChangeArrowheads="1"/>
          </p:cNvSpPr>
          <p:nvPr>
            <p:ph type="title"/>
          </p:nvPr>
        </p:nvSpPr>
        <p:spPr>
          <a:xfrm>
            <a:off x="410547" y="914400"/>
            <a:ext cx="12192000" cy="762000"/>
          </a:xfrm>
          <a:noFill/>
          <a:ln w="2857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3600" b="1" dirty="0">
                <a:solidFill>
                  <a:schemeClr val="tx1"/>
                </a:solidFill>
                <a:latin typeface="Book Antiqua" pitchFamily="18" charset="0"/>
              </a:rPr>
              <a:t>Virus, worm</a:t>
            </a:r>
          </a:p>
        </p:txBody>
      </p:sp>
    </p:spTree>
    <p:extLst>
      <p:ext uri="{BB962C8B-B14F-4D97-AF65-F5344CB8AC3E}">
        <p14:creationId xmlns:p14="http://schemas.microsoft.com/office/powerpoint/2010/main" val="199795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Lapisan Keamanan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Lapisan Fisik: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Membatasi akses fisik ke mesin: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Akses masuk ke ruangan komputer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Penguncian komputer secara </a:t>
            </a:r>
            <a:r>
              <a:rPr lang="id-ID" dirty="0" err="1" smtClean="0"/>
              <a:t>hardware</a:t>
            </a:r>
            <a:endParaRPr lang="id-ID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Keamanan BIOS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Keamanan </a:t>
            </a:r>
            <a:r>
              <a:rPr lang="id-ID" dirty="0" err="1" smtClean="0"/>
              <a:t>Bootloader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err="1" smtClean="0"/>
              <a:t>Backup</a:t>
            </a:r>
            <a:r>
              <a:rPr lang="id-ID" dirty="0" smtClean="0"/>
              <a:t> Data 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Pemilihan </a:t>
            </a:r>
            <a:r>
              <a:rPr lang="id-ID" dirty="0" err="1" smtClean="0"/>
              <a:t>piranti</a:t>
            </a:r>
            <a:r>
              <a:rPr lang="id-ID" dirty="0" smtClean="0"/>
              <a:t> </a:t>
            </a:r>
            <a:r>
              <a:rPr lang="id-ID" dirty="0" err="1" smtClean="0"/>
              <a:t>back-up</a:t>
            </a:r>
            <a:endParaRPr lang="id-ID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Penjadwalan </a:t>
            </a:r>
            <a:r>
              <a:rPr lang="id-ID" dirty="0" err="1" smtClean="0"/>
              <a:t>Backup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Mendeteksi gangguan Fisik 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Log </a:t>
            </a:r>
            <a:r>
              <a:rPr lang="id-ID" dirty="0" err="1" smtClean="0"/>
              <a:t>File</a:t>
            </a:r>
            <a:r>
              <a:rPr lang="id-ID" dirty="0" smtClean="0"/>
              <a:t> : Log pendek atau tidak lengkap, log yang berisikan waktu yang aneh, log permisi atau kepemilikan yang tidak tepat, catatan pelayanan </a:t>
            </a:r>
            <a:r>
              <a:rPr lang="id-ID" dirty="0" err="1" smtClean="0"/>
              <a:t>reboot</a:t>
            </a:r>
            <a:r>
              <a:rPr lang="id-ID" dirty="0" smtClean="0"/>
              <a:t> atau </a:t>
            </a:r>
            <a:r>
              <a:rPr lang="id-ID" dirty="0" err="1" smtClean="0"/>
              <a:t>restart</a:t>
            </a:r>
            <a:r>
              <a:rPr lang="id-ID" dirty="0" smtClean="0"/>
              <a:t>, log yang hilang, masukan </a:t>
            </a:r>
            <a:r>
              <a:rPr lang="id-ID" dirty="0" err="1" smtClean="0"/>
              <a:t>su</a:t>
            </a:r>
            <a:r>
              <a:rPr lang="id-ID" dirty="0" smtClean="0"/>
              <a:t> atau </a:t>
            </a:r>
            <a:r>
              <a:rPr lang="id-ID" dirty="0" err="1" smtClean="0"/>
              <a:t>logim</a:t>
            </a:r>
            <a:r>
              <a:rPr lang="id-ID" dirty="0" smtClean="0"/>
              <a:t> dari tempat janggal.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Mengontrol </a:t>
            </a:r>
            <a:r>
              <a:rPr lang="id-ID" dirty="0" err="1" smtClean="0"/>
              <a:t>akser</a:t>
            </a:r>
            <a:r>
              <a:rPr lang="id-ID" dirty="0" smtClean="0"/>
              <a:t> sumber daya.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380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Lapisan Keamanan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id-ID" dirty="0" smtClean="0"/>
              <a:t>Keamanan Lokal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Berkaitan dengan </a:t>
            </a:r>
            <a:r>
              <a:rPr lang="id-ID" dirty="0" err="1" smtClean="0"/>
              <a:t>user</a:t>
            </a:r>
            <a:r>
              <a:rPr lang="id-ID" dirty="0" smtClean="0"/>
              <a:t> dan hak-haknya: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Berikan mereka fasilitas minimal yang diperlukan.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Hati-hati terhadap saat / dari mana mereka </a:t>
            </a:r>
            <a:r>
              <a:rPr lang="id-ID" dirty="0" err="1" smtClean="0"/>
              <a:t>login</a:t>
            </a:r>
            <a:r>
              <a:rPr lang="id-ID" dirty="0" smtClean="0"/>
              <a:t>, atau tempat seharusnya mereka </a:t>
            </a:r>
            <a:r>
              <a:rPr lang="id-ID" dirty="0" err="1" smtClean="0"/>
              <a:t>login</a:t>
            </a:r>
            <a:r>
              <a:rPr lang="id-ID" dirty="0" smtClean="0"/>
              <a:t>.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id-ID" dirty="0" smtClean="0"/>
              <a:t>Pastikan dan hapus rekening mereka ketika mereka tidak lagi membutuhkan akses.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15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Lapisan Keamanan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id-ID" dirty="0" smtClean="0"/>
              <a:t>Keamanan </a:t>
            </a:r>
            <a:r>
              <a:rPr lang="id-ID" dirty="0" err="1" smtClean="0"/>
              <a:t>Root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Hanya menjadi </a:t>
            </a:r>
            <a:r>
              <a:rPr lang="id-ID" dirty="0" err="1" smtClean="0"/>
              <a:t>root</a:t>
            </a:r>
            <a:r>
              <a:rPr lang="id-ID" dirty="0" smtClean="0"/>
              <a:t> dalam melakukan tugas tunggal tertentu.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Batasi jalur perintah bagi pemakai </a:t>
            </a:r>
            <a:r>
              <a:rPr lang="id-ID" dirty="0" err="1" smtClean="0"/>
              <a:t>root</a:t>
            </a:r>
            <a:r>
              <a:rPr lang="id-ID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Jangan menggunakan perangkat utilitas </a:t>
            </a:r>
            <a:r>
              <a:rPr lang="id-ID" dirty="0" err="1" smtClean="0"/>
              <a:t>rlogin</a:t>
            </a:r>
            <a:r>
              <a:rPr lang="id-ID" dirty="0" smtClean="0"/>
              <a:t>/</a:t>
            </a:r>
            <a:r>
              <a:rPr lang="id-ID" dirty="0" err="1" smtClean="0"/>
              <a:t>rshrexec</a:t>
            </a:r>
            <a:r>
              <a:rPr lang="id-ID" dirty="0" smtClean="0"/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id-ID" dirty="0" smtClean="0"/>
              <a:t>Keamanan </a:t>
            </a:r>
            <a:r>
              <a:rPr lang="id-ID" dirty="0" err="1" smtClean="0"/>
              <a:t>File</a:t>
            </a:r>
            <a:r>
              <a:rPr lang="id-ID" dirty="0" smtClean="0"/>
              <a:t> dan </a:t>
            </a:r>
            <a:r>
              <a:rPr lang="id-ID" dirty="0" err="1" smtClean="0"/>
              <a:t>system</a:t>
            </a:r>
            <a:r>
              <a:rPr lang="id-ID" dirty="0" smtClean="0"/>
              <a:t> </a:t>
            </a:r>
            <a:r>
              <a:rPr lang="id-ID" dirty="0" err="1" smtClean="0"/>
              <a:t>file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err="1" smtClean="0"/>
              <a:t>Directory</a:t>
            </a:r>
            <a:r>
              <a:rPr lang="id-ID" dirty="0" smtClean="0"/>
              <a:t> </a:t>
            </a:r>
            <a:r>
              <a:rPr lang="id-ID" dirty="0" err="1" smtClean="0"/>
              <a:t>home</a:t>
            </a:r>
            <a:r>
              <a:rPr lang="id-ID" dirty="0" smtClean="0"/>
              <a:t> </a:t>
            </a:r>
            <a:r>
              <a:rPr lang="id-ID" dirty="0" err="1" smtClean="0"/>
              <a:t>user</a:t>
            </a:r>
            <a:r>
              <a:rPr lang="id-ID" dirty="0" smtClean="0"/>
              <a:t> tidak boleh mengakses perintah mengubah sistem, seperti partisi, perubahan </a:t>
            </a:r>
            <a:r>
              <a:rPr lang="id-ID" dirty="0" err="1" smtClean="0"/>
              <a:t>device</a:t>
            </a:r>
            <a:r>
              <a:rPr lang="id-ID" dirty="0" smtClean="0"/>
              <a:t> dan lain-lain.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Lakukan </a:t>
            </a:r>
            <a:r>
              <a:rPr lang="id-ID" dirty="0" err="1" smtClean="0"/>
              <a:t>setting</a:t>
            </a:r>
            <a:r>
              <a:rPr lang="id-ID" dirty="0" smtClean="0"/>
              <a:t> limit </a:t>
            </a:r>
            <a:r>
              <a:rPr lang="id-ID" dirty="0" err="1" smtClean="0"/>
              <a:t>system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Atur akses dan </a:t>
            </a:r>
            <a:r>
              <a:rPr lang="id-ID" dirty="0" err="1" smtClean="0"/>
              <a:t>permission</a:t>
            </a:r>
            <a:r>
              <a:rPr lang="id-ID" dirty="0" smtClean="0"/>
              <a:t> </a:t>
            </a:r>
            <a:r>
              <a:rPr lang="id-ID" dirty="0" err="1" smtClean="0"/>
              <a:t>file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Selalu cek program-program yang tidak dikenal.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5765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Lapisan Keamanan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6014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id-ID" dirty="0" smtClean="0"/>
              <a:t>Keamanan </a:t>
            </a:r>
            <a:r>
              <a:rPr lang="id-ID" dirty="0" err="1" smtClean="0"/>
              <a:t>Password</a:t>
            </a:r>
            <a:r>
              <a:rPr lang="id-ID" dirty="0" smtClean="0"/>
              <a:t> dan </a:t>
            </a:r>
            <a:r>
              <a:rPr lang="id-ID" dirty="0" err="1" smtClean="0"/>
              <a:t>Enkripsi</a:t>
            </a:r>
            <a:r>
              <a:rPr lang="id-ID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Hati-hati terhadap </a:t>
            </a:r>
            <a:r>
              <a:rPr lang="id-ID" dirty="0" err="1" smtClean="0"/>
              <a:t>brute</a:t>
            </a:r>
            <a:r>
              <a:rPr lang="id-ID" dirty="0" smtClean="0"/>
              <a:t> </a:t>
            </a:r>
            <a:r>
              <a:rPr lang="id-ID" dirty="0" err="1" smtClean="0"/>
              <a:t>forec</a:t>
            </a:r>
            <a:r>
              <a:rPr lang="id-ID" dirty="0" smtClean="0"/>
              <a:t> </a:t>
            </a:r>
            <a:r>
              <a:rPr lang="id-ID" dirty="0" err="1" smtClean="0"/>
              <a:t>attack</a:t>
            </a:r>
            <a:r>
              <a:rPr lang="id-ID" dirty="0" smtClean="0"/>
              <a:t> dengan </a:t>
            </a:r>
            <a:r>
              <a:rPr lang="id-ID" dirty="0" err="1" smtClean="0"/>
              <a:t>menbuat</a:t>
            </a:r>
            <a:r>
              <a:rPr lang="id-ID" dirty="0" smtClean="0"/>
              <a:t> </a:t>
            </a:r>
            <a:r>
              <a:rPr lang="id-ID" dirty="0" err="1" smtClean="0"/>
              <a:t>password</a:t>
            </a:r>
            <a:r>
              <a:rPr lang="id-ID" dirty="0" smtClean="0"/>
              <a:t> yang baik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Selalu </a:t>
            </a:r>
            <a:r>
              <a:rPr lang="id-ID" dirty="0" err="1" smtClean="0"/>
              <a:t>mengenkripsi</a:t>
            </a:r>
            <a:r>
              <a:rPr lang="id-ID" dirty="0" smtClean="0"/>
              <a:t> </a:t>
            </a:r>
            <a:r>
              <a:rPr lang="id-ID" dirty="0" err="1" smtClean="0"/>
              <a:t>file</a:t>
            </a:r>
            <a:r>
              <a:rPr lang="id-ID" dirty="0" smtClean="0"/>
              <a:t> yang diperlukan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Lakukan pengamanan pada level tampilan, seperti </a:t>
            </a:r>
            <a:r>
              <a:rPr lang="id-ID" dirty="0" err="1" smtClean="0"/>
              <a:t>screen</a:t>
            </a:r>
            <a:r>
              <a:rPr lang="id-ID" dirty="0" smtClean="0"/>
              <a:t> </a:t>
            </a:r>
            <a:r>
              <a:rPr lang="id-ID" dirty="0" err="1" smtClean="0"/>
              <a:t>saver</a:t>
            </a:r>
            <a:r>
              <a:rPr lang="id-ID" dirty="0" smtClean="0"/>
              <a:t>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id-ID" dirty="0" err="1" smtClean="0"/>
              <a:t>Kemanan</a:t>
            </a:r>
            <a:r>
              <a:rPr lang="id-ID" dirty="0" smtClean="0"/>
              <a:t> </a:t>
            </a:r>
            <a:r>
              <a:rPr lang="id-ID" dirty="0" err="1" smtClean="0"/>
              <a:t>Kernel</a:t>
            </a:r>
            <a:r>
              <a:rPr lang="id-ID" dirty="0" smtClean="0"/>
              <a:t>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Selalu </a:t>
            </a:r>
            <a:r>
              <a:rPr lang="id-ID" dirty="0" err="1" smtClean="0"/>
              <a:t>Update</a:t>
            </a:r>
            <a:r>
              <a:rPr lang="id-ID" dirty="0" smtClean="0"/>
              <a:t> </a:t>
            </a:r>
            <a:r>
              <a:rPr lang="id-ID" dirty="0" err="1" smtClean="0"/>
              <a:t>kernel</a:t>
            </a:r>
            <a:r>
              <a:rPr lang="id-ID" dirty="0" smtClean="0"/>
              <a:t> </a:t>
            </a:r>
            <a:r>
              <a:rPr lang="id-ID" dirty="0" err="1" smtClean="0"/>
              <a:t>system</a:t>
            </a:r>
            <a:r>
              <a:rPr lang="id-ID" dirty="0" smtClean="0"/>
              <a:t> operasi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Ikut </a:t>
            </a:r>
            <a:r>
              <a:rPr lang="id-ID" dirty="0" err="1" smtClean="0"/>
              <a:t>review</a:t>
            </a:r>
            <a:r>
              <a:rPr lang="id-ID" dirty="0" smtClean="0"/>
              <a:t> </a:t>
            </a:r>
            <a:r>
              <a:rPr lang="id-ID" dirty="0" err="1" smtClean="0"/>
              <a:t>bugs</a:t>
            </a:r>
            <a:r>
              <a:rPr lang="id-ID" dirty="0" smtClean="0"/>
              <a:t> dan </a:t>
            </a:r>
            <a:r>
              <a:rPr lang="id-ID" dirty="0" err="1" smtClean="0"/>
              <a:t>kekurangan-kekurngan</a:t>
            </a:r>
            <a:r>
              <a:rPr lang="id-ID" dirty="0" smtClean="0"/>
              <a:t> pada </a:t>
            </a:r>
            <a:r>
              <a:rPr lang="id-ID" dirty="0" err="1" smtClean="0"/>
              <a:t>system</a:t>
            </a:r>
            <a:r>
              <a:rPr lang="id-ID" dirty="0" smtClean="0"/>
              <a:t> operasi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id-ID" dirty="0" smtClean="0"/>
              <a:t>Keamanan Jaringan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Waspadai paket </a:t>
            </a:r>
            <a:r>
              <a:rPr lang="id-ID" dirty="0" err="1" smtClean="0"/>
              <a:t>sniffer</a:t>
            </a:r>
            <a:r>
              <a:rPr lang="id-ID" dirty="0" smtClean="0"/>
              <a:t> yang sering menyadap </a:t>
            </a:r>
            <a:r>
              <a:rPr lang="id-ID" dirty="0" err="1" smtClean="0"/>
              <a:t>port</a:t>
            </a:r>
            <a:r>
              <a:rPr lang="id-ID" dirty="0" smtClean="0"/>
              <a:t> </a:t>
            </a:r>
            <a:r>
              <a:rPr lang="id-ID" dirty="0" err="1" smtClean="0"/>
              <a:t>ethernet</a:t>
            </a:r>
            <a:endParaRPr lang="id-ID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Lakukan prosedur untuk mengecek integritas data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Verifikasi informasi DNS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Lindungi </a:t>
            </a:r>
            <a:r>
              <a:rPr lang="id-ID" dirty="0" err="1" smtClean="0"/>
              <a:t>Network</a:t>
            </a:r>
            <a:r>
              <a:rPr lang="id-ID" dirty="0" smtClean="0"/>
              <a:t> </a:t>
            </a:r>
            <a:r>
              <a:rPr lang="id-ID" dirty="0" err="1" smtClean="0"/>
              <a:t>File</a:t>
            </a:r>
            <a:r>
              <a:rPr lang="id-ID" dirty="0" smtClean="0"/>
              <a:t> Sistem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Gunakan </a:t>
            </a:r>
            <a:r>
              <a:rPr lang="id-ID" dirty="0" err="1" smtClean="0"/>
              <a:t>Firewall</a:t>
            </a:r>
            <a:r>
              <a:rPr lang="id-ID" dirty="0" smtClean="0"/>
              <a:t> untuk </a:t>
            </a:r>
            <a:r>
              <a:rPr lang="id-ID" dirty="0" err="1" smtClean="0"/>
              <a:t>barrier</a:t>
            </a:r>
            <a:r>
              <a:rPr lang="id-ID" dirty="0" smtClean="0"/>
              <a:t> </a:t>
            </a:r>
            <a:r>
              <a:rPr lang="id-ID" dirty="0" err="1" smtClean="0"/>
              <a:t>anatar</a:t>
            </a:r>
            <a:r>
              <a:rPr lang="id-ID" dirty="0" smtClean="0"/>
              <a:t> jaringan privat dengan jaringan eksternal.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530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4" name="Picture 8" descr="Firewall-B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59" y="1857376"/>
            <a:ext cx="3811588" cy="461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4650288" y="3598855"/>
            <a:ext cx="2927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JENIS-JENIS FIREWALL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4650288" y="4167188"/>
            <a:ext cx="47767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Packet Filtering Gateway</a:t>
            </a:r>
          </a:p>
          <a:p>
            <a:pPr algn="just">
              <a:buFontTx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Application Layer Gateway</a:t>
            </a:r>
          </a:p>
          <a:p>
            <a:pPr algn="just">
              <a:buFontTx/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Circuit Level Gateway</a:t>
            </a:r>
          </a:p>
          <a:p>
            <a:pPr algn="just">
              <a:buFontTx/>
              <a:buAutoNum type="arabicPeriod"/>
            </a:pPr>
            <a:r>
              <a:rPr lang="en-US" sz="2000" dirty="0" err="1">
                <a:solidFill>
                  <a:schemeClr val="bg1"/>
                </a:solidFill>
              </a:rPr>
              <a:t>Statefull</a:t>
            </a:r>
            <a:r>
              <a:rPr lang="en-US" sz="2000" dirty="0">
                <a:solidFill>
                  <a:schemeClr val="bg1"/>
                </a:solidFill>
              </a:rPr>
              <a:t> Multilayer Inspection Firewall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id-ID" dirty="0" smtClean="0"/>
              <a:t>FIREWALL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114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5" grpId="0"/>
      <p:bldP spid="757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Kejahatan Komputer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Keamanan yang bersifat fisik (</a:t>
            </a:r>
            <a:r>
              <a:rPr lang="id-ID" dirty="0" err="1" smtClean="0"/>
              <a:t>Physical</a:t>
            </a:r>
            <a:r>
              <a:rPr lang="id-ID" dirty="0" smtClean="0"/>
              <a:t> </a:t>
            </a:r>
            <a:r>
              <a:rPr lang="id-ID" dirty="0" err="1" smtClean="0"/>
              <a:t>security</a:t>
            </a:r>
            <a:r>
              <a:rPr lang="id-ID" dirty="0" smtClean="0"/>
              <a:t>), termasuk akses orang ke gedung, peralatan, dan media yang digunakan. Contoh: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err="1" smtClean="0"/>
              <a:t>Wiretapping</a:t>
            </a:r>
            <a:r>
              <a:rPr lang="id-ID" dirty="0" smtClean="0"/>
              <a:t> atau hal-hal yang </a:t>
            </a:r>
            <a:r>
              <a:rPr lang="id-ID" dirty="0" err="1" smtClean="0"/>
              <a:t>ber-hubungan</a:t>
            </a:r>
            <a:r>
              <a:rPr lang="id-ID" dirty="0" smtClean="0"/>
              <a:t> dengan akses ke kabel atau komputer yang digunakan juga dapat </a:t>
            </a:r>
            <a:r>
              <a:rPr lang="id-ID" dirty="0" err="1" smtClean="0"/>
              <a:t>dimasukan</a:t>
            </a:r>
            <a:r>
              <a:rPr lang="id-ID" dirty="0" smtClean="0"/>
              <a:t> </a:t>
            </a:r>
            <a:r>
              <a:rPr lang="id-ID" dirty="0" err="1" smtClean="0"/>
              <a:t>kedalam</a:t>
            </a:r>
            <a:r>
              <a:rPr lang="id-ID" dirty="0" smtClean="0"/>
              <a:t> kelas ini.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Daniel of </a:t>
            </a:r>
            <a:r>
              <a:rPr lang="id-ID" dirty="0" err="1" smtClean="0"/>
              <a:t>service</a:t>
            </a:r>
            <a:r>
              <a:rPr lang="id-ID" dirty="0" smtClean="0"/>
              <a:t>, dilakukan misalnya dengan mematikan peralatan atau membanjiri saluran komunikasi dengan pesan-pesan (yang dapat berisi apa saja karena yang </a:t>
            </a:r>
            <a:r>
              <a:rPr lang="id-ID" dirty="0" err="1" smtClean="0"/>
              <a:t>diutamanakn</a:t>
            </a:r>
            <a:r>
              <a:rPr lang="id-ID" dirty="0" smtClean="0"/>
              <a:t> adalah </a:t>
            </a:r>
            <a:r>
              <a:rPr lang="id-ID" dirty="0" err="1" smtClean="0"/>
              <a:t>banyanya</a:t>
            </a:r>
            <a:r>
              <a:rPr lang="id-ID" dirty="0" smtClean="0"/>
              <a:t> jumlah pesan)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Syn Flood Attack, dimana sistem (host) yang dituju dibanjiri oleh permintaan sehingga dia menjadi ter-lalu sibuk dan bahkan dapat berakibat macetnya sistem (hang)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14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6513" y="1766655"/>
            <a:ext cx="823912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endParaRPr lang="en-US" sz="2000" dirty="0"/>
          </a:p>
          <a:p>
            <a:pPr algn="just"/>
            <a:r>
              <a:rPr lang="en-US" sz="2000" dirty="0"/>
              <a:t>Packet filtering gateway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diartikan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firewall yang </a:t>
            </a:r>
            <a:r>
              <a:rPr lang="en-US" sz="2000" dirty="0" err="1"/>
              <a:t>bertugas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filterisasi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paket-paket</a:t>
            </a:r>
            <a:r>
              <a:rPr lang="en-US" sz="2000" dirty="0"/>
              <a:t> yang </a:t>
            </a:r>
            <a:r>
              <a:rPr lang="en-US" sz="2000" dirty="0" err="1"/>
              <a:t>datang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jaringan</a:t>
            </a:r>
            <a:r>
              <a:rPr lang="en-US" sz="2000" dirty="0"/>
              <a:t> yang </a:t>
            </a:r>
            <a:r>
              <a:rPr lang="en-US" sz="2000" dirty="0" err="1"/>
              <a:t>dilindunginya</a:t>
            </a:r>
            <a:r>
              <a:rPr lang="en-US" sz="2000" dirty="0"/>
              <a:t>.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421668" y="5867674"/>
            <a:ext cx="69533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 dirty="0" err="1"/>
              <a:t>Gambar</a:t>
            </a:r>
            <a:r>
              <a:rPr lang="en-US" sz="2000" b="1" dirty="0"/>
              <a:t> </a:t>
            </a:r>
            <a:r>
              <a:rPr lang="id-ID" sz="2000" b="1" dirty="0" smtClean="0"/>
              <a:t>: </a:t>
            </a:r>
            <a:r>
              <a:rPr lang="en-US" sz="2000" b="1" dirty="0" err="1" smtClean="0"/>
              <a:t>Lapisan</a:t>
            </a:r>
            <a:r>
              <a:rPr lang="en-US" sz="2000" b="1" dirty="0" smtClean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Proses Packet Filtering Gateway</a:t>
            </a:r>
            <a:endParaRPr lang="en-US" sz="2000" dirty="0"/>
          </a:p>
        </p:txBody>
      </p:sp>
      <p:pic>
        <p:nvPicPr>
          <p:cNvPr id="25606" name="Picture 6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225" y="3364474"/>
            <a:ext cx="54102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pPr algn="just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Packet Filtering Gateway</a:t>
            </a:r>
          </a:p>
        </p:txBody>
      </p:sp>
    </p:spTree>
    <p:extLst>
      <p:ext uri="{BB962C8B-B14F-4D97-AF65-F5344CB8AC3E}">
        <p14:creationId xmlns:p14="http://schemas.microsoft.com/office/powerpoint/2010/main" val="152044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64300" y="1888074"/>
            <a:ext cx="837247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en-US" sz="2000" dirty="0"/>
              <a:t>Model firewall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disebut</a:t>
            </a:r>
            <a:r>
              <a:rPr lang="en-US" sz="2000" dirty="0"/>
              <a:t> Proxy Firewall. </a:t>
            </a:r>
            <a:r>
              <a:rPr lang="sv-SE" sz="2000" dirty="0"/>
              <a:t>Mekanismenya tidak hanya berdasarkan sumber, tujuan dan atribut paket, tapi bisa mencapai isi ( </a:t>
            </a:r>
            <a:r>
              <a:rPr lang="sv-SE" sz="2000" i="1" dirty="0"/>
              <a:t>content</a:t>
            </a:r>
            <a:r>
              <a:rPr lang="sv-SE" sz="2000" dirty="0"/>
              <a:t> ) paket tersebut. </a:t>
            </a:r>
            <a:endParaRPr lang="en-US" sz="2000" dirty="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05200" y="5865784"/>
            <a:ext cx="45241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 dirty="0" err="1"/>
              <a:t>Gambar</a:t>
            </a:r>
            <a:r>
              <a:rPr lang="en-US" sz="2000" b="1" dirty="0"/>
              <a:t> </a:t>
            </a:r>
            <a:r>
              <a:rPr lang="en-US" sz="2000" b="1" dirty="0" smtClean="0"/>
              <a:t>Web </a:t>
            </a:r>
            <a:r>
              <a:rPr lang="en-US" sz="2000" b="1" dirty="0"/>
              <a:t>server </a:t>
            </a:r>
            <a:r>
              <a:rPr lang="en-US" sz="2000" b="1" dirty="0" err="1"/>
              <a:t>dengan</a:t>
            </a:r>
            <a:r>
              <a:rPr lang="en-US" sz="2000" b="1" dirty="0"/>
              <a:t> Firewall</a:t>
            </a:r>
            <a:endParaRPr lang="en-US" sz="2000" dirty="0"/>
          </a:p>
        </p:txBody>
      </p:sp>
      <p:pic>
        <p:nvPicPr>
          <p:cNvPr id="26630" name="Picture 6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28988"/>
            <a:ext cx="445135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pPr algn="just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Application Layer Gateway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060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88723" y="1989138"/>
            <a:ext cx="853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sisi</a:t>
            </a:r>
            <a:r>
              <a:rPr lang="en-US" sz="2000" dirty="0"/>
              <a:t> layer TCP/IP, firewall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filterisasi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layer </a:t>
            </a:r>
            <a:r>
              <a:rPr lang="en-US" sz="2000" dirty="0" err="1"/>
              <a:t>aplikasi</a:t>
            </a:r>
            <a:r>
              <a:rPr lang="en-US" sz="2000" dirty="0"/>
              <a:t> ( </a:t>
            </a:r>
            <a:r>
              <a:rPr lang="en-US" sz="2000" i="1" dirty="0"/>
              <a:t>Application Layer</a:t>
            </a:r>
            <a:r>
              <a:rPr lang="en-US" sz="2000" dirty="0"/>
              <a:t> ).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071273" y="5821364"/>
            <a:ext cx="6051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 dirty="0" err="1" smtClean="0"/>
              <a:t>Gambar</a:t>
            </a:r>
            <a:r>
              <a:rPr lang="en-US" sz="2000" b="1" dirty="0" smtClean="0"/>
              <a:t> Proxy </a:t>
            </a:r>
            <a:r>
              <a:rPr lang="en-US" sz="2000" b="1" dirty="0"/>
              <a:t>Firewall </a:t>
            </a:r>
            <a:r>
              <a:rPr lang="en-US" sz="2000" b="1" dirty="0" err="1"/>
              <a:t>dilihat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Model TCP/IP</a:t>
            </a:r>
            <a:endParaRPr lang="en-US" sz="2000" dirty="0"/>
          </a:p>
        </p:txBody>
      </p:sp>
      <p:pic>
        <p:nvPicPr>
          <p:cNvPr id="27654" name="Picture 6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797176"/>
            <a:ext cx="5638800" cy="291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37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92178" y="2071538"/>
            <a:ext cx="84582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sv-SE" sz="2000" dirty="0"/>
              <a:t>Model firewall ini bekerja pada bagian Lapisan transport dari model referensi TCP/IP. </a:t>
            </a:r>
            <a:r>
              <a:rPr lang="en-US" sz="2000" dirty="0"/>
              <a:t>Firewall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pengawasan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awal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TCP yang </a:t>
            </a:r>
            <a:r>
              <a:rPr lang="en-US" sz="2000" dirty="0" err="1"/>
              <a:t>biasa</a:t>
            </a:r>
            <a:r>
              <a:rPr lang="en-US" sz="2000" dirty="0"/>
              <a:t> </a:t>
            </a:r>
            <a:r>
              <a:rPr lang="en-US" sz="2000" dirty="0" err="1"/>
              <a:t>disebut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TCP Handshaking, </a:t>
            </a:r>
            <a:r>
              <a:rPr lang="en-US" sz="2000" dirty="0" err="1"/>
              <a:t>yaitu</a:t>
            </a:r>
            <a:r>
              <a:rPr lang="en-US" sz="2000" dirty="0"/>
              <a:t> proses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sesi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diperbolehkan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. </a:t>
            </a:r>
            <a:r>
              <a:rPr lang="en-US" sz="2000" dirty="0" err="1"/>
              <a:t>Bentuknya</a:t>
            </a:r>
            <a:r>
              <a:rPr lang="en-US" sz="2000" dirty="0"/>
              <a:t> </a:t>
            </a:r>
            <a:r>
              <a:rPr lang="en-US" sz="2000" dirty="0" err="1"/>
              <a:t>hampir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i="1" dirty="0"/>
              <a:t>Application Layer Gateway</a:t>
            </a:r>
            <a:r>
              <a:rPr lang="en-US" sz="2000" dirty="0"/>
              <a:t> ,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yang </a:t>
            </a:r>
            <a:r>
              <a:rPr lang="en-US" sz="2000" dirty="0" err="1"/>
              <a:t>difilter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lapisan</a:t>
            </a:r>
            <a:r>
              <a:rPr lang="en-US" sz="2000" dirty="0"/>
              <a:t> yang </a:t>
            </a:r>
            <a:r>
              <a:rPr lang="en-US" sz="2000" dirty="0" err="1"/>
              <a:t>berbeda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layer Transport. </a:t>
            </a:r>
          </a:p>
        </p:txBody>
      </p:sp>
      <p:pic>
        <p:nvPicPr>
          <p:cNvPr id="28677" name="Picture 5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889" y="4258582"/>
            <a:ext cx="449897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574098" y="6277882"/>
            <a:ext cx="69559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000" b="1" dirty="0" err="1" smtClean="0"/>
              <a:t>Gambar</a:t>
            </a:r>
            <a:r>
              <a:rPr lang="id-ID" sz="2000" b="1" dirty="0" smtClean="0"/>
              <a:t> </a:t>
            </a:r>
            <a:r>
              <a:rPr lang="en-US" sz="2000" b="1" dirty="0" smtClean="0"/>
              <a:t>Circuit </a:t>
            </a:r>
            <a:r>
              <a:rPr lang="en-US" sz="2000" b="1" dirty="0"/>
              <a:t>Level Gateway </a:t>
            </a:r>
            <a:r>
              <a:rPr lang="en-US" sz="2000" b="1" dirty="0" err="1"/>
              <a:t>dilihat</a:t>
            </a:r>
            <a:r>
              <a:rPr lang="en-US" sz="2000" b="1" dirty="0"/>
              <a:t> </a:t>
            </a:r>
            <a:r>
              <a:rPr lang="en-US" sz="2000" b="1" dirty="0" err="1"/>
              <a:t>pada</a:t>
            </a:r>
            <a:r>
              <a:rPr lang="en-US" sz="2000" b="1" dirty="0"/>
              <a:t> Model TCP/IP</a:t>
            </a:r>
            <a:endParaRPr lang="en-US" sz="20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Circuit Level Gateway</a:t>
            </a:r>
          </a:p>
        </p:txBody>
      </p:sp>
    </p:spTree>
    <p:extLst>
      <p:ext uri="{BB962C8B-B14F-4D97-AF65-F5344CB8AC3E}">
        <p14:creationId xmlns:p14="http://schemas.microsoft.com/office/powerpoint/2010/main" val="351724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8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74109" y="2291505"/>
            <a:ext cx="87391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sv-SE" sz="2000" dirty="0"/>
              <a:t>Model firewall ini merupakan penggabungan dari ketiga firewall sebelumnya. Firewall jenis ini akan bekerja pada lapisan Aplikasi, Transport dan Internet. </a:t>
            </a:r>
            <a:endParaRPr lang="en-US" sz="2000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440820" y="6413977"/>
            <a:ext cx="72341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b="1" dirty="0" err="1"/>
              <a:t>Gambar</a:t>
            </a:r>
            <a:r>
              <a:rPr lang="en-US" sz="1600" b="1" dirty="0"/>
              <a:t> </a:t>
            </a:r>
            <a:r>
              <a:rPr lang="en-US" sz="1600" b="1" dirty="0" err="1" smtClean="0"/>
              <a:t>Statefull</a:t>
            </a:r>
            <a:r>
              <a:rPr lang="en-US" sz="1600" b="1" dirty="0" smtClean="0"/>
              <a:t> </a:t>
            </a:r>
            <a:r>
              <a:rPr lang="en-US" sz="1600" b="1" dirty="0"/>
              <a:t>Multilayer Inspection Firewall </a:t>
            </a:r>
            <a:r>
              <a:rPr lang="en-US" sz="1600" b="1" dirty="0" err="1"/>
              <a:t>dilihat</a:t>
            </a:r>
            <a:r>
              <a:rPr lang="en-US" sz="1600" b="1" dirty="0"/>
              <a:t> </a:t>
            </a:r>
            <a:r>
              <a:rPr lang="en-US" sz="1600" b="1" dirty="0" err="1"/>
              <a:t>pada</a:t>
            </a:r>
            <a:r>
              <a:rPr lang="en-US" sz="1600" b="1" dirty="0"/>
              <a:t> Model TCP/IP</a:t>
            </a:r>
            <a:endParaRPr lang="en-US" sz="1600" dirty="0"/>
          </a:p>
        </p:txBody>
      </p:sp>
      <p:pic>
        <p:nvPicPr>
          <p:cNvPr id="29702" name="Picture 6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604360"/>
            <a:ext cx="3581400" cy="171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574109" y="3293085"/>
            <a:ext cx="8763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penggabungan</a:t>
            </a:r>
            <a:r>
              <a:rPr lang="en-US" sz="2000" dirty="0"/>
              <a:t> </a:t>
            </a:r>
            <a:r>
              <a:rPr lang="en-US" sz="2000" dirty="0" err="1"/>
              <a:t>ketiga</a:t>
            </a:r>
            <a:r>
              <a:rPr lang="en-US" sz="2000" dirty="0"/>
              <a:t> model firewall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i="1" dirty="0"/>
              <a:t>Packet Filtering Gateway, Application Layer Gateway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i="1" dirty="0"/>
              <a:t>Circuit Level Gateway,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dikatakan</a:t>
            </a:r>
            <a:r>
              <a:rPr lang="en-US" sz="2000" dirty="0"/>
              <a:t> firewall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firewall yang ,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fitur</a:t>
            </a:r>
            <a:r>
              <a:rPr lang="en-US" sz="2000" dirty="0"/>
              <a:t> </a:t>
            </a:r>
            <a:r>
              <a:rPr lang="en-US" sz="2000" dirty="0" err="1"/>
              <a:t>terbanyak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memeberikan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keamanan</a:t>
            </a:r>
            <a:r>
              <a:rPr lang="en-US" sz="2000" dirty="0"/>
              <a:t> yang paling </a:t>
            </a:r>
            <a:r>
              <a:rPr lang="en-US" sz="2000" dirty="0" err="1"/>
              <a:t>tinggi</a:t>
            </a:r>
            <a:r>
              <a:rPr lang="en-US" sz="2000" dirty="0"/>
              <a:t>. 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Statefull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Multilayer Inspection Firewall</a:t>
            </a:r>
          </a:p>
        </p:txBody>
      </p:sp>
    </p:spTree>
    <p:extLst>
      <p:ext uri="{BB962C8B-B14F-4D97-AF65-F5344CB8AC3E}">
        <p14:creationId xmlns:p14="http://schemas.microsoft.com/office/powerpoint/2010/main" val="253025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970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Macam-macam Port Pada Jaringan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111405"/>
            <a:ext cx="9613861" cy="359931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/>
              <a:t>20 – FTP-DATA. “Active” </a:t>
            </a:r>
            <a:r>
              <a:rPr lang="en-US" sz="1600" dirty="0" err="1"/>
              <a:t>koneksi</a:t>
            </a:r>
            <a:r>
              <a:rPr lang="en-US" sz="1600" dirty="0"/>
              <a:t> FTP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dua</a:t>
            </a:r>
            <a:r>
              <a:rPr lang="en-US" sz="1600" dirty="0"/>
              <a:t> port: 21 </a:t>
            </a:r>
            <a:r>
              <a:rPr lang="en-US" sz="1600" dirty="0" err="1"/>
              <a:t>adalah</a:t>
            </a:r>
            <a:r>
              <a:rPr lang="en-US" sz="1600" dirty="0"/>
              <a:t> port </a:t>
            </a:r>
            <a:r>
              <a:rPr lang="en-US" sz="1600" dirty="0" err="1"/>
              <a:t>kontrol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20 </a:t>
            </a:r>
            <a:r>
              <a:rPr lang="en-US" sz="1600" dirty="0" err="1"/>
              <a:t>adalah</a:t>
            </a:r>
            <a:r>
              <a:rPr lang="en-US" sz="1600" dirty="0"/>
              <a:t> </a:t>
            </a:r>
            <a:r>
              <a:rPr lang="en-US" sz="1600" dirty="0" err="1"/>
              <a:t>tempat</a:t>
            </a:r>
            <a:r>
              <a:rPr lang="en-US" sz="1600" dirty="0"/>
              <a:t> data yang </a:t>
            </a:r>
            <a:r>
              <a:rPr lang="en-US" sz="1600" dirty="0" err="1"/>
              <a:t>masuk</a:t>
            </a:r>
            <a:r>
              <a:rPr lang="en-US" sz="1600" dirty="0"/>
              <a:t>. FTP </a:t>
            </a:r>
            <a:r>
              <a:rPr lang="en-US" sz="1600" dirty="0" err="1"/>
              <a:t>pasif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port 20 </a:t>
            </a:r>
            <a:r>
              <a:rPr lang="en-US" sz="1600" dirty="0" err="1"/>
              <a:t>sama</a:t>
            </a:r>
            <a:r>
              <a:rPr lang="en-US" sz="1600" dirty="0"/>
              <a:t> </a:t>
            </a:r>
            <a:r>
              <a:rPr lang="en-US" sz="1600" dirty="0" err="1"/>
              <a:t>sekali</a:t>
            </a:r>
            <a:r>
              <a:rPr lang="en-US" sz="1600" dirty="0"/>
              <a:t>. </a:t>
            </a:r>
            <a:endParaRPr lang="id-ID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21 </a:t>
            </a:r>
            <a:r>
              <a:rPr lang="en-US" sz="1600" dirty="0"/>
              <a:t>– Port server FTP yang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File Transfer Protocol. </a:t>
            </a:r>
            <a:r>
              <a:rPr lang="en-US" sz="1600" dirty="0" err="1"/>
              <a:t>Ketika</a:t>
            </a:r>
            <a:r>
              <a:rPr lang="en-US" sz="1600" dirty="0"/>
              <a:t> </a:t>
            </a:r>
            <a:r>
              <a:rPr lang="en-US" sz="1600" dirty="0" err="1"/>
              <a:t>seseorang</a:t>
            </a:r>
            <a:r>
              <a:rPr lang="en-US" sz="1600" dirty="0"/>
              <a:t> </a:t>
            </a:r>
            <a:r>
              <a:rPr lang="en-US" sz="1600" dirty="0" err="1"/>
              <a:t>mengakses</a:t>
            </a:r>
            <a:r>
              <a:rPr lang="en-US" sz="1600" dirty="0"/>
              <a:t> FTP server, </a:t>
            </a:r>
            <a:r>
              <a:rPr lang="en-US" sz="1600" dirty="0" err="1"/>
              <a:t>maka</a:t>
            </a:r>
            <a:r>
              <a:rPr lang="en-US" sz="1600" dirty="0"/>
              <a:t> ftp client </a:t>
            </a:r>
            <a:r>
              <a:rPr lang="en-US" sz="1600" dirty="0" err="1"/>
              <a:t>secara</a:t>
            </a:r>
            <a:r>
              <a:rPr lang="en-US" sz="1600" dirty="0"/>
              <a:t> default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koneksi</a:t>
            </a:r>
            <a:r>
              <a:rPr lang="en-US" sz="1600" dirty="0"/>
              <a:t> </a:t>
            </a:r>
            <a:r>
              <a:rPr lang="en-US" sz="1600" dirty="0" err="1"/>
              <a:t>melalui</a:t>
            </a:r>
            <a:r>
              <a:rPr lang="en-US" sz="1600" dirty="0"/>
              <a:t> port </a:t>
            </a:r>
            <a:r>
              <a:rPr lang="en-US" sz="1600" dirty="0" smtClean="0"/>
              <a:t>21</a:t>
            </a:r>
            <a:r>
              <a:rPr lang="id-ID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22 – SSH (Secure Shell), Port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adalah</a:t>
            </a:r>
            <a:r>
              <a:rPr lang="en-US" sz="1600" dirty="0"/>
              <a:t> port </a:t>
            </a:r>
            <a:r>
              <a:rPr lang="en-US" sz="1600" dirty="0" err="1"/>
              <a:t>standar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SSH, </a:t>
            </a:r>
            <a:r>
              <a:rPr lang="en-US" sz="1600" dirty="0" err="1"/>
              <a:t>biasanya</a:t>
            </a:r>
            <a:r>
              <a:rPr lang="en-US" sz="1600" dirty="0"/>
              <a:t> </a:t>
            </a:r>
            <a:r>
              <a:rPr lang="en-US" sz="1600" dirty="0" err="1"/>
              <a:t>diubah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pengelola</a:t>
            </a:r>
            <a:r>
              <a:rPr lang="en-US" sz="1600" dirty="0"/>
              <a:t> server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alasan</a:t>
            </a:r>
            <a:r>
              <a:rPr lang="en-US" sz="1600" dirty="0"/>
              <a:t> </a:t>
            </a:r>
            <a:r>
              <a:rPr lang="en-US" sz="1600" dirty="0" err="1"/>
              <a:t>keamanan</a:t>
            </a:r>
            <a:r>
              <a:rPr lang="en-US" sz="1600" dirty="0" smtClean="0"/>
              <a:t>.</a:t>
            </a:r>
            <a:endParaRPr lang="id-ID" sz="1600" dirty="0" smtClean="0"/>
          </a:p>
          <a:p>
            <a:pPr>
              <a:lnSpc>
                <a:spcPct val="120000"/>
              </a:lnSpc>
            </a:pPr>
            <a:r>
              <a:rPr lang="en-US" sz="1600" dirty="0"/>
              <a:t>25 – SMTP, Simple Mail Transfer Protocol, </a:t>
            </a:r>
            <a:r>
              <a:rPr lang="en-US" sz="1600" dirty="0" err="1"/>
              <a:t>atau</a:t>
            </a:r>
            <a:r>
              <a:rPr lang="en-US" sz="1600" dirty="0"/>
              <a:t> port server mail, </a:t>
            </a:r>
            <a:r>
              <a:rPr lang="en-US" sz="1600" dirty="0" err="1"/>
              <a:t>merupakan</a:t>
            </a:r>
            <a:r>
              <a:rPr lang="en-US" sz="1600" dirty="0"/>
              <a:t> port </a:t>
            </a:r>
            <a:r>
              <a:rPr lang="en-US" sz="1600" dirty="0" err="1"/>
              <a:t>standar</a:t>
            </a:r>
            <a:r>
              <a:rPr lang="en-US" sz="1600" dirty="0"/>
              <a:t> yang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komunikasi</a:t>
            </a:r>
            <a:r>
              <a:rPr lang="en-US" sz="1600" dirty="0"/>
              <a:t> </a:t>
            </a:r>
            <a:r>
              <a:rPr lang="en-US" sz="1600" dirty="0" err="1"/>
              <a:t>pengiriman</a:t>
            </a:r>
            <a:r>
              <a:rPr lang="en-US" sz="1600" dirty="0"/>
              <a:t> email </a:t>
            </a:r>
            <a:r>
              <a:rPr lang="en-US" sz="1600" dirty="0" err="1"/>
              <a:t>antara</a:t>
            </a:r>
            <a:r>
              <a:rPr lang="en-US" sz="1600" dirty="0"/>
              <a:t> </a:t>
            </a:r>
            <a:r>
              <a:rPr lang="en-US" sz="1600" dirty="0" err="1"/>
              <a:t>sesama</a:t>
            </a:r>
            <a:r>
              <a:rPr lang="en-US" sz="1600" dirty="0"/>
              <a:t> SMTP Server. </a:t>
            </a:r>
            <a:endParaRPr lang="id-ID" sz="1600" dirty="0" smtClean="0"/>
          </a:p>
          <a:p>
            <a:pPr>
              <a:lnSpc>
                <a:spcPct val="120000"/>
              </a:lnSpc>
            </a:pPr>
            <a:r>
              <a:rPr lang="en-US" sz="1600" dirty="0"/>
              <a:t>80 – WWW </a:t>
            </a:r>
            <a:r>
              <a:rPr lang="en-US" sz="1600" dirty="0" err="1"/>
              <a:t>atau</a:t>
            </a:r>
            <a:r>
              <a:rPr lang="en-US" sz="1600" dirty="0"/>
              <a:t> HTTP port server web. Port yang paling </a:t>
            </a:r>
            <a:r>
              <a:rPr lang="en-US" sz="1600" dirty="0" err="1"/>
              <a:t>umum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di Internet. </a:t>
            </a:r>
            <a:r>
              <a:rPr lang="en-US" sz="1600" dirty="0" err="1"/>
              <a:t>jadi</a:t>
            </a:r>
            <a:r>
              <a:rPr lang="en-US" sz="1600" dirty="0"/>
              <a:t> </a:t>
            </a:r>
            <a:r>
              <a:rPr lang="en-US" sz="1600" dirty="0" err="1"/>
              <a:t>ketika</a:t>
            </a:r>
            <a:r>
              <a:rPr lang="en-US" sz="1600" dirty="0"/>
              <a:t> user </a:t>
            </a:r>
            <a:r>
              <a:rPr lang="en-US" sz="1600" dirty="0" err="1"/>
              <a:t>mengetikan</a:t>
            </a:r>
            <a:r>
              <a:rPr lang="en-US" sz="1600" dirty="0"/>
              <a:t> </a:t>
            </a:r>
            <a:r>
              <a:rPr lang="en-US" sz="1600" dirty="0" err="1"/>
              <a:t>alamat</a:t>
            </a:r>
            <a:r>
              <a:rPr lang="en-US" sz="1600" dirty="0"/>
              <a:t> IP </a:t>
            </a:r>
            <a:r>
              <a:rPr lang="en-US" sz="1600" dirty="0" err="1"/>
              <a:t>atau</a:t>
            </a:r>
            <a:r>
              <a:rPr lang="en-US" sz="1600" dirty="0"/>
              <a:t> hostname di web </a:t>
            </a:r>
            <a:r>
              <a:rPr lang="en-US" sz="1600" dirty="0" err="1"/>
              <a:t>broeser</a:t>
            </a:r>
            <a:r>
              <a:rPr lang="en-US" sz="1600" dirty="0"/>
              <a:t> </a:t>
            </a:r>
            <a:r>
              <a:rPr lang="en-US" sz="1600" dirty="0" err="1"/>
              <a:t>maka</a:t>
            </a:r>
            <a:r>
              <a:rPr lang="en-US" sz="1600" dirty="0"/>
              <a:t> web browser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melihat</a:t>
            </a:r>
            <a:r>
              <a:rPr lang="en-US" sz="1600" dirty="0"/>
              <a:t> IP </a:t>
            </a:r>
            <a:r>
              <a:rPr lang="en-US" sz="1600" dirty="0" err="1"/>
              <a:t>tsb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port </a:t>
            </a:r>
            <a:r>
              <a:rPr lang="en-US" sz="1600" dirty="0" smtClean="0"/>
              <a:t>80</a:t>
            </a:r>
            <a:endParaRPr lang="id-ID" sz="1600" dirty="0" smtClean="0"/>
          </a:p>
          <a:p>
            <a:pPr>
              <a:lnSpc>
                <a:spcPct val="120000"/>
              </a:lnSpc>
            </a:pPr>
            <a:r>
              <a:rPr lang="en-US" sz="1600" dirty="0" smtClean="0"/>
              <a:t>81</a:t>
            </a:r>
            <a:r>
              <a:rPr lang="en-US" sz="1600" dirty="0"/>
              <a:t>, Web Server </a:t>
            </a:r>
            <a:r>
              <a:rPr lang="en-US" sz="1600" dirty="0" err="1"/>
              <a:t>Alternatif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err="1"/>
              <a:t>ketika</a:t>
            </a:r>
            <a:r>
              <a:rPr lang="en-US" sz="1600" dirty="0"/>
              <a:t> port 80 </a:t>
            </a:r>
            <a:r>
              <a:rPr lang="en-US" sz="1600" dirty="0" err="1"/>
              <a:t>diblok</a:t>
            </a:r>
            <a:r>
              <a:rPr lang="en-US" sz="1600" dirty="0"/>
              <a:t> </a:t>
            </a:r>
            <a:r>
              <a:rPr lang="en-US" sz="1600" dirty="0" err="1"/>
              <a:t>maka</a:t>
            </a:r>
            <a:r>
              <a:rPr lang="en-US" sz="1600" dirty="0"/>
              <a:t> port 81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port </a:t>
            </a:r>
            <a:r>
              <a:rPr lang="en-US" sz="1600" dirty="0" err="1"/>
              <a:t>altenatif</a:t>
            </a:r>
            <a:r>
              <a:rPr lang="en-US" sz="1600" dirty="0"/>
              <a:t> hosting website </a:t>
            </a:r>
          </a:p>
        </p:txBody>
      </p:sp>
    </p:spTree>
    <p:extLst>
      <p:ext uri="{BB962C8B-B14F-4D97-AF65-F5344CB8AC3E}">
        <p14:creationId xmlns:p14="http://schemas.microsoft.com/office/powerpoint/2010/main" val="327438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</a:t>
            </a:r>
            <a:r>
              <a:rPr lang="en-US" dirty="0" err="1" smtClean="0"/>
              <a:t>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172" y="2112010"/>
            <a:ext cx="8962708" cy="371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9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serangan</a:t>
            </a:r>
            <a:r>
              <a:rPr lang="en-US" dirty="0"/>
              <a:t> </a:t>
            </a:r>
            <a:r>
              <a:rPr lang="en-US" dirty="0" err="1"/>
              <a:t>DoS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96750"/>
            <a:ext cx="10721687" cy="4861249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i="1" dirty="0" smtClean="0"/>
              <a:t>1</a:t>
            </a:r>
            <a:r>
              <a:rPr lang="en-US" sz="2900" i="1" dirty="0"/>
              <a:t>.</a:t>
            </a:r>
            <a:r>
              <a:rPr lang="en-US" sz="2900" dirty="0"/>
              <a:t>   </a:t>
            </a:r>
            <a:r>
              <a:rPr lang="en-US" sz="2900" i="1" dirty="0"/>
              <a:t>Land Attack</a:t>
            </a:r>
            <a:endParaRPr lang="en-US" sz="2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/>
              <a:t>Land attack </a:t>
            </a:r>
            <a:r>
              <a:rPr lang="en-US" sz="2900" dirty="0" err="1"/>
              <a:t>merupakan</a:t>
            </a:r>
            <a:r>
              <a:rPr lang="en-US" sz="2900" dirty="0"/>
              <a:t> </a:t>
            </a:r>
            <a:r>
              <a:rPr lang="en-US" sz="2900" dirty="0" err="1"/>
              <a:t>serangan</a:t>
            </a:r>
            <a:r>
              <a:rPr lang="en-US" sz="2900" dirty="0"/>
              <a:t> </a:t>
            </a:r>
            <a:r>
              <a:rPr lang="en-US" sz="2900" dirty="0" err="1"/>
              <a:t>kepada</a:t>
            </a:r>
            <a:r>
              <a:rPr lang="en-US" sz="2900" dirty="0"/>
              <a:t> </a:t>
            </a:r>
            <a:r>
              <a:rPr lang="en-US" sz="2900" dirty="0" err="1"/>
              <a:t>sistem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menggunakan</a:t>
            </a:r>
            <a:r>
              <a:rPr lang="en-US" sz="2900" dirty="0"/>
              <a:t> program yang </a:t>
            </a:r>
            <a:r>
              <a:rPr lang="en-US" sz="2900" dirty="0" err="1"/>
              <a:t>bernama</a:t>
            </a:r>
            <a:r>
              <a:rPr lang="en-US" sz="2900" dirty="0"/>
              <a:t> </a:t>
            </a:r>
            <a:r>
              <a:rPr lang="en-US" sz="2900" i="1" dirty="0"/>
              <a:t>“land”. </a:t>
            </a:r>
            <a:r>
              <a:rPr lang="en-US" sz="2900" dirty="0"/>
              <a:t>Program land </a:t>
            </a:r>
            <a:r>
              <a:rPr lang="en-US" sz="2900" dirty="0" err="1"/>
              <a:t>menyerang</a:t>
            </a:r>
            <a:r>
              <a:rPr lang="en-US" sz="2900" dirty="0"/>
              <a:t> server yang </a:t>
            </a:r>
            <a:r>
              <a:rPr lang="en-US" sz="2900" dirty="0" err="1"/>
              <a:t>dituju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mengirimkan</a:t>
            </a:r>
            <a:r>
              <a:rPr lang="en-US" sz="2900" dirty="0"/>
              <a:t> packet </a:t>
            </a:r>
            <a:r>
              <a:rPr lang="en-US" sz="2900" dirty="0" err="1"/>
              <a:t>palsu</a:t>
            </a:r>
            <a:r>
              <a:rPr lang="en-US" sz="2900" dirty="0"/>
              <a:t> yang </a:t>
            </a:r>
            <a:r>
              <a:rPr lang="en-US" sz="2900" dirty="0" err="1"/>
              <a:t>seolah-olah</a:t>
            </a:r>
            <a:r>
              <a:rPr lang="en-US" sz="2900" dirty="0"/>
              <a:t> </a:t>
            </a:r>
            <a:r>
              <a:rPr lang="en-US" sz="2900" dirty="0" err="1"/>
              <a:t>berasal</a:t>
            </a:r>
            <a:r>
              <a:rPr lang="en-US" sz="2900" dirty="0"/>
              <a:t> </a:t>
            </a:r>
            <a:r>
              <a:rPr lang="en-US" sz="2900" dirty="0" err="1"/>
              <a:t>dari</a:t>
            </a:r>
            <a:r>
              <a:rPr lang="en-US" sz="2900" dirty="0"/>
              <a:t> server yang </a:t>
            </a:r>
            <a:r>
              <a:rPr lang="en-US" sz="2900" dirty="0" err="1"/>
              <a:t>dituju</a:t>
            </a:r>
            <a:r>
              <a:rPr lang="en-US" sz="2900" dirty="0"/>
              <a:t>. </a:t>
            </a:r>
            <a:r>
              <a:rPr lang="en-US" sz="2900" dirty="0" err="1"/>
              <a:t>Dengan</a:t>
            </a:r>
            <a:r>
              <a:rPr lang="en-US" sz="2900" dirty="0"/>
              <a:t> kata lain, source </a:t>
            </a:r>
            <a:r>
              <a:rPr lang="en-US" sz="2900" dirty="0" err="1"/>
              <a:t>dan</a:t>
            </a:r>
            <a:r>
              <a:rPr lang="en-US" sz="2900" dirty="0"/>
              <a:t> destination </a:t>
            </a:r>
            <a:r>
              <a:rPr lang="en-US" sz="2900" dirty="0" err="1"/>
              <a:t>dari</a:t>
            </a:r>
            <a:r>
              <a:rPr lang="en-US" sz="2900" dirty="0"/>
              <a:t> packet </a:t>
            </a:r>
            <a:r>
              <a:rPr lang="en-US" sz="2900" dirty="0" err="1"/>
              <a:t>dibuat</a:t>
            </a:r>
            <a:r>
              <a:rPr lang="en-US" sz="2900" dirty="0"/>
              <a:t> </a:t>
            </a:r>
            <a:r>
              <a:rPr lang="en-US" sz="2900" dirty="0" err="1"/>
              <a:t>seakan-akan</a:t>
            </a:r>
            <a:r>
              <a:rPr lang="en-US" sz="2900" dirty="0"/>
              <a:t> </a:t>
            </a:r>
            <a:r>
              <a:rPr lang="en-US" sz="2900" dirty="0" err="1"/>
              <a:t>berasal</a:t>
            </a:r>
            <a:r>
              <a:rPr lang="en-US" sz="2900" dirty="0"/>
              <a:t> </a:t>
            </a:r>
            <a:r>
              <a:rPr lang="en-US" sz="2900" dirty="0" err="1"/>
              <a:t>dari</a:t>
            </a:r>
            <a:r>
              <a:rPr lang="en-US" sz="2900" dirty="0"/>
              <a:t> server yang </a:t>
            </a:r>
            <a:r>
              <a:rPr lang="en-US" sz="2900" dirty="0" err="1"/>
              <a:t>dituju</a:t>
            </a:r>
            <a:r>
              <a:rPr lang="en-US" sz="2900" dirty="0"/>
              <a:t>. </a:t>
            </a:r>
            <a:r>
              <a:rPr lang="en-US" sz="2900" dirty="0" err="1"/>
              <a:t>Akibatnya</a:t>
            </a:r>
            <a:r>
              <a:rPr lang="en-US" sz="2900" dirty="0"/>
              <a:t> server yang </a:t>
            </a:r>
            <a:r>
              <a:rPr lang="en-US" sz="2900" dirty="0" err="1"/>
              <a:t>diserang</a:t>
            </a:r>
            <a:r>
              <a:rPr lang="en-US" sz="2900" dirty="0"/>
              <a:t> </a:t>
            </a:r>
            <a:r>
              <a:rPr lang="en-US" sz="2900" dirty="0" err="1"/>
              <a:t>menjadi</a:t>
            </a:r>
            <a:r>
              <a:rPr lang="en-US" sz="2900" dirty="0"/>
              <a:t> </a:t>
            </a:r>
            <a:r>
              <a:rPr lang="en-US" sz="2900" dirty="0" err="1"/>
              <a:t>bingung</a:t>
            </a:r>
            <a:r>
              <a:rPr lang="en-US" sz="29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i="1" dirty="0"/>
              <a:t>2.</a:t>
            </a:r>
            <a:r>
              <a:rPr lang="en-US" sz="2900" dirty="0"/>
              <a:t>   </a:t>
            </a:r>
            <a:r>
              <a:rPr lang="en-US" sz="2900" i="1" dirty="0" err="1"/>
              <a:t>Latierra</a:t>
            </a:r>
            <a:endParaRPr lang="en-US" sz="2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/>
              <a:t>Program </a:t>
            </a:r>
            <a:r>
              <a:rPr lang="en-US" sz="2900" i="1" dirty="0" err="1"/>
              <a:t>latierra</a:t>
            </a:r>
            <a:r>
              <a:rPr lang="en-US" sz="2900" i="1" dirty="0"/>
              <a:t> </a:t>
            </a:r>
            <a:r>
              <a:rPr lang="en-US" sz="2900" dirty="0" err="1"/>
              <a:t>merupakan</a:t>
            </a:r>
            <a:r>
              <a:rPr lang="en-US" sz="2900" dirty="0"/>
              <a:t> “</a:t>
            </a:r>
            <a:r>
              <a:rPr lang="en-US" sz="2900" dirty="0" err="1"/>
              <a:t>perbaikan</a:t>
            </a:r>
            <a:r>
              <a:rPr lang="en-US" sz="2900" dirty="0"/>
              <a:t>” </a:t>
            </a:r>
            <a:r>
              <a:rPr lang="en-US" sz="2900" dirty="0" err="1"/>
              <a:t>dari</a:t>
            </a:r>
            <a:r>
              <a:rPr lang="en-US" sz="2900" dirty="0"/>
              <a:t> program land, </a:t>
            </a:r>
            <a:r>
              <a:rPr lang="en-US" sz="2900" dirty="0" err="1"/>
              <a:t>dimana</a:t>
            </a:r>
            <a:r>
              <a:rPr lang="en-US" sz="2900" dirty="0"/>
              <a:t> port yang </a:t>
            </a:r>
            <a:r>
              <a:rPr lang="en-US" sz="2900" dirty="0" err="1"/>
              <a:t>digunakan</a:t>
            </a:r>
            <a:r>
              <a:rPr lang="en-US" sz="2900" dirty="0"/>
              <a:t> </a:t>
            </a:r>
            <a:r>
              <a:rPr lang="en-US" sz="2900" dirty="0" err="1"/>
              <a:t>berubah-ubah</a:t>
            </a:r>
            <a:r>
              <a:rPr lang="en-US" sz="2900" dirty="0"/>
              <a:t> </a:t>
            </a:r>
            <a:r>
              <a:rPr lang="en-US" sz="2900" dirty="0" err="1"/>
              <a:t>sehingga</a:t>
            </a:r>
            <a:r>
              <a:rPr lang="en-US" sz="2900" dirty="0"/>
              <a:t> </a:t>
            </a:r>
            <a:r>
              <a:rPr lang="en-US" sz="2900" dirty="0" err="1"/>
              <a:t>menyulitkan</a:t>
            </a:r>
            <a:r>
              <a:rPr lang="en-US" sz="2900" dirty="0"/>
              <a:t> </a:t>
            </a:r>
            <a:r>
              <a:rPr lang="en-US" sz="2900" dirty="0" err="1"/>
              <a:t>bagi</a:t>
            </a:r>
            <a:r>
              <a:rPr lang="en-US" sz="2900" dirty="0"/>
              <a:t> </a:t>
            </a:r>
            <a:r>
              <a:rPr lang="en-US" sz="2900" dirty="0" err="1"/>
              <a:t>pengamanan</a:t>
            </a:r>
            <a:r>
              <a:rPr lang="en-US" sz="29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/>
              <a:t>3.   </a:t>
            </a:r>
            <a:r>
              <a:rPr lang="en-US" sz="2900" i="1" dirty="0"/>
              <a:t>Ping Broadcast</a:t>
            </a:r>
            <a:r>
              <a:rPr lang="en-US" sz="2900" dirty="0"/>
              <a:t> (</a:t>
            </a:r>
            <a:r>
              <a:rPr lang="en-US" sz="2900" i="1" dirty="0"/>
              <a:t>Smurf</a:t>
            </a:r>
            <a:r>
              <a:rPr lang="en-US" sz="2900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/>
              <a:t>Salah </a:t>
            </a:r>
            <a:r>
              <a:rPr lang="en-US" sz="2900" dirty="0" err="1"/>
              <a:t>satu</a:t>
            </a:r>
            <a:r>
              <a:rPr lang="en-US" sz="2900" dirty="0"/>
              <a:t> </a:t>
            </a:r>
            <a:r>
              <a:rPr lang="en-US" sz="2900" dirty="0" err="1"/>
              <a:t>mekanisme</a:t>
            </a:r>
            <a:r>
              <a:rPr lang="en-US" sz="2900" dirty="0"/>
              <a:t> </a:t>
            </a:r>
            <a:r>
              <a:rPr lang="en-US" sz="2900" dirty="0" err="1"/>
              <a:t>serangan</a:t>
            </a:r>
            <a:r>
              <a:rPr lang="en-US" sz="2900" dirty="0"/>
              <a:t> yang </a:t>
            </a:r>
            <a:r>
              <a:rPr lang="en-US" sz="2900" dirty="0" err="1"/>
              <a:t>baru-baru</a:t>
            </a:r>
            <a:r>
              <a:rPr lang="en-US" sz="2900" dirty="0"/>
              <a:t> </a:t>
            </a:r>
            <a:r>
              <a:rPr lang="en-US" sz="2900" dirty="0" err="1"/>
              <a:t>ini</a:t>
            </a:r>
            <a:r>
              <a:rPr lang="en-US" sz="2900" dirty="0"/>
              <a:t> </a:t>
            </a:r>
            <a:r>
              <a:rPr lang="en-US" sz="2900" dirty="0" err="1"/>
              <a:t>mulai</a:t>
            </a:r>
            <a:r>
              <a:rPr lang="en-US" sz="2900" dirty="0"/>
              <a:t> </a:t>
            </a:r>
            <a:r>
              <a:rPr lang="en-US" sz="2900" dirty="0" err="1"/>
              <a:t>marak</a:t>
            </a:r>
            <a:r>
              <a:rPr lang="en-US" sz="2900" dirty="0"/>
              <a:t> </a:t>
            </a:r>
            <a:r>
              <a:rPr lang="en-US" sz="2900" dirty="0" err="1"/>
              <a:t>digunakan</a:t>
            </a:r>
            <a:r>
              <a:rPr lang="en-US" sz="2900" dirty="0"/>
              <a:t> </a:t>
            </a:r>
            <a:r>
              <a:rPr lang="en-US" sz="2900" dirty="0" err="1"/>
              <a:t>adalah</a:t>
            </a:r>
            <a:r>
              <a:rPr lang="en-US" sz="2900" dirty="0"/>
              <a:t> </a:t>
            </a:r>
            <a:r>
              <a:rPr lang="en-US" sz="2900" dirty="0" err="1"/>
              <a:t>menggunakan</a:t>
            </a:r>
            <a:r>
              <a:rPr lang="en-US" sz="2900" dirty="0"/>
              <a:t> ping </a:t>
            </a:r>
            <a:r>
              <a:rPr lang="en-US" sz="2900" dirty="0" err="1"/>
              <a:t>ke</a:t>
            </a:r>
            <a:r>
              <a:rPr lang="en-US" sz="2900" dirty="0"/>
              <a:t> </a:t>
            </a:r>
            <a:r>
              <a:rPr lang="en-US" sz="2900" dirty="0" err="1"/>
              <a:t>alamat</a:t>
            </a:r>
            <a:r>
              <a:rPr lang="en-US" sz="2900" dirty="0"/>
              <a:t> </a:t>
            </a:r>
            <a:r>
              <a:rPr lang="en-US" sz="2900" i="1" dirty="0"/>
              <a:t>broadcast, </a:t>
            </a:r>
            <a:r>
              <a:rPr lang="en-US" sz="2900" dirty="0" err="1"/>
              <a:t>ini</a:t>
            </a:r>
            <a:r>
              <a:rPr lang="en-US" sz="2900" dirty="0"/>
              <a:t> yang </a:t>
            </a:r>
            <a:r>
              <a:rPr lang="en-US" sz="2900" dirty="0" err="1"/>
              <a:t>sering</a:t>
            </a:r>
            <a:r>
              <a:rPr lang="en-US" sz="2900" dirty="0"/>
              <a:t> </a:t>
            </a:r>
            <a:r>
              <a:rPr lang="en-US" sz="2900" dirty="0" err="1"/>
              <a:t>disebut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i="1" dirty="0" err="1"/>
              <a:t>smurf</a:t>
            </a:r>
            <a:r>
              <a:rPr lang="en-US" sz="2900" i="1" dirty="0"/>
              <a:t>. </a:t>
            </a:r>
            <a:r>
              <a:rPr lang="en-US" sz="2900" dirty="0" err="1"/>
              <a:t>Seluruh</a:t>
            </a:r>
            <a:r>
              <a:rPr lang="en-US" sz="2900" dirty="0"/>
              <a:t> </a:t>
            </a:r>
            <a:r>
              <a:rPr lang="en-US" sz="2900" dirty="0" err="1"/>
              <a:t>komputer</a:t>
            </a:r>
            <a:r>
              <a:rPr lang="en-US" sz="2900" dirty="0"/>
              <a:t> </a:t>
            </a:r>
            <a:r>
              <a:rPr lang="en-US" sz="2900" i="1" dirty="0"/>
              <a:t>(device) </a:t>
            </a:r>
            <a:r>
              <a:rPr lang="en-US" sz="2900" dirty="0"/>
              <a:t>yang </a:t>
            </a:r>
            <a:r>
              <a:rPr lang="en-US" sz="2900" dirty="0" err="1"/>
              <a:t>berada</a:t>
            </a:r>
            <a:r>
              <a:rPr lang="en-US" sz="2900" dirty="0"/>
              <a:t> di </a:t>
            </a:r>
            <a:r>
              <a:rPr lang="en-US" sz="2900" dirty="0" err="1"/>
              <a:t>alamat</a:t>
            </a:r>
            <a:r>
              <a:rPr lang="en-US" sz="2900" dirty="0"/>
              <a:t> broadcast </a:t>
            </a:r>
            <a:r>
              <a:rPr lang="en-US" sz="2900" dirty="0" err="1"/>
              <a:t>tersebut</a:t>
            </a:r>
            <a:r>
              <a:rPr lang="en-US" sz="2900" dirty="0"/>
              <a:t> </a:t>
            </a:r>
            <a:r>
              <a:rPr lang="en-US" sz="2900" dirty="0" err="1"/>
              <a:t>akan</a:t>
            </a:r>
            <a:r>
              <a:rPr lang="en-US" sz="2900" dirty="0"/>
              <a:t> </a:t>
            </a:r>
            <a:r>
              <a:rPr lang="en-US" sz="2900" dirty="0" err="1"/>
              <a:t>menjawab</a:t>
            </a:r>
            <a:r>
              <a:rPr lang="en-US" sz="2900" dirty="0"/>
              <a:t>. </a:t>
            </a:r>
            <a:r>
              <a:rPr lang="en-US" sz="2900" dirty="0" err="1"/>
              <a:t>Jika</a:t>
            </a:r>
            <a:r>
              <a:rPr lang="en-US" sz="2900" dirty="0"/>
              <a:t> </a:t>
            </a:r>
            <a:r>
              <a:rPr lang="en-US" sz="2900" dirty="0" err="1"/>
              <a:t>sebuah</a:t>
            </a:r>
            <a:r>
              <a:rPr lang="en-US" sz="2900" dirty="0"/>
              <a:t> </a:t>
            </a:r>
            <a:r>
              <a:rPr lang="en-US" sz="2900" dirty="0" err="1"/>
              <a:t>sistem</a:t>
            </a:r>
            <a:r>
              <a:rPr lang="en-US" sz="2900" dirty="0"/>
              <a:t> </a:t>
            </a:r>
            <a:r>
              <a:rPr lang="en-US" sz="2900" dirty="0" err="1"/>
              <a:t>memiliki</a:t>
            </a:r>
            <a:r>
              <a:rPr lang="en-US" sz="2900" dirty="0"/>
              <a:t> </a:t>
            </a:r>
            <a:r>
              <a:rPr lang="en-US" sz="2900" dirty="0" err="1"/>
              <a:t>banyak</a:t>
            </a:r>
            <a:r>
              <a:rPr lang="en-US" sz="2900" dirty="0"/>
              <a:t> </a:t>
            </a:r>
            <a:r>
              <a:rPr lang="en-US" sz="2900" dirty="0" err="1"/>
              <a:t>komputer</a:t>
            </a:r>
            <a:r>
              <a:rPr lang="en-US" sz="2900" dirty="0"/>
              <a:t> </a:t>
            </a:r>
            <a:r>
              <a:rPr lang="en-US" sz="2900" i="1" dirty="0"/>
              <a:t>(device) </a:t>
            </a:r>
            <a:r>
              <a:rPr lang="en-US" sz="2900" dirty="0" err="1"/>
              <a:t>dan</a:t>
            </a:r>
            <a:r>
              <a:rPr lang="en-US" sz="2900" dirty="0"/>
              <a:t> ping broadcast </a:t>
            </a:r>
            <a:r>
              <a:rPr lang="en-US" sz="2900" dirty="0" err="1"/>
              <a:t>ini</a:t>
            </a:r>
            <a:r>
              <a:rPr lang="en-US" sz="2900" dirty="0"/>
              <a:t> </a:t>
            </a:r>
            <a:r>
              <a:rPr lang="en-US" sz="2900" dirty="0" err="1"/>
              <a:t>dilakukan</a:t>
            </a:r>
            <a:r>
              <a:rPr lang="en-US" sz="2900" dirty="0"/>
              <a:t> </a:t>
            </a:r>
            <a:r>
              <a:rPr lang="en-US" sz="2900" dirty="0" err="1"/>
              <a:t>terus</a:t>
            </a:r>
            <a:r>
              <a:rPr lang="en-US" sz="2900" dirty="0"/>
              <a:t> </a:t>
            </a:r>
            <a:r>
              <a:rPr lang="en-US" sz="2900" dirty="0" err="1"/>
              <a:t>menerus</a:t>
            </a:r>
            <a:r>
              <a:rPr lang="en-US" sz="2900" dirty="0"/>
              <a:t>, </a:t>
            </a:r>
            <a:r>
              <a:rPr lang="en-US" sz="2900" dirty="0" err="1"/>
              <a:t>jaringan</a:t>
            </a:r>
            <a:r>
              <a:rPr lang="en-US" sz="2900" dirty="0"/>
              <a:t>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dipenuhi</a:t>
            </a:r>
            <a:r>
              <a:rPr lang="en-US" sz="2900" dirty="0"/>
              <a:t> </a:t>
            </a:r>
            <a:r>
              <a:rPr lang="en-US" sz="2900" dirty="0" err="1"/>
              <a:t>oleh</a:t>
            </a:r>
            <a:r>
              <a:rPr lang="en-US" sz="2900" dirty="0"/>
              <a:t> </a:t>
            </a:r>
            <a:r>
              <a:rPr lang="en-US" sz="2900" dirty="0" err="1"/>
              <a:t>respon-respon</a:t>
            </a:r>
            <a:r>
              <a:rPr lang="en-US" sz="2900" dirty="0"/>
              <a:t> </a:t>
            </a:r>
            <a:r>
              <a:rPr lang="en-US" sz="2900" dirty="0" err="1"/>
              <a:t>dari</a:t>
            </a:r>
            <a:r>
              <a:rPr lang="en-US" sz="2900" dirty="0"/>
              <a:t> device-device </a:t>
            </a:r>
            <a:r>
              <a:rPr lang="en-US" sz="2900" dirty="0" err="1"/>
              <a:t>tersebut</a:t>
            </a:r>
            <a:r>
              <a:rPr lang="en-US" sz="2900" dirty="0"/>
              <a:t>. </a:t>
            </a:r>
            <a:r>
              <a:rPr lang="en-US" sz="2900" dirty="0" err="1"/>
              <a:t>Akibatnya</a:t>
            </a:r>
            <a:r>
              <a:rPr lang="en-US" sz="2900" dirty="0"/>
              <a:t> </a:t>
            </a:r>
            <a:r>
              <a:rPr lang="en-US" sz="2900" dirty="0" err="1"/>
              <a:t>jaringan</a:t>
            </a:r>
            <a:r>
              <a:rPr lang="en-US" sz="2900" dirty="0"/>
              <a:t> </a:t>
            </a:r>
            <a:r>
              <a:rPr lang="en-US" sz="2900" dirty="0" err="1"/>
              <a:t>menjadi</a:t>
            </a:r>
            <a:r>
              <a:rPr lang="en-US" sz="2900" dirty="0"/>
              <a:t> </a:t>
            </a:r>
            <a:r>
              <a:rPr lang="en-US" sz="2900" dirty="0" err="1"/>
              <a:t>lambat</a:t>
            </a:r>
            <a:r>
              <a:rPr lang="en-US" sz="29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2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i="1" dirty="0"/>
              <a:t>4.</a:t>
            </a:r>
            <a:r>
              <a:rPr lang="en-US" sz="2900" dirty="0"/>
              <a:t>   </a:t>
            </a:r>
            <a:r>
              <a:rPr lang="en-US" sz="2900" i="1" dirty="0"/>
              <a:t>Ping of Death </a:t>
            </a:r>
            <a:r>
              <a:rPr lang="en-US" sz="2900" dirty="0"/>
              <a:t>(</a:t>
            </a:r>
            <a:r>
              <a:rPr lang="en-US" sz="2900" dirty="0" err="1"/>
              <a:t>PoD</a:t>
            </a:r>
            <a:r>
              <a:rPr lang="en-US" sz="2900" dirty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i="1" dirty="0"/>
              <a:t>Ping-o-death </a:t>
            </a:r>
            <a:r>
              <a:rPr lang="en-US" sz="2900" dirty="0" err="1"/>
              <a:t>sebetulnya</a:t>
            </a:r>
            <a:r>
              <a:rPr lang="en-US" sz="2900" dirty="0"/>
              <a:t> </a:t>
            </a:r>
            <a:r>
              <a:rPr lang="en-US" sz="2900" dirty="0" err="1"/>
              <a:t>adalah</a:t>
            </a:r>
            <a:r>
              <a:rPr lang="en-US" sz="2900" dirty="0"/>
              <a:t> </a:t>
            </a:r>
            <a:r>
              <a:rPr lang="en-US" sz="2900" dirty="0" err="1"/>
              <a:t>eksploitasi</a:t>
            </a:r>
            <a:r>
              <a:rPr lang="en-US" sz="2900" dirty="0"/>
              <a:t> program </a:t>
            </a:r>
            <a:r>
              <a:rPr lang="en-US" sz="2900" i="1" dirty="0"/>
              <a:t>ping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memberikan</a:t>
            </a:r>
            <a:r>
              <a:rPr lang="en-US" sz="2900" dirty="0"/>
              <a:t> packet yang </a:t>
            </a:r>
            <a:r>
              <a:rPr lang="en-US" sz="2900" dirty="0" err="1"/>
              <a:t>ukurannya</a:t>
            </a:r>
            <a:r>
              <a:rPr lang="en-US" sz="2900" dirty="0"/>
              <a:t> </a:t>
            </a:r>
            <a:r>
              <a:rPr lang="en-US" sz="2900" dirty="0" err="1"/>
              <a:t>besar</a:t>
            </a:r>
            <a:r>
              <a:rPr lang="en-US" sz="2900" dirty="0"/>
              <a:t> </a:t>
            </a:r>
            <a:r>
              <a:rPr lang="en-US" sz="2900" dirty="0" err="1"/>
              <a:t>ke</a:t>
            </a:r>
            <a:r>
              <a:rPr lang="en-US" sz="2900" dirty="0"/>
              <a:t> </a:t>
            </a:r>
            <a:r>
              <a:rPr lang="en-US" sz="2900" dirty="0" err="1"/>
              <a:t>sistem</a:t>
            </a:r>
            <a:r>
              <a:rPr lang="en-US" sz="2900" dirty="0"/>
              <a:t> yang </a:t>
            </a:r>
            <a:r>
              <a:rPr lang="en-US" sz="2900" dirty="0" err="1"/>
              <a:t>dituju</a:t>
            </a:r>
            <a:r>
              <a:rPr lang="en-US" sz="2900" dirty="0"/>
              <a:t>. </a:t>
            </a:r>
            <a:r>
              <a:rPr lang="en-US" sz="2900" dirty="0" err="1"/>
              <a:t>Beberapa</a:t>
            </a:r>
            <a:r>
              <a:rPr lang="en-US" sz="2900" dirty="0"/>
              <a:t> </a:t>
            </a:r>
            <a:r>
              <a:rPr lang="en-US" sz="2900" dirty="0" err="1"/>
              <a:t>sistem</a:t>
            </a:r>
            <a:r>
              <a:rPr lang="en-US" sz="2900" dirty="0"/>
              <a:t> UNIX </a:t>
            </a:r>
            <a:r>
              <a:rPr lang="en-US" sz="2900" dirty="0" err="1"/>
              <a:t>ternyata</a:t>
            </a:r>
            <a:r>
              <a:rPr lang="en-US" sz="2900" dirty="0"/>
              <a:t> </a:t>
            </a:r>
            <a:r>
              <a:rPr lang="en-US" sz="2900" dirty="0" err="1"/>
              <a:t>menjadi</a:t>
            </a:r>
            <a:r>
              <a:rPr lang="en-US" sz="2900" dirty="0"/>
              <a:t> hang </a:t>
            </a:r>
            <a:r>
              <a:rPr lang="en-US" sz="2900" dirty="0" err="1"/>
              <a:t>ketika</a:t>
            </a:r>
            <a:r>
              <a:rPr lang="en-US" sz="2900" dirty="0"/>
              <a:t> </a:t>
            </a:r>
            <a:r>
              <a:rPr lang="en-US" sz="2900" dirty="0" err="1"/>
              <a:t>diserang</a:t>
            </a:r>
            <a:r>
              <a:rPr lang="en-US" sz="2900" dirty="0"/>
              <a:t>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cara</a:t>
            </a:r>
            <a:r>
              <a:rPr lang="en-US" sz="2900" dirty="0"/>
              <a:t> </a:t>
            </a:r>
            <a:r>
              <a:rPr lang="en-US" sz="2900" dirty="0" err="1"/>
              <a:t>ini</a:t>
            </a:r>
            <a:r>
              <a:rPr lang="en-US" sz="2900" dirty="0"/>
              <a:t>. Program ping </a:t>
            </a:r>
            <a:r>
              <a:rPr lang="en-US" sz="2900" dirty="0" err="1"/>
              <a:t>umum</a:t>
            </a:r>
            <a:r>
              <a:rPr lang="en-US" sz="2900" dirty="0"/>
              <a:t> </a:t>
            </a:r>
            <a:r>
              <a:rPr lang="en-US" sz="2900" dirty="0" err="1"/>
              <a:t>terdapat</a:t>
            </a:r>
            <a:r>
              <a:rPr lang="en-US" sz="2900" dirty="0"/>
              <a:t> di </a:t>
            </a:r>
            <a:r>
              <a:rPr lang="en-US" sz="2900" dirty="0" err="1"/>
              <a:t>berbagai</a:t>
            </a:r>
            <a:r>
              <a:rPr lang="en-US" sz="2900" dirty="0"/>
              <a:t> operating system, </a:t>
            </a:r>
            <a:r>
              <a:rPr lang="en-US" sz="2900" dirty="0" err="1"/>
              <a:t>meskipun</a:t>
            </a:r>
            <a:r>
              <a:rPr lang="en-US" sz="2900" dirty="0"/>
              <a:t> </a:t>
            </a:r>
            <a:r>
              <a:rPr lang="en-US" sz="2900" dirty="0" err="1"/>
              <a:t>umumnya</a:t>
            </a:r>
            <a:r>
              <a:rPr lang="en-US" sz="2900" dirty="0"/>
              <a:t> program ping </a:t>
            </a:r>
            <a:r>
              <a:rPr lang="en-US" sz="2900" dirty="0" err="1"/>
              <a:t>tersebut</a:t>
            </a:r>
            <a:r>
              <a:rPr lang="en-US" sz="2900" dirty="0"/>
              <a:t> </a:t>
            </a:r>
            <a:r>
              <a:rPr lang="en-US" sz="2900" dirty="0" err="1"/>
              <a:t>mengirimkan</a:t>
            </a:r>
            <a:r>
              <a:rPr lang="en-US" sz="2900" dirty="0"/>
              <a:t> packet </a:t>
            </a:r>
            <a:r>
              <a:rPr lang="en-US" sz="2900" dirty="0" err="1"/>
              <a:t>dengan</a:t>
            </a:r>
            <a:r>
              <a:rPr lang="en-US" sz="2900" dirty="0"/>
              <a:t> </a:t>
            </a:r>
            <a:r>
              <a:rPr lang="en-US" sz="2900" dirty="0" err="1"/>
              <a:t>ukuran</a:t>
            </a:r>
            <a:r>
              <a:rPr lang="en-US" sz="2900" dirty="0"/>
              <a:t> </a:t>
            </a:r>
            <a:r>
              <a:rPr lang="en-US" sz="2900" dirty="0" err="1"/>
              <a:t>kecil</a:t>
            </a:r>
            <a:r>
              <a:rPr lang="en-US" sz="2900" dirty="0"/>
              <a:t> (</a:t>
            </a:r>
            <a:r>
              <a:rPr lang="en-US" sz="2900" dirty="0" err="1"/>
              <a:t>tertentu</a:t>
            </a:r>
            <a:r>
              <a:rPr lang="en-US" sz="2900" dirty="0"/>
              <a:t>) </a:t>
            </a:r>
            <a:r>
              <a:rPr lang="en-US" sz="2900" dirty="0" err="1"/>
              <a:t>dan</a:t>
            </a:r>
            <a:r>
              <a:rPr lang="en-US" sz="2900" dirty="0"/>
              <a:t> </a:t>
            </a:r>
            <a:r>
              <a:rPr lang="en-US" sz="2900" dirty="0" err="1"/>
              <a:t>tidak</a:t>
            </a:r>
            <a:r>
              <a:rPr lang="en-US" sz="2900" dirty="0"/>
              <a:t> </a:t>
            </a:r>
            <a:r>
              <a:rPr lang="en-US" sz="2900" dirty="0" err="1"/>
              <a:t>memiliki</a:t>
            </a:r>
            <a:r>
              <a:rPr lang="en-US" sz="2900" dirty="0"/>
              <a:t> </a:t>
            </a:r>
            <a:r>
              <a:rPr lang="en-US" sz="2900" dirty="0" err="1"/>
              <a:t>fasilitas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mengubah</a:t>
            </a:r>
            <a:r>
              <a:rPr lang="en-US" sz="2900" dirty="0"/>
              <a:t> </a:t>
            </a:r>
            <a:r>
              <a:rPr lang="en-US" sz="2900" dirty="0" err="1"/>
              <a:t>besarnya</a:t>
            </a:r>
            <a:r>
              <a:rPr lang="en-US" sz="2900" dirty="0"/>
              <a:t> packet. Salah </a:t>
            </a:r>
            <a:r>
              <a:rPr lang="en-US" sz="2900" dirty="0" err="1"/>
              <a:t>satu</a:t>
            </a:r>
            <a:r>
              <a:rPr lang="en-US" sz="2900" dirty="0"/>
              <a:t> </a:t>
            </a:r>
            <a:r>
              <a:rPr lang="en-US" sz="2900" dirty="0" err="1"/>
              <a:t>implementasi</a:t>
            </a:r>
            <a:r>
              <a:rPr lang="en-US" sz="2900" dirty="0"/>
              <a:t> program ping yang </a:t>
            </a:r>
            <a:r>
              <a:rPr lang="en-US" sz="2900" dirty="0" err="1"/>
              <a:t>dapat</a:t>
            </a:r>
            <a:r>
              <a:rPr lang="en-US" sz="2900" dirty="0"/>
              <a:t> </a:t>
            </a:r>
            <a:r>
              <a:rPr lang="en-US" sz="2900" dirty="0" err="1"/>
              <a:t>digunakan</a:t>
            </a:r>
            <a:r>
              <a:rPr lang="en-US" sz="2900" dirty="0"/>
              <a:t> </a:t>
            </a:r>
            <a:r>
              <a:rPr lang="en-US" sz="2900" dirty="0" err="1"/>
              <a:t>untuk</a:t>
            </a:r>
            <a:r>
              <a:rPr lang="en-US" sz="2900" dirty="0"/>
              <a:t> </a:t>
            </a:r>
            <a:r>
              <a:rPr lang="en-US" sz="2900" dirty="0" err="1"/>
              <a:t>mengubah</a:t>
            </a:r>
            <a:r>
              <a:rPr lang="en-US" sz="2900" dirty="0"/>
              <a:t> </a:t>
            </a:r>
            <a:r>
              <a:rPr lang="en-US" sz="2900" dirty="0" err="1"/>
              <a:t>ukuran</a:t>
            </a:r>
            <a:r>
              <a:rPr lang="en-US" sz="2900" dirty="0"/>
              <a:t> packet </a:t>
            </a:r>
            <a:r>
              <a:rPr lang="en-US" sz="2900" dirty="0" err="1"/>
              <a:t>adalah</a:t>
            </a:r>
            <a:r>
              <a:rPr lang="en-US" sz="2900" dirty="0"/>
              <a:t> program ping yang </a:t>
            </a:r>
            <a:r>
              <a:rPr lang="en-US" sz="2900" dirty="0" err="1"/>
              <a:t>ada</a:t>
            </a:r>
            <a:r>
              <a:rPr lang="en-US" sz="2900" dirty="0"/>
              <a:t> di </a:t>
            </a:r>
            <a:r>
              <a:rPr lang="en-US" sz="2900" dirty="0" err="1"/>
              <a:t>sistem</a:t>
            </a:r>
            <a:r>
              <a:rPr lang="en-US" sz="2900" dirty="0"/>
              <a:t> Windows 95.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Kejahatan Komputer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id-ID" dirty="0" smtClean="0"/>
              <a:t>Keamanan yang berhubungan dengan orang (personal)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err="1" smtClean="0"/>
              <a:t>Indentifikasi</a:t>
            </a:r>
            <a:r>
              <a:rPr lang="id-ID" dirty="0" smtClean="0"/>
              <a:t> </a:t>
            </a:r>
            <a:r>
              <a:rPr lang="id-ID" dirty="0" err="1" smtClean="0"/>
              <a:t>user</a:t>
            </a:r>
            <a:r>
              <a:rPr lang="id-ID" dirty="0"/>
              <a:t> </a:t>
            </a:r>
            <a:r>
              <a:rPr lang="id-ID" dirty="0" smtClean="0"/>
              <a:t>(</a:t>
            </a:r>
            <a:r>
              <a:rPr lang="id-ID" dirty="0" err="1" smtClean="0"/>
              <a:t>username</a:t>
            </a:r>
            <a:r>
              <a:rPr lang="id-ID" dirty="0" smtClean="0"/>
              <a:t> dan </a:t>
            </a:r>
            <a:r>
              <a:rPr lang="id-ID" dirty="0" err="1" smtClean="0"/>
              <a:t>password</a:t>
            </a:r>
            <a:r>
              <a:rPr lang="id-ID" dirty="0" smtClean="0"/>
              <a:t>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Profil </a:t>
            </a:r>
            <a:r>
              <a:rPr lang="id-ID" dirty="0" err="1" smtClean="0"/>
              <a:t>resiko</a:t>
            </a:r>
            <a:r>
              <a:rPr lang="id-ID" dirty="0" smtClean="0"/>
              <a:t> dari orang yang mempunya akses (Pemakai dan pengelola)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id-ID" dirty="0" smtClean="0"/>
              <a:t>Keamanan dari data dan media serta teknik komunikasi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id-ID" dirty="0" smtClean="0"/>
              <a:t>Keamanan dalam operasi: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id-ID" dirty="0" smtClean="0"/>
              <a:t>Adanya prosedur yang digunakan untuk mengatur dan mengelola sistem keamanan, dan juga termasuk prosedur </a:t>
            </a:r>
            <a:r>
              <a:rPr lang="id-ID" dirty="0" err="1" smtClean="0"/>
              <a:t>setetlah</a:t>
            </a:r>
            <a:r>
              <a:rPr lang="id-ID" dirty="0" smtClean="0"/>
              <a:t> serangan (</a:t>
            </a:r>
            <a:r>
              <a:rPr lang="id-ID" dirty="0" err="1" smtClean="0"/>
              <a:t>post</a:t>
            </a:r>
            <a:r>
              <a:rPr lang="id-ID" dirty="0" smtClean="0"/>
              <a:t> </a:t>
            </a:r>
            <a:r>
              <a:rPr lang="id-ID" dirty="0" err="1" smtClean="0"/>
              <a:t>attack</a:t>
            </a:r>
            <a:r>
              <a:rPr lang="id-ID" dirty="0" smtClean="0"/>
              <a:t> </a:t>
            </a:r>
            <a:r>
              <a:rPr lang="id-ID" dirty="0" err="1" smtClean="0"/>
              <a:t>recovery</a:t>
            </a:r>
            <a:r>
              <a:rPr lang="id-ID" dirty="0" smtClean="0"/>
              <a:t>)</a:t>
            </a:r>
          </a:p>
          <a:p>
            <a:pPr marL="457200" lvl="1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405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675</TotalTime>
  <Words>4104</Words>
  <Application>Microsoft Office PowerPoint</Application>
  <PresentationFormat>Widescreen</PresentationFormat>
  <Paragraphs>523</Paragraphs>
  <Slides>65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76" baseType="lpstr">
      <vt:lpstr>Arial</vt:lpstr>
      <vt:lpstr>Book Antiqua</vt:lpstr>
      <vt:lpstr>Calibri</vt:lpstr>
      <vt:lpstr>Courier New</vt:lpstr>
      <vt:lpstr>Times New Roman</vt:lpstr>
      <vt:lpstr>Trebuchet MS</vt:lpstr>
      <vt:lpstr>Webdings</vt:lpstr>
      <vt:lpstr>Wingdings</vt:lpstr>
      <vt:lpstr>Berlin</vt:lpstr>
      <vt:lpstr>Photo Editor Photo</vt:lpstr>
      <vt:lpstr>Image</vt:lpstr>
      <vt:lpstr>KEAMANAN SISTEM KOMPUTER</vt:lpstr>
      <vt:lpstr>MENGAPA DIBUTUHKAN</vt:lpstr>
      <vt:lpstr>Penyebab Meningkatnya Kejahatan Komputer</vt:lpstr>
      <vt:lpstr>Klasifikasi kejahatan Komputer :</vt:lpstr>
      <vt:lpstr>Klasifikasi Kejahatan Komputer </vt:lpstr>
      <vt:lpstr>Klasifikasi Kejahatan Komputer </vt:lpstr>
      <vt:lpstr>CONTOH DoS</vt:lpstr>
      <vt:lpstr>Beberapa klasifikasi serangan DoS:</vt:lpstr>
      <vt:lpstr>Klasifikasi Kejahatan Komputer </vt:lpstr>
      <vt:lpstr>ISTILAH LAIN DARI PENYERANG</vt:lpstr>
      <vt:lpstr>Karakteristik Penyusup</vt:lpstr>
      <vt:lpstr>Istilah bagi penyusup</vt:lpstr>
      <vt:lpstr>Memahami Hacker Bekerja</vt:lpstr>
      <vt:lpstr>CARA KERJA PENYUSUP</vt:lpstr>
      <vt:lpstr>Dalam internetworking beberapa jenis gangguan dikenal dengan istilah:</vt:lpstr>
      <vt:lpstr>Aspek Kemanan Komputer</vt:lpstr>
      <vt:lpstr>Aspek Kemanan Komputer</vt:lpstr>
      <vt:lpstr>Aspek Kemanan Komputer</vt:lpstr>
      <vt:lpstr>Aspek Kemanan Komputer</vt:lpstr>
      <vt:lpstr>Aspek Kemanan Komputer</vt:lpstr>
      <vt:lpstr>BENTUK-BENTUK DASAR SERANGAN :</vt:lpstr>
      <vt:lpstr>BENTUK-BENTUK DASAR SERANGAN :</vt:lpstr>
      <vt:lpstr>PowerPoint Presentation</vt:lpstr>
      <vt:lpstr>Pelanggaran Keamanan Komputer</vt:lpstr>
      <vt:lpstr>Pelanggaran Keamanan Komputer</vt:lpstr>
      <vt:lpstr>Ancaman keamanan pada sistem Komputer antara lain:</vt:lpstr>
      <vt:lpstr>PowerPoint Presentation</vt:lpstr>
      <vt:lpstr>Keamanan fisik</vt:lpstr>
      <vt:lpstr>Security hole pada OS dan servis</vt:lpstr>
      <vt:lpstr>Buffer overflow (1)</vt:lpstr>
      <vt:lpstr>Buffer overflow (2)</vt:lpstr>
      <vt:lpstr>Kesalahan konfigurasi</vt:lpstr>
      <vt:lpstr>Installasi default</vt:lpstr>
      <vt:lpstr>Ancaman serangan melalui jaringan</vt:lpstr>
      <vt:lpstr>Sniffing</vt:lpstr>
      <vt:lpstr>Spoofing (Pemalsuan)</vt:lpstr>
      <vt:lpstr>Session Hijacking (Pembajakan)</vt:lpstr>
      <vt:lpstr>DOS attack(1)</vt:lpstr>
      <vt:lpstr>DOS attack (2)</vt:lpstr>
      <vt:lpstr>DOS attack (3)</vt:lpstr>
      <vt:lpstr>DOS attack (4)</vt:lpstr>
      <vt:lpstr>DOS attack (5)</vt:lpstr>
      <vt:lpstr>DOS attack (6)</vt:lpstr>
      <vt:lpstr>DOS attack (7)</vt:lpstr>
      <vt:lpstr>DOS attack (8)</vt:lpstr>
      <vt:lpstr>DOS attack (9)</vt:lpstr>
      <vt:lpstr>PowerPoint Presentation</vt:lpstr>
      <vt:lpstr>PowerPoint Presentation</vt:lpstr>
      <vt:lpstr>Ancaman via aplikasi berbasis web (1)</vt:lpstr>
      <vt:lpstr>Ancaman via aplikasi berbasis web (2)</vt:lpstr>
      <vt:lpstr>Ancaman via aplikasi berbasis web (3)</vt:lpstr>
      <vt:lpstr>Ancaman via aplikasi berbasis web (4)</vt:lpstr>
      <vt:lpstr>Backdoor, trojan, rootkit, keylogger</vt:lpstr>
      <vt:lpstr>Virus, worm</vt:lpstr>
      <vt:lpstr>Lapisan Keamanan</vt:lpstr>
      <vt:lpstr>Lapisan Keamanan</vt:lpstr>
      <vt:lpstr>Lapisan Keamanan</vt:lpstr>
      <vt:lpstr>Lapisan Keamanan</vt:lpstr>
      <vt:lpstr>FIREWALL</vt:lpstr>
      <vt:lpstr>Packet Filtering Gateway</vt:lpstr>
      <vt:lpstr>Application Layer Gateway </vt:lpstr>
      <vt:lpstr>PowerPoint Presentation</vt:lpstr>
      <vt:lpstr>Circuit Level Gateway</vt:lpstr>
      <vt:lpstr>Statefull Multilayer Inspection Firewall</vt:lpstr>
      <vt:lpstr>Macam-macam Port Pada Jaringan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KEAMANAN SISTEM KOMPUTER</dc:title>
  <dc:creator>rakhmadi irfansyah putra</dc:creator>
  <cp:lastModifiedBy>mustaamir</cp:lastModifiedBy>
  <cp:revision>48</cp:revision>
  <dcterms:created xsi:type="dcterms:W3CDTF">2013-04-01T01:29:21Z</dcterms:created>
  <dcterms:modified xsi:type="dcterms:W3CDTF">2015-09-30T16:07:56Z</dcterms:modified>
</cp:coreProperties>
</file>